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55"/>
  </p:notesMasterIdLst>
  <p:sldIdLst>
    <p:sldId id="256" r:id="rId2"/>
    <p:sldId id="257" r:id="rId3"/>
    <p:sldId id="300" r:id="rId4"/>
    <p:sldId id="301" r:id="rId5"/>
    <p:sldId id="294" r:id="rId6"/>
    <p:sldId id="311" r:id="rId7"/>
    <p:sldId id="369" r:id="rId8"/>
    <p:sldId id="358" r:id="rId9"/>
    <p:sldId id="359" r:id="rId10"/>
    <p:sldId id="360" r:id="rId11"/>
    <p:sldId id="361" r:id="rId12"/>
    <p:sldId id="366" r:id="rId13"/>
    <p:sldId id="362" r:id="rId14"/>
    <p:sldId id="363" r:id="rId15"/>
    <p:sldId id="364" r:id="rId16"/>
    <p:sldId id="365" r:id="rId17"/>
    <p:sldId id="367" r:id="rId18"/>
    <p:sldId id="309" r:id="rId19"/>
    <p:sldId id="322" r:id="rId20"/>
    <p:sldId id="323" r:id="rId21"/>
    <p:sldId id="324" r:id="rId22"/>
    <p:sldId id="336" r:id="rId23"/>
    <p:sldId id="314" r:id="rId24"/>
    <p:sldId id="326" r:id="rId25"/>
    <p:sldId id="329" r:id="rId26"/>
    <p:sldId id="330" r:id="rId27"/>
    <p:sldId id="343" r:id="rId28"/>
    <p:sldId id="344" r:id="rId29"/>
    <p:sldId id="356" r:id="rId30"/>
    <p:sldId id="357" r:id="rId31"/>
    <p:sldId id="345" r:id="rId32"/>
    <p:sldId id="355" r:id="rId33"/>
    <p:sldId id="346" r:id="rId34"/>
    <p:sldId id="372" r:id="rId35"/>
    <p:sldId id="373" r:id="rId36"/>
    <p:sldId id="377" r:id="rId37"/>
    <p:sldId id="347" r:id="rId38"/>
    <p:sldId id="348" r:id="rId39"/>
    <p:sldId id="378" r:id="rId40"/>
    <p:sldId id="379" r:id="rId41"/>
    <p:sldId id="380" r:id="rId42"/>
    <p:sldId id="349" r:id="rId43"/>
    <p:sldId id="370" r:id="rId44"/>
    <p:sldId id="374" r:id="rId45"/>
    <p:sldId id="375" r:id="rId46"/>
    <p:sldId id="350" r:id="rId47"/>
    <p:sldId id="376" r:id="rId48"/>
    <p:sldId id="351" r:id="rId49"/>
    <p:sldId id="352" r:id="rId50"/>
    <p:sldId id="353" r:id="rId51"/>
    <p:sldId id="371" r:id="rId52"/>
    <p:sldId id="354" r:id="rId53"/>
    <p:sldId id="368" r:id="rId5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CCFF"/>
    <a:srgbClr val="808080"/>
    <a:srgbClr val="9966FF"/>
    <a:srgbClr val="FFFD9D"/>
    <a:srgbClr val="81D5FF"/>
    <a:srgbClr val="C1EAFF"/>
    <a:srgbClr val="87E9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6" autoAdjust="0"/>
    <p:restoredTop sz="94581" autoAdjust="0"/>
  </p:normalViewPr>
  <p:slideViewPr>
    <p:cSldViewPr>
      <p:cViewPr>
        <p:scale>
          <a:sx n="77" d="100"/>
          <a:sy n="77" d="100"/>
        </p:scale>
        <p:origin x="228"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5B80A491-91BD-4B0B-BE8B-25DF38F0407D}" type="slidenum">
              <a:rPr lang="en-US"/>
              <a:pPr>
                <a:defRPr/>
              </a:pPr>
              <a:t>‹#›</a:t>
            </a:fld>
            <a:endParaRPr lang="en-US"/>
          </a:p>
        </p:txBody>
      </p:sp>
    </p:spTree>
    <p:extLst>
      <p:ext uri="{BB962C8B-B14F-4D97-AF65-F5344CB8AC3E}">
        <p14:creationId xmlns:p14="http://schemas.microsoft.com/office/powerpoint/2010/main" xmlns="" val="2164828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ED038E82-AF41-46A6-AC8A-29B20A79090B}"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B163244D-7C0E-44EB-BBAD-D2D1153B916C}" type="slidenum">
              <a:rPr lang="en-US" sz="1200" smtClean="0">
                <a:latin typeface="Times New Roman" pitchFamily="18" charset="0"/>
              </a:rPr>
              <a:pPr eaLnBrk="1" hangingPunct="1"/>
              <a:t>2</a:t>
            </a:fld>
            <a:endParaRPr 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37431CBA-4123-4F00-8BBC-B90269EFF849}"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4A7B44EE-70B7-4F51-84C8-6B2C85155A48}"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IN" smtClean="0">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E2DBA0C9-6BD6-4C2E-9253-5E03E5852C45}" type="slidenum">
              <a:rPr lang="en-IN" sz="1200" smtClean="0">
                <a:latin typeface="Arial Black" pitchFamily="34" charset="0"/>
              </a:rPr>
              <a:pPr eaLnBrk="1" hangingPunct="1"/>
              <a:t>42</a:t>
            </a:fld>
            <a:endParaRPr lang="en-IN" sz="1200" smtClean="0">
              <a:latin typeface="Arial Black"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Nirma </a:t>
            </a:r>
          </a:p>
          <a:p>
            <a:pPr eaLnBrk="1" hangingPunct="1">
              <a:spcBef>
                <a:spcPct val="0"/>
              </a:spcBef>
            </a:pPr>
            <a:r>
              <a:rPr lang="en-US" smtClean="0">
                <a:latin typeface="Arial" pitchFamily="34" charset="0"/>
              </a:rPr>
              <a:t>NRS-----National readership survey</a:t>
            </a:r>
            <a:endParaRPr lang="en-IN"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8A1F3CE4-1878-40A4-B8C0-FA4217DFA68C}" type="slidenum">
              <a:rPr lang="en-IN" sz="1200" smtClean="0">
                <a:latin typeface="Arial Black" pitchFamily="34" charset="0"/>
              </a:rPr>
              <a:pPr eaLnBrk="1" hangingPunct="1"/>
              <a:t>46</a:t>
            </a:fld>
            <a:endParaRPr lang="en-IN" sz="1200" smtClean="0">
              <a:latin typeface="Arial Black"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India’s 1</a:t>
            </a:r>
            <a:r>
              <a:rPr lang="en-US" baseline="30000" smtClean="0">
                <a:latin typeface="Arial" pitchFamily="34" charset="0"/>
              </a:rPr>
              <a:t>st</a:t>
            </a:r>
            <a:r>
              <a:rPr lang="en-US" smtClean="0">
                <a:latin typeface="Arial" pitchFamily="34" charset="0"/>
              </a:rPr>
              <a:t> soap opera HUM LOG is on air.</a:t>
            </a:r>
          </a:p>
          <a:p>
            <a:pPr eaLnBrk="1" hangingPunct="1">
              <a:spcBef>
                <a:spcPct val="0"/>
              </a:spcBef>
            </a:pPr>
            <a:r>
              <a:rPr lang="en-US" smtClean="0">
                <a:latin typeface="Arial" pitchFamily="34" charset="0"/>
              </a:rPr>
              <a:t>Nirma offers stiff competition to multinational brands.</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  </a:t>
            </a:r>
            <a:endParaRPr lang="en-IN"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3F2E8861-789D-4314-B720-E5D9906BC9ED}" type="slidenum">
              <a:rPr lang="en-IN" sz="1200" smtClean="0">
                <a:latin typeface="Arial Black" pitchFamily="34" charset="0"/>
              </a:rPr>
              <a:pPr eaLnBrk="1" hangingPunct="1"/>
              <a:t>48</a:t>
            </a:fld>
            <a:endParaRPr lang="en-IN" sz="1200" smtClean="0">
              <a:latin typeface="Arial Black"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52D7F6-95FD-47CD-8DE8-30AF6ED07C84}" type="slidenum">
              <a:rPr lang="en-US" smtClean="0"/>
              <a:pPr>
                <a:defRPr/>
              </a:pPr>
              <a:t>‹#›</a:t>
            </a:fld>
            <a:endParaRPr lang="en-US"/>
          </a:p>
        </p:txBody>
      </p:sp>
    </p:spTree>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609600" y="0"/>
            <a:ext cx="8534400" cy="6858000"/>
          </a:xfrm>
          <a:prstGeom prst="rect">
            <a:avLst/>
          </a:prstGeom>
          <a:gradFill rotWithShape="0">
            <a:gsLst>
              <a:gs pos="0">
                <a:schemeClr val="bg1"/>
              </a:gs>
              <a:gs pos="100000">
                <a:srgbClr val="DEC304">
                  <a:alpha val="50998"/>
                </a:srgbClr>
              </a:gs>
            </a:gsLst>
            <a:lin ang="0" scaled="1"/>
          </a:gra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p>
        </p:txBody>
      </p:sp>
      <p:pic>
        <p:nvPicPr>
          <p:cNvPr id="4" name="Picture 11" descr="OAS_AdEx"/>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114425"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990600" y="1066800"/>
            <a:ext cx="6096000" cy="2514600"/>
          </a:xfrm>
          <a:effectLst/>
        </p:spPr>
        <p:txBody>
          <a:bodyPr/>
          <a:lstStyle>
            <a:lvl1pPr algn="l">
              <a:defRPr sz="3200" b="0" i="0">
                <a:solidFill>
                  <a:srgbClr val="D90D0D"/>
                </a:solidFill>
                <a:effectLst>
                  <a:outerShdw blurRad="50800" dist="38100" dir="2700000">
                    <a:schemeClr val="bg2">
                      <a:alpha val="34000"/>
                    </a:schemeClr>
                  </a:outerShdw>
                </a:effectLst>
                <a:latin typeface="HelveticaNeueLT Std Lt Ext"/>
                <a:cs typeface="HelveticaNeueLT Std Lt Ext"/>
              </a:defRPr>
            </a:lvl1pPr>
          </a:lstStyle>
          <a:p>
            <a:r>
              <a:rPr lang="en-US" dirty="0"/>
              <a:t>Click to edit Master title style</a:t>
            </a:r>
          </a:p>
        </p:txBody>
      </p:sp>
      <p:sp>
        <p:nvSpPr>
          <p:cNvPr id="6" name="Rectangle 5"/>
          <p:cNvSpPr>
            <a:spLocks noGrp="1" noChangeArrowheads="1"/>
          </p:cNvSpPr>
          <p:nvPr>
            <p:ph type="dt" sz="half" idx="10"/>
          </p:nvPr>
        </p:nvSpPr>
        <p:spPr>
          <a:xfrm>
            <a:off x="1219200" y="6248400"/>
            <a:ext cx="1371600" cy="457200"/>
          </a:xfrm>
        </p:spPr>
        <p:txBody>
          <a:bodyPr/>
          <a:lstStyle>
            <a:lvl1pPr>
              <a:defRPr>
                <a:ea typeface="ＭＳ Ｐゴシック" pitchFamily="34" charset="-128"/>
              </a:defRPr>
            </a:lvl1pPr>
          </a:lstStyle>
          <a:p>
            <a:pPr>
              <a:defRPr/>
            </a:pPr>
            <a:endParaRPr lang="en-US"/>
          </a:p>
        </p:txBody>
      </p:sp>
    </p:spTree>
    <p:extLst>
      <p:ext uri="{BB962C8B-B14F-4D97-AF65-F5344CB8AC3E}">
        <p14:creationId xmlns:p14="http://schemas.microsoft.com/office/powerpoint/2010/main" xmlns="" val="2680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Tree>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spd="slow">
    <p:random/>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forum.xcitefun.net/vintage-print-ads-old-ads-of-india-t50989.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in/url?sa=i&amp;rct=j&amp;q=&amp;esrc=s&amp;source=images&amp;cd=&amp;ved=0ahUKEwjPvND-__3VAhVLRY8KHUgQDPMQjRwIBw&amp;url=http://www.bollywoodlife.com/news-gossip/check-out-these-highly-nostalgic-print-ads-featuring-amitabh-bachchan-salman-khan-juhi-chawla/&amp;psig=AFQjCNHxzzSs655PuP43Os-Kwgt-gMJqQw&amp;ust=150414946539566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pinterest.com/pin/4320647765031019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ndianexpress.com/article/trending/trending-in-india/this-old-not-fake-amul-ad-on-aamir-khan-is-cracking-twitter/" TargetMode="External"/><Relationship Id="rId2" Type="http://schemas.openxmlformats.org/officeDocument/2006/relationships/hyperlink" Target="https://www.google.co.in/imgres?imgurl=http://images.indianexpress.com/2015/11/amul-7591.jpg?w=600&amp;imgrefurl=http://indianexpress.com/article/trending/trending-in-india/this-old-not-fake-amul-ad-on-aamir-khan-is-cracking-twitter/&amp;docid=kmabKBd5Joc5sM&amp;tbnid=qdo8X_d3d6kUWM:&amp;vet=10ahUKEwiu8uT7wIDWAhXHRY8KHVCHBVIQMwg2KBAwEA..i&amp;w=600&amp;h=334&amp;safe=active&amp;bih=613&amp;biw=1366&amp;q=old%20ads%20amul%20ads&amp;ved=0ahUKEwiu8uT7wIDWAhXHRY8KHVCHBVIQMwg2KBAwEA&amp;iact=mrc&amp;uact=8"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abrandviewstory.com/page/2/"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ediff.com/money/slide-show/slide-show-1-amul-a-unforgettable-50-year-old-ad-campaign/20130702.htm"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forum.santabanta.com/showthread.htm?324405-Amul-A-unforgettable-50-year-old-ad-campaig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in/url?sa=i&amp;rct=j&amp;q=&amp;esrc=s&amp;source=images&amp;cd=&amp;ved=0ahUKEwiFotWWwoDWAhUFOY8KHTu5AVgQjRwIBw&amp;url=http://www.news18.com/news/india/amul-1967-2012-20-utterly-butterly-best-ads-506443.html&amp;psig=AFQjCNFFTGKMvFPja_8AgOVApfObjUCKKA&amp;ust=150423574684950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in/url?sa=i&amp;rct=j&amp;q=&amp;esrc=s&amp;source=images&amp;cd=&amp;ved=0ahUKEwjb7-Synf7VAhVJsY8KHa_TAXgQjRwIBw&amp;url=https://www.pinterest.com/pin/172122016986960988/&amp;psig=AFQjCNHxzzSs655PuP43Os-Kwgt-gMJqQw&amp;ust=150414946539566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pinterest.com/pritharshv/vintage-indian-ad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in/url?sa=i&amp;rct=j&amp;q=&amp;esrc=s&amp;source=images&amp;cd=&amp;ved=0ahUKEwifubnpnv7VAhUHo48KHTAXBs8QjRwIBw&amp;url=http://classicindianads.blogspot.com/2008/11/colgate-dental-cream-classic-ad.html&amp;psig=AFQjCNGWfpdK6C-3atiqKY3AsMGNeJmhOg&amp;ust=1504157826436142"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yohyoh.com/telugu-news/all/india/all/sampoornesh/140237"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819400"/>
            <a:ext cx="7772400" cy="1143000"/>
          </a:xfrm>
        </p:spPr>
        <p:txBody>
          <a:bodyPr>
            <a:normAutofit fontScale="90000"/>
          </a:bodyPr>
          <a:lstStyle/>
          <a:p>
            <a:pPr eaLnBrk="1" hangingPunct="1"/>
            <a:r>
              <a:rPr lang="en-US" dirty="0" smtClean="0"/>
              <a:t>Introduction to Advertising</a:t>
            </a:r>
            <a:br>
              <a:rPr lang="en-US" dirty="0" smtClean="0"/>
            </a:br>
            <a:r>
              <a:rPr lang="en-US" sz="3200" dirty="0" smtClean="0"/>
              <a:t>History and its Roles</a:t>
            </a:r>
          </a:p>
        </p:txBody>
      </p:sp>
      <p:sp>
        <p:nvSpPr>
          <p:cNvPr id="4099" name="TextBox 1"/>
          <p:cNvSpPr txBox="1">
            <a:spLocks noChangeArrowheads="1"/>
          </p:cNvSpPr>
          <p:nvPr/>
        </p:nvSpPr>
        <p:spPr bwMode="auto">
          <a:xfrm>
            <a:off x="1346200" y="4648200"/>
            <a:ext cx="647858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sz="2000"/>
              <a:t>By </a:t>
            </a:r>
          </a:p>
          <a:p>
            <a:pPr algn="ctr" eaLnBrk="1" hangingPunct="1"/>
            <a:r>
              <a:rPr lang="en-US" sz="2000"/>
              <a:t>Ms Gunjan Sharma</a:t>
            </a:r>
          </a:p>
          <a:p>
            <a:pPr algn="ctr" eaLnBrk="1" hangingPunct="1"/>
            <a:r>
              <a:rPr lang="en-US" sz="2000"/>
              <a:t>Assistant Professor </a:t>
            </a:r>
          </a:p>
          <a:p>
            <a:pPr algn="ctr" eaLnBrk="1" hangingPunct="1"/>
            <a:r>
              <a:rPr lang="en-US" sz="2000"/>
              <a:t>Subharti Institute of Journalism &amp; Mass Communication</a:t>
            </a: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lstStyle/>
          <a:p>
            <a:pPr eaLnBrk="1" hangingPunct="1"/>
            <a:r>
              <a:rPr lang="en-US" smtClean="0"/>
              <a:t>The Key Players</a:t>
            </a:r>
          </a:p>
        </p:txBody>
      </p:sp>
      <p:sp>
        <p:nvSpPr>
          <p:cNvPr id="13315" name="Rectangle 3"/>
          <p:cNvSpPr>
            <a:spLocks noGrp="1" noChangeArrowheads="1"/>
          </p:cNvSpPr>
          <p:nvPr>
            <p:ph sz="half" idx="1"/>
          </p:nvPr>
        </p:nvSpPr>
        <p:spPr>
          <a:xfrm>
            <a:off x="685800" y="1752600"/>
            <a:ext cx="3810000" cy="4114800"/>
          </a:xfrm>
        </p:spPr>
        <p:txBody>
          <a:bodyPr>
            <a:normAutofit fontScale="92500" lnSpcReduction="10000"/>
          </a:bodyPr>
          <a:lstStyle/>
          <a:p>
            <a:pPr eaLnBrk="1" hangingPunct="1">
              <a:buFont typeface="Wingdings" pitchFamily="2" charset="2"/>
              <a:buChar char="Ø"/>
            </a:pPr>
            <a:r>
              <a:rPr lang="en-US" sz="4400" smtClean="0">
                <a:solidFill>
                  <a:srgbClr val="C0C0C0"/>
                </a:solidFill>
              </a:rPr>
              <a:t>Advertiser (client)</a:t>
            </a:r>
          </a:p>
          <a:p>
            <a:pPr eaLnBrk="1" hangingPunct="1">
              <a:buFont typeface="Wingdings" pitchFamily="2" charset="2"/>
              <a:buChar char="Ø"/>
            </a:pPr>
            <a:r>
              <a:rPr lang="en-US" sz="4400" smtClean="0">
                <a:solidFill>
                  <a:srgbClr val="C0C0C0"/>
                </a:solidFill>
              </a:rPr>
              <a:t>Agency</a:t>
            </a:r>
          </a:p>
          <a:p>
            <a:pPr eaLnBrk="1" hangingPunct="1">
              <a:buFont typeface="Wingdings" pitchFamily="2" charset="2"/>
              <a:buChar char="Ø"/>
            </a:pPr>
            <a:r>
              <a:rPr lang="en-US" sz="4400" smtClean="0"/>
              <a:t>Media</a:t>
            </a:r>
          </a:p>
          <a:p>
            <a:pPr eaLnBrk="1" hangingPunct="1">
              <a:buFont typeface="Wingdings" pitchFamily="2" charset="2"/>
              <a:buChar char="Ø"/>
            </a:pPr>
            <a:r>
              <a:rPr lang="en-US" sz="4400" smtClean="0">
                <a:solidFill>
                  <a:srgbClr val="C0C0C0"/>
                </a:solidFill>
              </a:rPr>
              <a:t>Audience/ Consumer</a:t>
            </a:r>
          </a:p>
        </p:txBody>
      </p:sp>
      <p:sp>
        <p:nvSpPr>
          <p:cNvPr id="13316" name="Rectangle 4"/>
          <p:cNvSpPr>
            <a:spLocks noGrp="1" noChangeArrowheads="1"/>
          </p:cNvSpPr>
          <p:nvPr>
            <p:ph sz="half" idx="2"/>
          </p:nvPr>
        </p:nvSpPr>
        <p:spPr>
          <a:xfrm>
            <a:off x="4419600" y="1676400"/>
            <a:ext cx="4343400" cy="4724400"/>
          </a:xfrm>
        </p:spPr>
        <p:txBody>
          <a:bodyPr>
            <a:normAutofit fontScale="92500" lnSpcReduction="10000"/>
          </a:bodyPr>
          <a:lstStyle/>
          <a:p>
            <a:pPr eaLnBrk="1" hangingPunct="1">
              <a:buFont typeface="Wingdings" pitchFamily="2" charset="2"/>
              <a:buChar char="Ø"/>
            </a:pPr>
            <a:r>
              <a:rPr lang="en-US" smtClean="0"/>
              <a:t>The channels of communication that carry the message to the audience</a:t>
            </a:r>
          </a:p>
          <a:p>
            <a:pPr eaLnBrk="1" hangingPunct="1">
              <a:buFont typeface="Wingdings" pitchFamily="2" charset="2"/>
              <a:buChar char="Ø"/>
            </a:pPr>
            <a:r>
              <a:rPr lang="en-US" smtClean="0"/>
              <a:t>Mass media advertising can be very effective because the reach of mass media is very high i.e   Print /Radio/ Television/ New Media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The Key Players</a:t>
            </a:r>
          </a:p>
        </p:txBody>
      </p:sp>
      <p:sp>
        <p:nvSpPr>
          <p:cNvPr id="14339" name="Rectangle 3"/>
          <p:cNvSpPr>
            <a:spLocks noGrp="1" noChangeArrowheads="1"/>
          </p:cNvSpPr>
          <p:nvPr>
            <p:ph sz="half" idx="1"/>
          </p:nvPr>
        </p:nvSpPr>
        <p:spPr/>
        <p:txBody>
          <a:bodyPr>
            <a:normAutofit fontScale="92500" lnSpcReduction="20000"/>
          </a:bodyPr>
          <a:lstStyle/>
          <a:p>
            <a:pPr eaLnBrk="1" hangingPunct="1">
              <a:buFont typeface="Wingdings" pitchFamily="2" charset="2"/>
              <a:buChar char="Ø"/>
            </a:pPr>
            <a:r>
              <a:rPr lang="en-US" sz="4400" smtClean="0">
                <a:solidFill>
                  <a:srgbClr val="C0C0C0"/>
                </a:solidFill>
              </a:rPr>
              <a:t>Advertiser (client)</a:t>
            </a:r>
          </a:p>
          <a:p>
            <a:pPr eaLnBrk="1" hangingPunct="1">
              <a:buFont typeface="Wingdings" pitchFamily="2" charset="2"/>
              <a:buChar char="Ø"/>
            </a:pPr>
            <a:r>
              <a:rPr lang="en-US" sz="4400" smtClean="0">
                <a:solidFill>
                  <a:srgbClr val="C0C0C0"/>
                </a:solidFill>
              </a:rPr>
              <a:t>Agency</a:t>
            </a:r>
          </a:p>
          <a:p>
            <a:pPr eaLnBrk="1" hangingPunct="1">
              <a:buFont typeface="Wingdings" pitchFamily="2" charset="2"/>
              <a:buChar char="Ø"/>
            </a:pPr>
            <a:r>
              <a:rPr lang="en-US" sz="4400" smtClean="0">
                <a:solidFill>
                  <a:srgbClr val="C0C0C0"/>
                </a:solidFill>
              </a:rPr>
              <a:t>Media</a:t>
            </a:r>
          </a:p>
          <a:p>
            <a:pPr eaLnBrk="1" hangingPunct="1">
              <a:buFont typeface="Wingdings" pitchFamily="2" charset="2"/>
              <a:buChar char="Ø"/>
            </a:pPr>
            <a:r>
              <a:rPr lang="en-US" sz="4400" smtClean="0"/>
              <a:t>Audience/ Consumer</a:t>
            </a:r>
          </a:p>
        </p:txBody>
      </p:sp>
      <p:sp>
        <p:nvSpPr>
          <p:cNvPr id="14340" name="Rectangle 4"/>
          <p:cNvSpPr>
            <a:spLocks noGrp="1" noChangeArrowheads="1"/>
          </p:cNvSpPr>
          <p:nvPr>
            <p:ph sz="half" idx="2"/>
          </p:nvPr>
        </p:nvSpPr>
        <p:spPr>
          <a:xfrm>
            <a:off x="4267200" y="1752600"/>
            <a:ext cx="4419600" cy="4572000"/>
          </a:xfrm>
        </p:spPr>
        <p:txBody>
          <a:bodyPr>
            <a:normAutofit fontScale="92500" lnSpcReduction="20000"/>
          </a:bodyPr>
          <a:lstStyle/>
          <a:p>
            <a:pPr eaLnBrk="1" hangingPunct="1">
              <a:buFont typeface="Wingdings" pitchFamily="2" charset="2"/>
              <a:buChar char="Ø"/>
            </a:pPr>
            <a:r>
              <a:rPr lang="en-US" smtClean="0"/>
              <a:t>The Targeted audience for the advertising message</a:t>
            </a:r>
          </a:p>
          <a:p>
            <a:pPr eaLnBrk="1" hangingPunct="1">
              <a:buFont typeface="Wingdings" pitchFamily="2" charset="2"/>
              <a:buChar char="Ø"/>
            </a:pPr>
            <a:r>
              <a:rPr lang="en-US" smtClean="0"/>
              <a:t>Data-gathering technology improves accuracy of information about customers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lIns="90488" tIns="44450" rIns="90488" bIns="44450"/>
          <a:lstStyle/>
          <a:p>
            <a:pPr eaLnBrk="1" hangingPunct="1"/>
            <a:r>
              <a:rPr lang="en-US" smtClean="0"/>
              <a:t>Roles of Advertising</a:t>
            </a:r>
          </a:p>
        </p:txBody>
      </p:sp>
      <p:sp>
        <p:nvSpPr>
          <p:cNvPr id="15363" name="AutoShape 3"/>
          <p:cNvSpPr>
            <a:spLocks noChangeArrowheads="1"/>
          </p:cNvSpPr>
          <p:nvPr/>
        </p:nvSpPr>
        <p:spPr bwMode="auto">
          <a:xfrm>
            <a:off x="4262438" y="1944688"/>
            <a:ext cx="366712" cy="398462"/>
          </a:xfrm>
          <a:prstGeom prst="rightArrow">
            <a:avLst>
              <a:gd name="adj1" fmla="val 50000"/>
              <a:gd name="adj2" fmla="val 50005"/>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4" name="AutoShape 4"/>
          <p:cNvSpPr>
            <a:spLocks noChangeArrowheads="1"/>
          </p:cNvSpPr>
          <p:nvPr/>
        </p:nvSpPr>
        <p:spPr bwMode="auto">
          <a:xfrm>
            <a:off x="4262438" y="3103563"/>
            <a:ext cx="366712" cy="400050"/>
          </a:xfrm>
          <a:prstGeom prst="rightArrow">
            <a:avLst>
              <a:gd name="adj1" fmla="val 50000"/>
              <a:gd name="adj2" fmla="val 50005"/>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5" name="AutoShape 5"/>
          <p:cNvSpPr>
            <a:spLocks noChangeArrowheads="1"/>
          </p:cNvSpPr>
          <p:nvPr/>
        </p:nvSpPr>
        <p:spPr bwMode="auto">
          <a:xfrm>
            <a:off x="4262438" y="4249738"/>
            <a:ext cx="366712" cy="398462"/>
          </a:xfrm>
          <a:prstGeom prst="rightArrow">
            <a:avLst>
              <a:gd name="adj1" fmla="val 50000"/>
              <a:gd name="adj2" fmla="val 50005"/>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6" name="Rectangle 6"/>
          <p:cNvSpPr>
            <a:spLocks noChangeArrowheads="1"/>
          </p:cNvSpPr>
          <p:nvPr/>
        </p:nvSpPr>
        <p:spPr bwMode="auto">
          <a:xfrm>
            <a:off x="4545013" y="2960688"/>
            <a:ext cx="4217987" cy="963612"/>
          </a:xfrm>
          <a:prstGeom prst="rect">
            <a:avLst/>
          </a:prstGeom>
          <a:gradFill rotWithShape="0">
            <a:gsLst>
              <a:gs pos="0">
                <a:srgbClr val="E3BEFF"/>
              </a:gs>
              <a:gs pos="50000">
                <a:srgbClr val="F9F2FF"/>
              </a:gs>
              <a:gs pos="100000">
                <a:srgbClr val="E3BEFF"/>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67" name="Rectangle 7"/>
          <p:cNvSpPr>
            <a:spLocks noChangeArrowheads="1"/>
          </p:cNvSpPr>
          <p:nvPr/>
        </p:nvSpPr>
        <p:spPr bwMode="auto">
          <a:xfrm>
            <a:off x="4545013" y="4138613"/>
            <a:ext cx="4294187" cy="966787"/>
          </a:xfrm>
          <a:prstGeom prst="rect">
            <a:avLst/>
          </a:prstGeom>
          <a:gradFill rotWithShape="0">
            <a:gsLst>
              <a:gs pos="0">
                <a:srgbClr val="F39FD1"/>
              </a:gs>
              <a:gs pos="50000">
                <a:srgbClr val="F8C5E3"/>
              </a:gs>
              <a:gs pos="100000">
                <a:srgbClr val="F39FD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lIns="93663" tIns="46038" rIns="93663" bIns="46038" anchor="ctr"/>
          <a:lstStyle/>
          <a:p>
            <a:pPr algn="ctr" defTabSz="927100" eaLnBrk="0" hangingPunct="0"/>
            <a:endParaRPr lang="en-US" sz="2000" b="1">
              <a:solidFill>
                <a:srgbClr val="000000"/>
              </a:solidFill>
            </a:endParaRPr>
          </a:p>
          <a:p>
            <a:pPr algn="ctr" defTabSz="927100" hangingPunct="0"/>
            <a:endParaRPr lang="en-US" sz="2000" b="1">
              <a:solidFill>
                <a:srgbClr val="000000"/>
              </a:solidFill>
            </a:endParaRPr>
          </a:p>
        </p:txBody>
      </p:sp>
      <p:sp>
        <p:nvSpPr>
          <p:cNvPr id="100360" name="AutoShape 8"/>
          <p:cNvSpPr>
            <a:spLocks noChangeArrowheads="1"/>
          </p:cNvSpPr>
          <p:nvPr/>
        </p:nvSpPr>
        <p:spPr bwMode="auto">
          <a:xfrm rot="5400000">
            <a:off x="2247900" y="357188"/>
            <a:ext cx="727075" cy="3378200"/>
          </a:xfrm>
          <a:prstGeom prst="cube">
            <a:avLst>
              <a:gd name="adj" fmla="val 11667"/>
            </a:avLst>
          </a:prstGeom>
          <a:gradFill rotWithShape="0">
            <a:gsLst>
              <a:gs pos="0">
                <a:srgbClr val="FFFFFF"/>
              </a:gs>
              <a:gs pos="100000">
                <a:srgbClr val="EAEC5E"/>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93663" tIns="46038" rIns="93663" bIns="46038" anchor="ctr"/>
          <a:lstStyle/>
          <a:p>
            <a:pPr algn="ctr" defTabSz="927100" eaLnBrk="0" hangingPunct="0"/>
            <a:r>
              <a:rPr lang="en-US" sz="2400" b="1">
                <a:solidFill>
                  <a:srgbClr val="000000"/>
                </a:solidFill>
              </a:rPr>
              <a:t>Marketing Role</a:t>
            </a:r>
          </a:p>
        </p:txBody>
      </p:sp>
      <p:sp>
        <p:nvSpPr>
          <p:cNvPr id="100361" name="AutoShape 9"/>
          <p:cNvSpPr>
            <a:spLocks noChangeArrowheads="1"/>
          </p:cNvSpPr>
          <p:nvPr/>
        </p:nvSpPr>
        <p:spPr bwMode="auto">
          <a:xfrm rot="5400000">
            <a:off x="2238375" y="1512888"/>
            <a:ext cx="746125" cy="3378200"/>
          </a:xfrm>
          <a:prstGeom prst="cube">
            <a:avLst>
              <a:gd name="adj" fmla="val 11667"/>
            </a:avLst>
          </a:prstGeom>
          <a:gradFill rotWithShape="0">
            <a:gsLst>
              <a:gs pos="0">
                <a:srgbClr val="FFFFFF"/>
              </a:gs>
              <a:gs pos="100000">
                <a:srgbClr val="B760F9"/>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93663" tIns="46038" rIns="93663" bIns="46038" anchor="ctr"/>
          <a:lstStyle/>
          <a:p>
            <a:pPr algn="ctr" defTabSz="927100" eaLnBrk="0" hangingPunct="0"/>
            <a:r>
              <a:rPr lang="en-US" sz="2400" b="1">
                <a:solidFill>
                  <a:srgbClr val="000000"/>
                </a:solidFill>
              </a:rPr>
              <a:t>Communication Role</a:t>
            </a:r>
          </a:p>
        </p:txBody>
      </p:sp>
      <p:sp>
        <p:nvSpPr>
          <p:cNvPr id="100362" name="AutoShape 10"/>
          <p:cNvSpPr>
            <a:spLocks noChangeArrowheads="1"/>
          </p:cNvSpPr>
          <p:nvPr/>
        </p:nvSpPr>
        <p:spPr bwMode="auto">
          <a:xfrm rot="5400000">
            <a:off x="2238375" y="2659063"/>
            <a:ext cx="746125" cy="3378200"/>
          </a:xfrm>
          <a:prstGeom prst="cube">
            <a:avLst>
              <a:gd name="adj" fmla="val 11667"/>
            </a:avLst>
          </a:prstGeom>
          <a:gradFill rotWithShape="0">
            <a:gsLst>
              <a:gs pos="0">
                <a:srgbClr val="FFFFFF"/>
              </a:gs>
              <a:gs pos="100000">
                <a:srgbClr val="F95AB7"/>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93663" tIns="46038" rIns="93663" bIns="46038" anchor="ctr"/>
          <a:lstStyle/>
          <a:p>
            <a:pPr algn="ctr" defTabSz="927100" eaLnBrk="0" hangingPunct="0"/>
            <a:r>
              <a:rPr lang="en-US" sz="2400" b="1">
                <a:solidFill>
                  <a:srgbClr val="000000"/>
                </a:solidFill>
              </a:rPr>
              <a:t>Economic Role</a:t>
            </a:r>
          </a:p>
        </p:txBody>
      </p:sp>
      <p:sp>
        <p:nvSpPr>
          <p:cNvPr id="15371" name="Rectangle 11"/>
          <p:cNvSpPr>
            <a:spLocks noChangeArrowheads="1"/>
          </p:cNvSpPr>
          <p:nvPr/>
        </p:nvSpPr>
        <p:spPr bwMode="auto">
          <a:xfrm>
            <a:off x="4545013" y="1779588"/>
            <a:ext cx="4217987" cy="965200"/>
          </a:xfrm>
          <a:prstGeom prst="rect">
            <a:avLst/>
          </a:prstGeom>
          <a:gradFill rotWithShape="0">
            <a:gsLst>
              <a:gs pos="0">
                <a:srgbClr val="FAFD00"/>
              </a:gs>
              <a:gs pos="50000">
                <a:srgbClr val="FEFFCC"/>
              </a:gs>
              <a:gs pos="100000">
                <a:srgbClr val="FAFD00"/>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lIns="93663" tIns="46038" rIns="93663" bIns="46038" anchor="ctr"/>
          <a:lstStyle/>
          <a:p>
            <a:pPr algn="ctr" defTabSz="927100" eaLnBrk="0" hangingPunct="0"/>
            <a:endParaRPr lang="en-US" sz="2000" b="1">
              <a:solidFill>
                <a:srgbClr val="000000"/>
              </a:solidFill>
            </a:endParaRPr>
          </a:p>
          <a:p>
            <a:pPr algn="ctr" defTabSz="927100" hangingPunct="0"/>
            <a:endParaRPr lang="en-US" sz="2000" b="1">
              <a:solidFill>
                <a:srgbClr val="000000"/>
              </a:solidFill>
            </a:endParaRPr>
          </a:p>
        </p:txBody>
      </p:sp>
      <p:sp>
        <p:nvSpPr>
          <p:cNvPr id="100364" name="Rectangle 12"/>
          <p:cNvSpPr>
            <a:spLocks noChangeArrowheads="1"/>
          </p:cNvSpPr>
          <p:nvPr/>
        </p:nvSpPr>
        <p:spPr bwMode="auto">
          <a:xfrm>
            <a:off x="4610100" y="1870075"/>
            <a:ext cx="42291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lIns="90488" tIns="44450" rIns="90488" bIns="44450">
            <a:spAutoFit/>
          </a:bodyPr>
          <a:lstStyle/>
          <a:p>
            <a:pPr eaLnBrk="0" hangingPunct="0">
              <a:lnSpc>
                <a:spcPct val="90000"/>
              </a:lnSpc>
              <a:buFontTx/>
              <a:buChar char="•"/>
            </a:pPr>
            <a:r>
              <a:rPr lang="en-US" sz="1800" b="1">
                <a:solidFill>
                  <a:srgbClr val="000000"/>
                </a:solidFill>
              </a:rPr>
              <a:t>Marketing is the process a business uses to satisfy consumer needs and wants through goods and services.</a:t>
            </a:r>
          </a:p>
        </p:txBody>
      </p:sp>
      <p:sp>
        <p:nvSpPr>
          <p:cNvPr id="15373" name="AutoShape 14"/>
          <p:cNvSpPr>
            <a:spLocks noChangeArrowheads="1"/>
          </p:cNvSpPr>
          <p:nvPr/>
        </p:nvSpPr>
        <p:spPr bwMode="auto">
          <a:xfrm>
            <a:off x="4233863" y="1844675"/>
            <a:ext cx="366712" cy="400050"/>
          </a:xfrm>
          <a:prstGeom prst="rightArrow">
            <a:avLst>
              <a:gd name="adj1" fmla="val 50000"/>
              <a:gd name="adj2" fmla="val 50005"/>
            </a:avLst>
          </a:prstGeom>
          <a:gradFill rotWithShape="0">
            <a:gsLst>
              <a:gs pos="0">
                <a:srgbClr val="808080"/>
              </a:gs>
              <a:gs pos="100000">
                <a:srgbClr val="666666"/>
              </a:gs>
            </a:gsLst>
            <a:lin ang="27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4" name="AutoShape 15"/>
          <p:cNvSpPr>
            <a:spLocks noChangeArrowheads="1"/>
          </p:cNvSpPr>
          <p:nvPr/>
        </p:nvSpPr>
        <p:spPr bwMode="auto">
          <a:xfrm>
            <a:off x="4233863" y="3003550"/>
            <a:ext cx="366712" cy="401638"/>
          </a:xfrm>
          <a:prstGeom prst="rightArrow">
            <a:avLst>
              <a:gd name="adj1" fmla="val 50000"/>
              <a:gd name="adj2" fmla="val 50005"/>
            </a:avLst>
          </a:prstGeom>
          <a:gradFill rotWithShape="0">
            <a:gsLst>
              <a:gs pos="0">
                <a:srgbClr val="808080"/>
              </a:gs>
              <a:gs pos="100000">
                <a:srgbClr val="666666"/>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5" name="AutoShape 16"/>
          <p:cNvSpPr>
            <a:spLocks noChangeArrowheads="1"/>
          </p:cNvSpPr>
          <p:nvPr/>
        </p:nvSpPr>
        <p:spPr bwMode="auto">
          <a:xfrm>
            <a:off x="4233863" y="4149725"/>
            <a:ext cx="366712" cy="401638"/>
          </a:xfrm>
          <a:prstGeom prst="rightArrow">
            <a:avLst>
              <a:gd name="adj1" fmla="val 50000"/>
              <a:gd name="adj2" fmla="val 50005"/>
            </a:avLst>
          </a:prstGeom>
          <a:gradFill rotWithShape="0">
            <a:gsLst>
              <a:gs pos="0">
                <a:srgbClr val="808080"/>
              </a:gs>
              <a:gs pos="100000">
                <a:srgbClr val="666666"/>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6" name="AutoShape 17"/>
          <p:cNvSpPr>
            <a:spLocks noChangeArrowheads="1"/>
          </p:cNvSpPr>
          <p:nvPr/>
        </p:nvSpPr>
        <p:spPr bwMode="auto">
          <a:xfrm>
            <a:off x="4240213" y="5430838"/>
            <a:ext cx="354012" cy="344487"/>
          </a:xfrm>
          <a:prstGeom prst="rightArrow">
            <a:avLst>
              <a:gd name="adj1" fmla="val 50000"/>
              <a:gd name="adj2" fmla="val 51387"/>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7" name="Rectangle 18"/>
          <p:cNvSpPr>
            <a:spLocks noChangeArrowheads="1"/>
          </p:cNvSpPr>
          <p:nvPr/>
        </p:nvSpPr>
        <p:spPr bwMode="auto">
          <a:xfrm>
            <a:off x="4572000" y="5334000"/>
            <a:ext cx="4267200" cy="914400"/>
          </a:xfrm>
          <a:prstGeom prst="rect">
            <a:avLst/>
          </a:prstGeom>
          <a:gradFill rotWithShape="0">
            <a:gsLst>
              <a:gs pos="0">
                <a:srgbClr val="618FFD"/>
              </a:gs>
              <a:gs pos="50000">
                <a:srgbClr val="C0D2FE"/>
              </a:gs>
              <a:gs pos="100000">
                <a:srgbClr val="618FFD"/>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lIns="93663" tIns="46038" rIns="93663" bIns="46038" anchor="ctr"/>
          <a:lstStyle/>
          <a:p>
            <a:pPr algn="ctr" defTabSz="927100" eaLnBrk="0" hangingPunct="0"/>
            <a:endParaRPr lang="en-US" sz="2000" b="1">
              <a:solidFill>
                <a:srgbClr val="000000"/>
              </a:solidFill>
            </a:endParaRPr>
          </a:p>
          <a:p>
            <a:pPr algn="ctr" defTabSz="927100" hangingPunct="0"/>
            <a:endParaRPr lang="en-US" sz="2000" b="1">
              <a:solidFill>
                <a:srgbClr val="000000"/>
              </a:solidFill>
            </a:endParaRPr>
          </a:p>
        </p:txBody>
      </p:sp>
      <p:sp>
        <p:nvSpPr>
          <p:cNvPr id="100371" name="AutoShape 19"/>
          <p:cNvSpPr>
            <a:spLocks noChangeArrowheads="1"/>
          </p:cNvSpPr>
          <p:nvPr/>
        </p:nvSpPr>
        <p:spPr bwMode="auto">
          <a:xfrm rot="5400000">
            <a:off x="2212975" y="3959225"/>
            <a:ext cx="819150" cy="3416300"/>
          </a:xfrm>
          <a:prstGeom prst="cube">
            <a:avLst>
              <a:gd name="adj" fmla="val 11667"/>
            </a:avLst>
          </a:prstGeom>
          <a:gradFill rotWithShape="0">
            <a:gsLst>
              <a:gs pos="0">
                <a:srgbClr val="FFFFFF"/>
              </a:gs>
              <a:gs pos="100000">
                <a:srgbClr val="3365FB"/>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93663" tIns="46038" rIns="93663" bIns="46038" anchor="ctr"/>
          <a:lstStyle/>
          <a:p>
            <a:pPr algn="ctr" defTabSz="927100" eaLnBrk="0" hangingPunct="0"/>
            <a:r>
              <a:rPr lang="en-US" sz="2400" b="1">
                <a:solidFill>
                  <a:srgbClr val="000000"/>
                </a:solidFill>
              </a:rPr>
              <a:t>Societal Role</a:t>
            </a:r>
          </a:p>
        </p:txBody>
      </p:sp>
      <p:sp>
        <p:nvSpPr>
          <p:cNvPr id="15379" name="AutoShape 21"/>
          <p:cNvSpPr>
            <a:spLocks noChangeArrowheads="1"/>
          </p:cNvSpPr>
          <p:nvPr/>
        </p:nvSpPr>
        <p:spPr bwMode="auto">
          <a:xfrm>
            <a:off x="4289425" y="5419725"/>
            <a:ext cx="354013" cy="347663"/>
          </a:xfrm>
          <a:prstGeom prst="rightArrow">
            <a:avLst>
              <a:gd name="adj1" fmla="val 50000"/>
              <a:gd name="adj2" fmla="val 50918"/>
            </a:avLst>
          </a:prstGeom>
          <a:gradFill rotWithShape="0">
            <a:gsLst>
              <a:gs pos="0">
                <a:srgbClr val="808080"/>
              </a:gs>
              <a:gs pos="100000">
                <a:srgbClr val="595959"/>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80" name="Rectangle 22"/>
          <p:cNvSpPr>
            <a:spLocks noChangeArrowheads="1"/>
          </p:cNvSpPr>
          <p:nvPr/>
        </p:nvSpPr>
        <p:spPr bwMode="auto">
          <a:xfrm>
            <a:off x="4648200" y="3048000"/>
            <a:ext cx="3276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0375" name="Rectangle 23"/>
          <p:cNvSpPr>
            <a:spLocks noChangeArrowheads="1"/>
          </p:cNvSpPr>
          <p:nvPr/>
        </p:nvSpPr>
        <p:spPr bwMode="auto">
          <a:xfrm>
            <a:off x="4648200" y="3200400"/>
            <a:ext cx="3962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lnSpc>
                <a:spcPct val="90000"/>
              </a:lnSpc>
              <a:buFontTx/>
              <a:buChar char="•"/>
            </a:pPr>
            <a:r>
              <a:rPr lang="en-US" sz="1800" b="1">
                <a:solidFill>
                  <a:srgbClr val="000000"/>
                </a:solidFill>
              </a:rPr>
              <a:t>Advertising is a form of mass communication.</a:t>
            </a:r>
          </a:p>
        </p:txBody>
      </p:sp>
      <p:sp>
        <p:nvSpPr>
          <p:cNvPr id="100376" name="Text Box 24"/>
          <p:cNvSpPr txBox="1">
            <a:spLocks noChangeArrowheads="1"/>
          </p:cNvSpPr>
          <p:nvPr/>
        </p:nvSpPr>
        <p:spPr bwMode="auto">
          <a:xfrm>
            <a:off x="4648200" y="4114800"/>
            <a:ext cx="4267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ct val="50000"/>
              </a:spcBef>
              <a:buFontTx/>
              <a:buChar char="•"/>
            </a:pPr>
            <a:r>
              <a:rPr lang="en-US" sz="1800" b="1">
                <a:solidFill>
                  <a:srgbClr val="000000"/>
                </a:solidFill>
              </a:rPr>
              <a:t>Improves standard of living and the economy by generating material consumption.</a:t>
            </a:r>
          </a:p>
        </p:txBody>
      </p:sp>
      <p:sp>
        <p:nvSpPr>
          <p:cNvPr id="100379" name="Text Box 27"/>
          <p:cNvSpPr txBox="1">
            <a:spLocks noChangeArrowheads="1"/>
          </p:cNvSpPr>
          <p:nvPr/>
        </p:nvSpPr>
        <p:spPr bwMode="auto">
          <a:xfrm>
            <a:off x="4724400" y="5334000"/>
            <a:ext cx="4114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ct val="50000"/>
              </a:spcBef>
              <a:buFontTx/>
              <a:buChar char="•"/>
            </a:pPr>
            <a:r>
              <a:rPr lang="en-US" sz="1800" b="1">
                <a:solidFill>
                  <a:srgbClr val="000000"/>
                </a:solidFill>
              </a:rPr>
              <a:t>Informs us about new and improved products, teaches us how to use these innovations, etc.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60"/>
                                        </p:tgtEl>
                                        <p:attrNameLst>
                                          <p:attrName>style.visibility</p:attrName>
                                        </p:attrNameLst>
                                      </p:cBhvr>
                                      <p:to>
                                        <p:strVal val="visible"/>
                                      </p:to>
                                    </p:set>
                                    <p:animEffect transition="in" filter="fade">
                                      <p:cBhvr>
                                        <p:cTn id="7" dur="2000"/>
                                        <p:tgtEl>
                                          <p:spTgt spid="100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64"/>
                                        </p:tgtEl>
                                        <p:attrNameLst>
                                          <p:attrName>style.visibility</p:attrName>
                                        </p:attrNameLst>
                                      </p:cBhvr>
                                      <p:to>
                                        <p:strVal val="visible"/>
                                      </p:to>
                                    </p:set>
                                    <p:animEffect transition="in" filter="fade">
                                      <p:cBhvr>
                                        <p:cTn id="12" dur="2000"/>
                                        <p:tgtEl>
                                          <p:spTgt spid="100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61"/>
                                        </p:tgtEl>
                                        <p:attrNameLst>
                                          <p:attrName>style.visibility</p:attrName>
                                        </p:attrNameLst>
                                      </p:cBhvr>
                                      <p:to>
                                        <p:strVal val="visible"/>
                                      </p:to>
                                    </p:set>
                                    <p:animEffect transition="in" filter="fade">
                                      <p:cBhvr>
                                        <p:cTn id="17" dur="2000"/>
                                        <p:tgtEl>
                                          <p:spTgt spid="1003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75"/>
                                        </p:tgtEl>
                                        <p:attrNameLst>
                                          <p:attrName>style.visibility</p:attrName>
                                        </p:attrNameLst>
                                      </p:cBhvr>
                                      <p:to>
                                        <p:strVal val="visible"/>
                                      </p:to>
                                    </p:set>
                                    <p:animEffect transition="in" filter="fade">
                                      <p:cBhvr>
                                        <p:cTn id="22" dur="2000"/>
                                        <p:tgtEl>
                                          <p:spTgt spid="100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362"/>
                                        </p:tgtEl>
                                        <p:attrNameLst>
                                          <p:attrName>style.visibility</p:attrName>
                                        </p:attrNameLst>
                                      </p:cBhvr>
                                      <p:to>
                                        <p:strVal val="visible"/>
                                      </p:to>
                                    </p:set>
                                    <p:animEffect transition="in" filter="fade">
                                      <p:cBhvr>
                                        <p:cTn id="27" dur="2000"/>
                                        <p:tgtEl>
                                          <p:spTgt spid="1003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376"/>
                                        </p:tgtEl>
                                        <p:attrNameLst>
                                          <p:attrName>style.visibility</p:attrName>
                                        </p:attrNameLst>
                                      </p:cBhvr>
                                      <p:to>
                                        <p:strVal val="visible"/>
                                      </p:to>
                                    </p:set>
                                    <p:animEffect transition="in" filter="fade">
                                      <p:cBhvr>
                                        <p:cTn id="32" dur="2000"/>
                                        <p:tgtEl>
                                          <p:spTgt spid="1003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371"/>
                                        </p:tgtEl>
                                        <p:attrNameLst>
                                          <p:attrName>style.visibility</p:attrName>
                                        </p:attrNameLst>
                                      </p:cBhvr>
                                      <p:to>
                                        <p:strVal val="visible"/>
                                      </p:to>
                                    </p:set>
                                    <p:animEffect transition="in" filter="fade">
                                      <p:cBhvr>
                                        <p:cTn id="37" dur="2000"/>
                                        <p:tgtEl>
                                          <p:spTgt spid="1003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0379"/>
                                        </p:tgtEl>
                                        <p:attrNameLst>
                                          <p:attrName>style.visibility</p:attrName>
                                        </p:attrNameLst>
                                      </p:cBhvr>
                                      <p:to>
                                        <p:strVal val="visible"/>
                                      </p:to>
                                    </p:set>
                                    <p:animEffect transition="in" filter="fade">
                                      <p:cBhvr>
                                        <p:cTn id="42" dur="2000"/>
                                        <p:tgtEl>
                                          <p:spTgt spid="100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61" grpId="0" animBg="1"/>
      <p:bldP spid="100362" grpId="0" animBg="1"/>
      <p:bldP spid="100364" grpId="0"/>
      <p:bldP spid="100371" grpId="0" animBg="1"/>
      <p:bldP spid="100375" grpId="0"/>
      <p:bldP spid="100376" grpId="0"/>
      <p:bldP spid="1003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Roles of Advertising</a:t>
            </a:r>
          </a:p>
        </p:txBody>
      </p:sp>
      <p:sp>
        <p:nvSpPr>
          <p:cNvPr id="16387" name="Rectangle 3"/>
          <p:cNvSpPr>
            <a:spLocks noGrp="1" noChangeArrowheads="1"/>
          </p:cNvSpPr>
          <p:nvPr>
            <p:ph sz="half" idx="1"/>
          </p:nvPr>
        </p:nvSpPr>
        <p:spPr/>
        <p:txBody>
          <a:bodyPr>
            <a:normAutofit/>
          </a:bodyPr>
          <a:lstStyle/>
          <a:p>
            <a:pPr eaLnBrk="1" hangingPunct="1">
              <a:buFontTx/>
              <a:buChar char="•"/>
            </a:pPr>
            <a:r>
              <a:rPr lang="en-US" sz="4200" smtClean="0"/>
              <a:t>Marketing</a:t>
            </a:r>
          </a:p>
          <a:p>
            <a:pPr eaLnBrk="1" hangingPunct="1">
              <a:buFontTx/>
              <a:buChar char="•"/>
            </a:pPr>
            <a:r>
              <a:rPr lang="en-US" sz="4200" smtClean="0">
                <a:solidFill>
                  <a:srgbClr val="C0C0C0"/>
                </a:solidFill>
              </a:rPr>
              <a:t>Communication</a:t>
            </a:r>
          </a:p>
          <a:p>
            <a:pPr eaLnBrk="1" hangingPunct="1">
              <a:buFontTx/>
              <a:buChar char="•"/>
            </a:pPr>
            <a:r>
              <a:rPr lang="en-US" sz="4200" smtClean="0">
                <a:solidFill>
                  <a:srgbClr val="C0C0C0"/>
                </a:solidFill>
              </a:rPr>
              <a:t>Economic</a:t>
            </a:r>
          </a:p>
          <a:p>
            <a:pPr eaLnBrk="1" hangingPunct="1">
              <a:buFontTx/>
              <a:buChar char="•"/>
            </a:pPr>
            <a:r>
              <a:rPr lang="en-US" sz="4200" smtClean="0">
                <a:solidFill>
                  <a:srgbClr val="C0C0C0"/>
                </a:solidFill>
              </a:rPr>
              <a:t>Societal</a:t>
            </a:r>
          </a:p>
        </p:txBody>
      </p:sp>
      <p:sp>
        <p:nvSpPr>
          <p:cNvPr id="16388" name="Rectangle 4"/>
          <p:cNvSpPr>
            <a:spLocks noGrp="1" noChangeArrowheads="1"/>
          </p:cNvSpPr>
          <p:nvPr>
            <p:ph sz="half" idx="2"/>
          </p:nvPr>
        </p:nvSpPr>
        <p:spPr>
          <a:xfrm>
            <a:off x="4724400" y="1600200"/>
            <a:ext cx="3962400" cy="4800600"/>
          </a:xfrm>
        </p:spPr>
        <p:txBody>
          <a:bodyPr>
            <a:normAutofit/>
          </a:bodyPr>
          <a:lstStyle/>
          <a:p>
            <a:pPr eaLnBrk="1" hangingPunct="1">
              <a:buFontTx/>
              <a:buChar char="•"/>
            </a:pPr>
            <a:r>
              <a:rPr lang="en-US" smtClean="0"/>
              <a:t>The process a business uses to satisfy consumer needs by providing goods and services</a:t>
            </a:r>
          </a:p>
          <a:p>
            <a:pPr lvl="1" eaLnBrk="1" hangingPunct="1"/>
            <a:r>
              <a:rPr lang="en-US" smtClean="0"/>
              <a:t>Product category</a:t>
            </a:r>
          </a:p>
          <a:p>
            <a:pPr lvl="1" eaLnBrk="1" hangingPunct="1"/>
            <a:r>
              <a:rPr lang="en-US" smtClean="0"/>
              <a:t>Target market</a:t>
            </a:r>
          </a:p>
          <a:p>
            <a:pPr lvl="1" eaLnBrk="1" hangingPunct="1"/>
            <a:r>
              <a:rPr lang="en-US" smtClean="0"/>
              <a:t>Marketing mix –</a:t>
            </a:r>
          </a:p>
          <a:p>
            <a:pPr lvl="1" eaLnBrk="1" hangingPunct="1"/>
            <a:r>
              <a:rPr lang="en-US" smtClean="0"/>
              <a:t>    </a:t>
            </a:r>
            <a:r>
              <a:rPr lang="en-US" sz="2000" smtClean="0"/>
              <a:t>Above the line media/ </a:t>
            </a:r>
          </a:p>
          <a:p>
            <a:pPr lvl="1" eaLnBrk="1" hangingPunct="1"/>
            <a:r>
              <a:rPr lang="en-US" sz="2000" smtClean="0"/>
              <a:t>     Below the line media</a:t>
            </a:r>
            <a:endParaRPr lang="en-US" smtClean="0"/>
          </a:p>
          <a:p>
            <a:pPr lvl="1" eaLnBrk="1" hangingPunct="1"/>
            <a:r>
              <a:rPr lang="en-US" smtClean="0"/>
              <a:t>Brand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Roles of Advertising</a:t>
            </a:r>
          </a:p>
        </p:txBody>
      </p:sp>
      <p:sp>
        <p:nvSpPr>
          <p:cNvPr id="17411" name="Rectangle 3"/>
          <p:cNvSpPr>
            <a:spLocks noGrp="1" noChangeArrowheads="1"/>
          </p:cNvSpPr>
          <p:nvPr>
            <p:ph sz="half" idx="1"/>
          </p:nvPr>
        </p:nvSpPr>
        <p:spPr/>
        <p:txBody>
          <a:bodyPr>
            <a:normAutofit/>
          </a:bodyPr>
          <a:lstStyle/>
          <a:p>
            <a:pPr eaLnBrk="1" hangingPunct="1">
              <a:buFontTx/>
              <a:buChar char="•"/>
            </a:pPr>
            <a:r>
              <a:rPr lang="en-US" sz="4200" smtClean="0">
                <a:solidFill>
                  <a:srgbClr val="C0C0C0"/>
                </a:solidFill>
              </a:rPr>
              <a:t>Marketing</a:t>
            </a:r>
          </a:p>
          <a:p>
            <a:pPr eaLnBrk="1" hangingPunct="1">
              <a:buFontTx/>
              <a:buChar char="•"/>
            </a:pPr>
            <a:r>
              <a:rPr lang="en-US" sz="4200" smtClean="0"/>
              <a:t>Communication</a:t>
            </a:r>
          </a:p>
          <a:p>
            <a:pPr eaLnBrk="1" hangingPunct="1">
              <a:buFontTx/>
              <a:buChar char="•"/>
            </a:pPr>
            <a:r>
              <a:rPr lang="en-US" sz="4200" smtClean="0">
                <a:solidFill>
                  <a:srgbClr val="C0C0C0"/>
                </a:solidFill>
              </a:rPr>
              <a:t>Economic</a:t>
            </a:r>
          </a:p>
          <a:p>
            <a:pPr eaLnBrk="1" hangingPunct="1">
              <a:buFontTx/>
              <a:buChar char="•"/>
            </a:pPr>
            <a:r>
              <a:rPr lang="en-US" sz="4200" smtClean="0">
                <a:solidFill>
                  <a:srgbClr val="C0C0C0"/>
                </a:solidFill>
              </a:rPr>
              <a:t>Societal</a:t>
            </a:r>
          </a:p>
        </p:txBody>
      </p:sp>
      <p:sp>
        <p:nvSpPr>
          <p:cNvPr id="17412" name="Rectangle 4"/>
          <p:cNvSpPr>
            <a:spLocks noGrp="1" noChangeArrowheads="1"/>
          </p:cNvSpPr>
          <p:nvPr>
            <p:ph sz="half" idx="2"/>
          </p:nvPr>
        </p:nvSpPr>
        <p:spPr/>
        <p:txBody>
          <a:bodyPr>
            <a:normAutofit/>
          </a:bodyPr>
          <a:lstStyle/>
          <a:p>
            <a:pPr eaLnBrk="1" hangingPunct="1">
              <a:buFontTx/>
              <a:buChar char="•"/>
            </a:pPr>
            <a:r>
              <a:rPr lang="en-US" smtClean="0"/>
              <a:t>Can reach a mass audience</a:t>
            </a:r>
          </a:p>
          <a:p>
            <a:pPr eaLnBrk="1" hangingPunct="1">
              <a:buFontTx/>
              <a:buChar char="•"/>
            </a:pPr>
            <a:r>
              <a:rPr lang="en-US" smtClean="0"/>
              <a:t>Create the image of product</a:t>
            </a:r>
          </a:p>
          <a:p>
            <a:pPr eaLnBrk="1" hangingPunct="1">
              <a:buFontTx/>
              <a:buChar char="•"/>
            </a:pPr>
            <a:r>
              <a:rPr lang="en-US" smtClean="0"/>
              <a:t>Explains importance of the product</a:t>
            </a:r>
          </a:p>
          <a:p>
            <a:pPr eaLnBrk="1" hangingPunct="1">
              <a:buFontTx/>
              <a:buChar char="•"/>
            </a:pPr>
            <a:r>
              <a:rPr lang="en-US" smtClean="0"/>
              <a:t>Recall the product</a:t>
            </a:r>
          </a:p>
          <a:p>
            <a:pPr eaLnBrk="1" hangingPunct="1">
              <a:buFontTx/>
              <a:buChar char="•"/>
            </a:pPr>
            <a:r>
              <a:rPr lang="en-US" smtClean="0"/>
              <a:t>Persuades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Roles of Advertising</a:t>
            </a:r>
          </a:p>
        </p:txBody>
      </p:sp>
      <p:sp>
        <p:nvSpPr>
          <p:cNvPr id="18435" name="Rectangle 3"/>
          <p:cNvSpPr>
            <a:spLocks noGrp="1" noChangeArrowheads="1"/>
          </p:cNvSpPr>
          <p:nvPr>
            <p:ph sz="half" idx="1"/>
          </p:nvPr>
        </p:nvSpPr>
        <p:spPr/>
        <p:txBody>
          <a:bodyPr>
            <a:normAutofit/>
          </a:bodyPr>
          <a:lstStyle/>
          <a:p>
            <a:pPr eaLnBrk="1" hangingPunct="1">
              <a:buFontTx/>
              <a:buChar char="•"/>
            </a:pPr>
            <a:r>
              <a:rPr lang="en-US" sz="4200" smtClean="0">
                <a:solidFill>
                  <a:srgbClr val="C0C0C0"/>
                </a:solidFill>
              </a:rPr>
              <a:t>Marketing</a:t>
            </a:r>
          </a:p>
          <a:p>
            <a:pPr eaLnBrk="1" hangingPunct="1">
              <a:buFontTx/>
              <a:buChar char="•"/>
            </a:pPr>
            <a:r>
              <a:rPr lang="en-US" sz="4200" smtClean="0">
                <a:solidFill>
                  <a:srgbClr val="C0C0C0"/>
                </a:solidFill>
              </a:rPr>
              <a:t>Communication</a:t>
            </a:r>
          </a:p>
          <a:p>
            <a:pPr eaLnBrk="1" hangingPunct="1">
              <a:buFontTx/>
              <a:buChar char="•"/>
            </a:pPr>
            <a:r>
              <a:rPr lang="en-US" sz="4200" smtClean="0"/>
              <a:t>Economic</a:t>
            </a:r>
          </a:p>
          <a:p>
            <a:pPr eaLnBrk="1" hangingPunct="1">
              <a:buFontTx/>
              <a:buChar char="•"/>
            </a:pPr>
            <a:r>
              <a:rPr lang="en-US" sz="4200" smtClean="0">
                <a:solidFill>
                  <a:srgbClr val="C0C0C0"/>
                </a:solidFill>
              </a:rPr>
              <a:t>Societal</a:t>
            </a:r>
          </a:p>
        </p:txBody>
      </p:sp>
      <p:sp>
        <p:nvSpPr>
          <p:cNvPr id="18436" name="Rectangle 4"/>
          <p:cNvSpPr>
            <a:spLocks noGrp="1" noChangeArrowheads="1"/>
          </p:cNvSpPr>
          <p:nvPr>
            <p:ph sz="half" idx="2"/>
          </p:nvPr>
        </p:nvSpPr>
        <p:spPr>
          <a:xfrm>
            <a:off x="4648200" y="1981200"/>
            <a:ext cx="4038600" cy="4114800"/>
          </a:xfrm>
        </p:spPr>
        <p:txBody>
          <a:bodyPr>
            <a:normAutofit/>
          </a:bodyPr>
          <a:lstStyle/>
          <a:p>
            <a:pPr eaLnBrk="1" hangingPunct="1">
              <a:buFontTx/>
              <a:buChar char="•"/>
            </a:pPr>
            <a:r>
              <a:rPr lang="en-US" smtClean="0"/>
              <a:t>Moves from being informational to creating demand and consumer purchase the product .</a:t>
            </a:r>
          </a:p>
          <a:p>
            <a:pPr eaLnBrk="1" hangingPunct="1">
              <a:buFontTx/>
              <a:buChar char="•"/>
            </a:pPr>
            <a:r>
              <a:rPr lang="en-US" smtClean="0"/>
              <a:t>Advertising increases the price sensitivity and stimulates competition.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Roles of Advertising</a:t>
            </a:r>
          </a:p>
        </p:txBody>
      </p:sp>
      <p:sp>
        <p:nvSpPr>
          <p:cNvPr id="19459" name="Rectangle 3"/>
          <p:cNvSpPr>
            <a:spLocks noGrp="1" noChangeArrowheads="1"/>
          </p:cNvSpPr>
          <p:nvPr>
            <p:ph sz="half" idx="1"/>
          </p:nvPr>
        </p:nvSpPr>
        <p:spPr/>
        <p:txBody>
          <a:bodyPr>
            <a:normAutofit/>
          </a:bodyPr>
          <a:lstStyle/>
          <a:p>
            <a:pPr eaLnBrk="1" hangingPunct="1">
              <a:buFontTx/>
              <a:buChar char="•"/>
            </a:pPr>
            <a:r>
              <a:rPr lang="en-US" sz="4200" smtClean="0">
                <a:solidFill>
                  <a:srgbClr val="C0C0C0"/>
                </a:solidFill>
              </a:rPr>
              <a:t>Marketing</a:t>
            </a:r>
          </a:p>
          <a:p>
            <a:pPr eaLnBrk="1" hangingPunct="1">
              <a:buFontTx/>
              <a:buChar char="•"/>
            </a:pPr>
            <a:r>
              <a:rPr lang="en-US" sz="4200" smtClean="0">
                <a:solidFill>
                  <a:srgbClr val="C0C0C0"/>
                </a:solidFill>
              </a:rPr>
              <a:t>Communication</a:t>
            </a:r>
          </a:p>
          <a:p>
            <a:pPr eaLnBrk="1" hangingPunct="1">
              <a:buFontTx/>
              <a:buChar char="•"/>
            </a:pPr>
            <a:r>
              <a:rPr lang="en-US" sz="4200" smtClean="0">
                <a:solidFill>
                  <a:srgbClr val="C0C0C0"/>
                </a:solidFill>
              </a:rPr>
              <a:t>Economic</a:t>
            </a:r>
          </a:p>
          <a:p>
            <a:pPr eaLnBrk="1" hangingPunct="1">
              <a:buFontTx/>
              <a:buChar char="•"/>
            </a:pPr>
            <a:r>
              <a:rPr lang="en-US" sz="4200" smtClean="0"/>
              <a:t>Societal</a:t>
            </a:r>
          </a:p>
        </p:txBody>
      </p:sp>
      <p:sp>
        <p:nvSpPr>
          <p:cNvPr id="19460" name="Rectangle 4"/>
          <p:cNvSpPr>
            <a:spLocks noGrp="1" noChangeArrowheads="1"/>
          </p:cNvSpPr>
          <p:nvPr>
            <p:ph sz="half" idx="2"/>
          </p:nvPr>
        </p:nvSpPr>
        <p:spPr/>
        <p:txBody>
          <a:bodyPr>
            <a:normAutofit/>
          </a:bodyPr>
          <a:lstStyle/>
          <a:p>
            <a:pPr eaLnBrk="1" hangingPunct="1">
              <a:lnSpc>
                <a:spcPct val="90000"/>
              </a:lnSpc>
              <a:buFontTx/>
              <a:buChar char="•"/>
            </a:pPr>
            <a:r>
              <a:rPr lang="en-US" smtClean="0"/>
              <a:t>Informs consumers about new improved product</a:t>
            </a:r>
          </a:p>
          <a:p>
            <a:pPr eaLnBrk="1" hangingPunct="1">
              <a:lnSpc>
                <a:spcPct val="90000"/>
              </a:lnSpc>
              <a:buFontTx/>
              <a:buChar char="•"/>
            </a:pPr>
            <a:r>
              <a:rPr lang="en-US" smtClean="0"/>
              <a:t>Mirrors fashion and design trends</a:t>
            </a:r>
          </a:p>
          <a:p>
            <a:pPr eaLnBrk="1" hangingPunct="1">
              <a:lnSpc>
                <a:spcPct val="90000"/>
              </a:lnSpc>
              <a:buFontTx/>
              <a:buChar char="•"/>
            </a:pPr>
            <a:r>
              <a:rPr lang="en-US" smtClean="0"/>
              <a:t>Teaches consumers about the use of new products </a:t>
            </a:r>
          </a:p>
          <a:p>
            <a:pPr eaLnBrk="1" hangingPunct="1">
              <a:lnSpc>
                <a:spcPct val="90000"/>
              </a:lnSpc>
              <a:buFontTx/>
              <a:buChar char="•"/>
            </a:pPr>
            <a:r>
              <a:rPr lang="en-US" smtClean="0"/>
              <a:t>Helps to compare the product</a:t>
            </a:r>
          </a:p>
          <a:p>
            <a:pPr eaLnBrk="1" hangingPunct="1">
              <a:lnSpc>
                <a:spcPct val="90000"/>
              </a:lnSpc>
              <a:buFontTx/>
              <a:buChar char="•"/>
            </a:pPr>
            <a:r>
              <a:rPr lang="en-US" smtClean="0"/>
              <a:t>Improves lifestyle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533400"/>
          </a:xfrm>
        </p:spPr>
        <p:txBody>
          <a:bodyPr>
            <a:normAutofit fontScale="90000"/>
          </a:bodyPr>
          <a:lstStyle/>
          <a:p>
            <a:pPr eaLnBrk="1" hangingPunct="1"/>
            <a:r>
              <a:rPr lang="en-US" smtClean="0"/>
              <a:t>Classifications of Advertising</a:t>
            </a:r>
          </a:p>
        </p:txBody>
      </p:sp>
      <p:sp>
        <p:nvSpPr>
          <p:cNvPr id="20483" name="Rectangle 3"/>
          <p:cNvSpPr>
            <a:spLocks noGrp="1" noChangeArrowheads="1"/>
          </p:cNvSpPr>
          <p:nvPr>
            <p:ph idx="1"/>
          </p:nvPr>
        </p:nvSpPr>
        <p:spPr>
          <a:xfrm>
            <a:off x="0" y="1447800"/>
            <a:ext cx="8458200" cy="5105400"/>
          </a:xfrm>
        </p:spPr>
        <p:txBody>
          <a:bodyPr/>
          <a:lstStyle/>
          <a:p>
            <a:pPr eaLnBrk="1" hangingPunct="1"/>
            <a:endParaRPr lang="en-US" smtClean="0"/>
          </a:p>
          <a:p>
            <a:pPr eaLnBrk="1" hangingPunct="1"/>
            <a:endParaRPr lang="en-US" smtClean="0"/>
          </a:p>
        </p:txBody>
      </p:sp>
      <p:sp>
        <p:nvSpPr>
          <p:cNvPr id="20484" name="Rectangle 26"/>
          <p:cNvSpPr>
            <a:spLocks noChangeArrowheads="1"/>
          </p:cNvSpPr>
          <p:nvPr/>
        </p:nvSpPr>
        <p:spPr bwMode="auto">
          <a:xfrm>
            <a:off x="5897563" y="2128838"/>
            <a:ext cx="2239962" cy="4119562"/>
          </a:xfrm>
          <a:prstGeom prst="rect">
            <a:avLst/>
          </a:prstGeom>
          <a:solidFill>
            <a:srgbClr val="B6161A"/>
          </a:solidFill>
          <a:ln w="25400">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485" name="Rectangle 27"/>
          <p:cNvSpPr>
            <a:spLocks noChangeArrowheads="1"/>
          </p:cNvSpPr>
          <p:nvPr/>
        </p:nvSpPr>
        <p:spPr bwMode="auto">
          <a:xfrm>
            <a:off x="4046538" y="2127250"/>
            <a:ext cx="1843087" cy="4121150"/>
          </a:xfrm>
          <a:prstGeom prst="rect">
            <a:avLst/>
          </a:prstGeom>
          <a:solidFill>
            <a:schemeClr val="hlink"/>
          </a:solidFill>
          <a:ln w="25400">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486" name="Rectangle 28"/>
          <p:cNvSpPr>
            <a:spLocks noChangeArrowheads="1"/>
          </p:cNvSpPr>
          <p:nvPr/>
        </p:nvSpPr>
        <p:spPr bwMode="auto">
          <a:xfrm>
            <a:off x="2125663" y="2127250"/>
            <a:ext cx="1920875" cy="4121150"/>
          </a:xfrm>
          <a:prstGeom prst="rect">
            <a:avLst/>
          </a:prstGeom>
          <a:solidFill>
            <a:srgbClr val="B6161A"/>
          </a:solidFill>
          <a:ln w="25400">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487" name="Rectangle 29"/>
          <p:cNvSpPr>
            <a:spLocks noChangeArrowheads="1"/>
          </p:cNvSpPr>
          <p:nvPr/>
        </p:nvSpPr>
        <p:spPr bwMode="auto">
          <a:xfrm>
            <a:off x="242887" y="2128838"/>
            <a:ext cx="1890713" cy="4119562"/>
          </a:xfrm>
          <a:prstGeom prst="rect">
            <a:avLst/>
          </a:prstGeom>
          <a:solidFill>
            <a:schemeClr val="hlink"/>
          </a:solidFill>
          <a:ln w="25400">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488" name="Rectangle 30"/>
          <p:cNvSpPr>
            <a:spLocks noChangeArrowheads="1"/>
          </p:cNvSpPr>
          <p:nvPr/>
        </p:nvSpPr>
        <p:spPr bwMode="auto">
          <a:xfrm>
            <a:off x="177800" y="1387475"/>
            <a:ext cx="1887538"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algn="ctr" defTabSz="809625" eaLnBrk="0" hangingPunct="0"/>
            <a:r>
              <a:rPr lang="en-US" sz="1900" b="1">
                <a:latin typeface="Century Gothic" pitchFamily="34" charset="0"/>
              </a:rPr>
              <a:t>By Target Audience</a:t>
            </a:r>
          </a:p>
        </p:txBody>
      </p:sp>
      <p:sp>
        <p:nvSpPr>
          <p:cNvPr id="20489" name="Rectangle 31"/>
          <p:cNvSpPr>
            <a:spLocks noChangeArrowheads="1"/>
          </p:cNvSpPr>
          <p:nvPr/>
        </p:nvSpPr>
        <p:spPr bwMode="auto">
          <a:xfrm>
            <a:off x="2097088" y="1387475"/>
            <a:ext cx="1989137"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algn="ctr" defTabSz="809625" eaLnBrk="0" hangingPunct="0"/>
            <a:r>
              <a:rPr lang="en-US" sz="1900" b="1">
                <a:latin typeface="Century Gothic" pitchFamily="34" charset="0"/>
              </a:rPr>
              <a:t>By Geographic Area</a:t>
            </a:r>
          </a:p>
        </p:txBody>
      </p:sp>
      <p:sp>
        <p:nvSpPr>
          <p:cNvPr id="20490" name="Rectangle 32"/>
          <p:cNvSpPr>
            <a:spLocks noChangeArrowheads="1"/>
          </p:cNvSpPr>
          <p:nvPr/>
        </p:nvSpPr>
        <p:spPr bwMode="auto">
          <a:xfrm>
            <a:off x="4203700" y="1387475"/>
            <a:ext cx="1503363"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algn="ctr" defTabSz="809625" eaLnBrk="0" hangingPunct="0"/>
            <a:r>
              <a:rPr lang="en-US" sz="1900" b="1">
                <a:latin typeface="Century Gothic" pitchFamily="34" charset="0"/>
              </a:rPr>
              <a:t>By </a:t>
            </a:r>
          </a:p>
          <a:p>
            <a:pPr algn="ctr" defTabSz="809625" eaLnBrk="0" hangingPunct="0"/>
            <a:r>
              <a:rPr lang="en-US" sz="1900" b="1">
                <a:latin typeface="Century Gothic" pitchFamily="34" charset="0"/>
              </a:rPr>
              <a:t>Medium</a:t>
            </a:r>
          </a:p>
        </p:txBody>
      </p:sp>
      <p:sp>
        <p:nvSpPr>
          <p:cNvPr id="20491" name="Rectangle 33"/>
          <p:cNvSpPr>
            <a:spLocks noChangeArrowheads="1"/>
          </p:cNvSpPr>
          <p:nvPr/>
        </p:nvSpPr>
        <p:spPr bwMode="auto">
          <a:xfrm>
            <a:off x="6075363" y="1387475"/>
            <a:ext cx="17653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algn="ctr" defTabSz="809625" eaLnBrk="0" hangingPunct="0"/>
            <a:r>
              <a:rPr lang="en-US" sz="1900" b="1">
                <a:latin typeface="Century Gothic" pitchFamily="34" charset="0"/>
              </a:rPr>
              <a:t>By </a:t>
            </a:r>
          </a:p>
          <a:p>
            <a:pPr algn="ctr" defTabSz="809625" eaLnBrk="0" hangingPunct="0"/>
            <a:r>
              <a:rPr lang="en-US" sz="1900" b="1">
                <a:latin typeface="Century Gothic" pitchFamily="34" charset="0"/>
              </a:rPr>
              <a:t>Purpose</a:t>
            </a:r>
          </a:p>
        </p:txBody>
      </p:sp>
      <p:sp>
        <p:nvSpPr>
          <p:cNvPr id="135202" name="Rectangle 34"/>
          <p:cNvSpPr>
            <a:spLocks noChangeArrowheads="1"/>
          </p:cNvSpPr>
          <p:nvPr/>
        </p:nvSpPr>
        <p:spPr bwMode="auto">
          <a:xfrm>
            <a:off x="206375" y="2327275"/>
            <a:ext cx="1919288"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marL="173038" indent="-173038" defTabSz="809625" eaLnBrk="0" hangingPunct="0">
              <a:spcBef>
                <a:spcPct val="150000"/>
              </a:spcBef>
              <a:buClr>
                <a:srgbClr val="B6161A"/>
              </a:buClr>
              <a:buFontTx/>
              <a:buChar char="•"/>
            </a:pPr>
            <a:r>
              <a:rPr lang="en-US" sz="1800" b="1">
                <a:solidFill>
                  <a:srgbClr val="B6161A"/>
                </a:solidFill>
                <a:latin typeface="Century Gothic" pitchFamily="34" charset="0"/>
              </a:rPr>
              <a:t>Consumer   </a:t>
            </a:r>
          </a:p>
          <a:p>
            <a:pPr marL="173038" indent="-173038" defTabSz="809625" eaLnBrk="0" hangingPunct="0">
              <a:spcBef>
                <a:spcPct val="150000"/>
              </a:spcBef>
              <a:buClr>
                <a:srgbClr val="B6161A"/>
              </a:buClr>
              <a:buFontTx/>
              <a:buChar char="•"/>
            </a:pPr>
            <a:r>
              <a:rPr lang="en-US" sz="1800" b="1">
                <a:solidFill>
                  <a:srgbClr val="B6161A"/>
                </a:solidFill>
                <a:latin typeface="Century Gothic" pitchFamily="34" charset="0"/>
              </a:rPr>
              <a:t>Business </a:t>
            </a:r>
          </a:p>
        </p:txBody>
      </p:sp>
      <p:sp>
        <p:nvSpPr>
          <p:cNvPr id="135203" name="Rectangle 35"/>
          <p:cNvSpPr>
            <a:spLocks noChangeArrowheads="1"/>
          </p:cNvSpPr>
          <p:nvPr/>
        </p:nvSpPr>
        <p:spPr bwMode="auto">
          <a:xfrm>
            <a:off x="2193925" y="2343150"/>
            <a:ext cx="1833563" cy="24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defTabSz="809625" eaLnBrk="0" hangingPunct="0">
              <a:spcBef>
                <a:spcPct val="150000"/>
              </a:spcBef>
            </a:pPr>
            <a:r>
              <a:rPr lang="en-US" sz="1800" b="1">
                <a:solidFill>
                  <a:schemeClr val="bg1"/>
                </a:solidFill>
                <a:latin typeface="Century Gothic" pitchFamily="34" charset="0"/>
              </a:rPr>
              <a:t>• Local (retail)</a:t>
            </a:r>
          </a:p>
          <a:p>
            <a:pPr defTabSz="809625" eaLnBrk="0" hangingPunct="0">
              <a:spcBef>
                <a:spcPct val="150000"/>
              </a:spcBef>
            </a:pPr>
            <a:r>
              <a:rPr lang="en-US" sz="1800" b="1">
                <a:solidFill>
                  <a:schemeClr val="bg1"/>
                </a:solidFill>
                <a:latin typeface="Century Gothic" pitchFamily="34" charset="0"/>
              </a:rPr>
              <a:t>• Regional</a:t>
            </a:r>
          </a:p>
          <a:p>
            <a:pPr defTabSz="809625" eaLnBrk="0" hangingPunct="0">
              <a:spcBef>
                <a:spcPct val="150000"/>
              </a:spcBef>
            </a:pPr>
            <a:r>
              <a:rPr lang="en-US" sz="1800" b="1">
                <a:solidFill>
                  <a:schemeClr val="bg1"/>
                </a:solidFill>
                <a:latin typeface="Century Gothic" pitchFamily="34" charset="0"/>
              </a:rPr>
              <a:t>• National</a:t>
            </a:r>
          </a:p>
          <a:p>
            <a:pPr defTabSz="809625" eaLnBrk="0" hangingPunct="0">
              <a:spcBef>
                <a:spcPct val="150000"/>
              </a:spcBef>
            </a:pPr>
            <a:r>
              <a:rPr lang="en-US" sz="1800" b="1">
                <a:solidFill>
                  <a:schemeClr val="bg1"/>
                </a:solidFill>
                <a:latin typeface="Century Gothic" pitchFamily="34" charset="0"/>
              </a:rPr>
              <a:t>• International</a:t>
            </a:r>
          </a:p>
        </p:txBody>
      </p:sp>
      <p:sp>
        <p:nvSpPr>
          <p:cNvPr id="135204" name="Rectangle 36"/>
          <p:cNvSpPr>
            <a:spLocks noChangeArrowheads="1"/>
          </p:cNvSpPr>
          <p:nvPr/>
        </p:nvSpPr>
        <p:spPr bwMode="auto">
          <a:xfrm>
            <a:off x="4084638" y="2290908"/>
            <a:ext cx="1881187" cy="3957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marL="173038" indent="-173038" defTabSz="809625" eaLnBrk="0" hangingPunct="0">
              <a:spcBef>
                <a:spcPct val="150000"/>
              </a:spcBef>
              <a:buFontTx/>
              <a:buChar char="•"/>
            </a:pPr>
            <a:r>
              <a:rPr lang="en-US" sz="1800" b="1" dirty="0" smtClean="0">
                <a:solidFill>
                  <a:srgbClr val="B6161A"/>
                </a:solidFill>
                <a:latin typeface="Century Gothic" pitchFamily="34" charset="0"/>
              </a:rPr>
              <a:t>Print</a:t>
            </a:r>
          </a:p>
          <a:p>
            <a:pPr marL="173038" indent="-173038" defTabSz="809625" eaLnBrk="0" hangingPunct="0">
              <a:spcBef>
                <a:spcPct val="150000"/>
              </a:spcBef>
              <a:buFontTx/>
              <a:buChar char="•"/>
            </a:pPr>
            <a:r>
              <a:rPr lang="en-US" sz="1800" b="1" dirty="0" smtClean="0">
                <a:solidFill>
                  <a:srgbClr val="B6161A"/>
                </a:solidFill>
                <a:latin typeface="Century Gothic" pitchFamily="34" charset="0"/>
              </a:rPr>
              <a:t>Broadcast</a:t>
            </a:r>
            <a:endParaRPr lang="en-US" sz="1800" b="1" dirty="0">
              <a:solidFill>
                <a:srgbClr val="B6161A"/>
              </a:solidFill>
              <a:latin typeface="Century Gothic" pitchFamily="34" charset="0"/>
            </a:endParaRPr>
          </a:p>
          <a:p>
            <a:pPr marL="173038" indent="-173038" defTabSz="809625" eaLnBrk="0" hangingPunct="0"/>
            <a:r>
              <a:rPr lang="en-US" sz="1800" b="1" dirty="0">
                <a:solidFill>
                  <a:srgbClr val="B6161A"/>
                </a:solidFill>
                <a:latin typeface="Century Gothic" pitchFamily="34" charset="0"/>
              </a:rPr>
              <a:t>    (electronic) </a:t>
            </a:r>
          </a:p>
          <a:p>
            <a:pPr marL="173038" indent="-173038" defTabSz="809625" eaLnBrk="0" hangingPunct="0"/>
            <a:r>
              <a:rPr lang="en-US" sz="1800" b="1" dirty="0">
                <a:solidFill>
                  <a:srgbClr val="B6161A"/>
                </a:solidFill>
                <a:latin typeface="Century Gothic" pitchFamily="34" charset="0"/>
              </a:rPr>
              <a:t>  – Radio</a:t>
            </a:r>
          </a:p>
          <a:p>
            <a:pPr marL="173038" indent="-173038" defTabSz="809625" eaLnBrk="0" hangingPunct="0"/>
            <a:r>
              <a:rPr lang="en-US" sz="1800" b="1" dirty="0">
                <a:solidFill>
                  <a:srgbClr val="B6161A"/>
                </a:solidFill>
                <a:latin typeface="Century Gothic" pitchFamily="34" charset="0"/>
              </a:rPr>
              <a:t>  – TV</a:t>
            </a:r>
          </a:p>
          <a:p>
            <a:pPr marL="173038" indent="-173038" defTabSz="809625" eaLnBrk="0" hangingPunct="0">
              <a:spcBef>
                <a:spcPct val="150000"/>
              </a:spcBef>
              <a:buFontTx/>
              <a:buChar char="•"/>
            </a:pPr>
            <a:r>
              <a:rPr lang="en-US" sz="1800" b="1" dirty="0">
                <a:solidFill>
                  <a:srgbClr val="B6161A"/>
                </a:solidFill>
                <a:latin typeface="Century Gothic" pitchFamily="34" charset="0"/>
              </a:rPr>
              <a:t>Out-of-Home</a:t>
            </a:r>
          </a:p>
          <a:p>
            <a:pPr marL="173038" indent="-173038" defTabSz="809625" eaLnBrk="0" hangingPunct="0">
              <a:spcBef>
                <a:spcPct val="150000"/>
              </a:spcBef>
              <a:buFontTx/>
              <a:buChar char="•"/>
            </a:pPr>
            <a:r>
              <a:rPr lang="en-US" sz="1800" b="1" dirty="0" smtClean="0">
                <a:solidFill>
                  <a:srgbClr val="B6161A"/>
                </a:solidFill>
                <a:latin typeface="Century Gothic" pitchFamily="34" charset="0"/>
              </a:rPr>
              <a:t>Direct-Mail</a:t>
            </a:r>
          </a:p>
          <a:p>
            <a:pPr marL="173038" indent="-173038" defTabSz="809625" eaLnBrk="0" hangingPunct="0">
              <a:spcBef>
                <a:spcPct val="150000"/>
              </a:spcBef>
              <a:buFontTx/>
              <a:buChar char="•"/>
            </a:pPr>
            <a:r>
              <a:rPr lang="en-US" sz="1800" b="1" dirty="0" smtClean="0">
                <a:solidFill>
                  <a:srgbClr val="B6161A"/>
                </a:solidFill>
                <a:latin typeface="Century Gothic" pitchFamily="34" charset="0"/>
              </a:rPr>
              <a:t> Transit Media</a:t>
            </a:r>
            <a:endParaRPr lang="en-US" sz="1800" b="1" dirty="0">
              <a:solidFill>
                <a:srgbClr val="B6161A"/>
              </a:solidFill>
              <a:latin typeface="Century Gothic" pitchFamily="34" charset="0"/>
            </a:endParaRPr>
          </a:p>
        </p:txBody>
      </p:sp>
      <p:sp>
        <p:nvSpPr>
          <p:cNvPr id="135205" name="Rectangle 37"/>
          <p:cNvSpPr>
            <a:spLocks noChangeArrowheads="1"/>
          </p:cNvSpPr>
          <p:nvPr/>
        </p:nvSpPr>
        <p:spPr bwMode="auto">
          <a:xfrm>
            <a:off x="5937250" y="2298700"/>
            <a:ext cx="229235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0145" tIns="39369" rIns="80145" bIns="39369">
            <a:spAutoFit/>
          </a:bodyPr>
          <a:lstStyle/>
          <a:p>
            <a:pPr defTabSz="809625" eaLnBrk="0" hangingPunct="0">
              <a:spcBef>
                <a:spcPct val="30000"/>
              </a:spcBef>
            </a:pPr>
            <a:r>
              <a:rPr lang="en-US" sz="1800" b="1" dirty="0">
                <a:solidFill>
                  <a:schemeClr val="bg1"/>
                </a:solidFill>
                <a:latin typeface="Century Gothic" pitchFamily="34" charset="0"/>
              </a:rPr>
              <a:t>• Product</a:t>
            </a:r>
          </a:p>
          <a:p>
            <a:pPr defTabSz="809625" eaLnBrk="0" hangingPunct="0">
              <a:spcBef>
                <a:spcPct val="30000"/>
              </a:spcBef>
            </a:pPr>
            <a:r>
              <a:rPr lang="en-US" sz="1800" b="1" dirty="0">
                <a:solidFill>
                  <a:schemeClr val="bg1"/>
                </a:solidFill>
                <a:latin typeface="Century Gothic" pitchFamily="34" charset="0"/>
              </a:rPr>
              <a:t>• </a:t>
            </a:r>
            <a:r>
              <a:rPr lang="en-US" sz="1800" b="1" dirty="0" err="1">
                <a:solidFill>
                  <a:schemeClr val="bg1"/>
                </a:solidFill>
                <a:latin typeface="Century Gothic" pitchFamily="34" charset="0"/>
              </a:rPr>
              <a:t>Nonproduct</a:t>
            </a:r>
            <a:endParaRPr lang="en-US" sz="1800" b="1" dirty="0">
              <a:solidFill>
                <a:schemeClr val="bg1"/>
              </a:solidFill>
              <a:latin typeface="Century Gothic" pitchFamily="34" charset="0"/>
            </a:endParaRPr>
          </a:p>
          <a:p>
            <a:pPr defTabSz="809625" eaLnBrk="0" hangingPunct="0">
              <a:spcBef>
                <a:spcPct val="150000"/>
              </a:spcBef>
            </a:pPr>
            <a:r>
              <a:rPr lang="en-US" sz="1800" b="1" dirty="0">
                <a:solidFill>
                  <a:schemeClr val="bg1"/>
                </a:solidFill>
                <a:latin typeface="Century Gothic" pitchFamily="34" charset="0"/>
              </a:rPr>
              <a:t>• Commercial</a:t>
            </a:r>
          </a:p>
          <a:p>
            <a:pPr defTabSz="809625" eaLnBrk="0" hangingPunct="0">
              <a:spcBef>
                <a:spcPct val="30000"/>
              </a:spcBef>
            </a:pPr>
            <a:r>
              <a:rPr lang="en-US" sz="1800" b="1" dirty="0">
                <a:solidFill>
                  <a:schemeClr val="bg1"/>
                </a:solidFill>
                <a:latin typeface="Century Gothic" pitchFamily="34" charset="0"/>
              </a:rPr>
              <a:t>• Noncommercial</a:t>
            </a:r>
          </a:p>
          <a:p>
            <a:pPr defTabSz="809625" eaLnBrk="0" hangingPunct="0">
              <a:spcBef>
                <a:spcPct val="150000"/>
              </a:spcBef>
            </a:pPr>
            <a:r>
              <a:rPr lang="en-US" sz="1800" b="1" dirty="0">
                <a:solidFill>
                  <a:schemeClr val="bg1"/>
                </a:solidFill>
                <a:latin typeface="Century Gothic" pitchFamily="34" charset="0"/>
              </a:rPr>
              <a:t>• Action</a:t>
            </a:r>
          </a:p>
          <a:p>
            <a:pPr defTabSz="809625" eaLnBrk="0" hangingPunct="0">
              <a:spcBef>
                <a:spcPct val="30000"/>
              </a:spcBef>
            </a:pPr>
            <a:r>
              <a:rPr lang="en-US" sz="1800" b="1" dirty="0">
                <a:solidFill>
                  <a:schemeClr val="bg1"/>
                </a:solidFill>
                <a:latin typeface="Century Gothic" pitchFamily="34" charset="0"/>
              </a:rPr>
              <a:t>• Awareness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5202"/>
                                        </p:tgtEl>
                                        <p:attrNameLst>
                                          <p:attrName>style.visibility</p:attrName>
                                        </p:attrNameLst>
                                      </p:cBhvr>
                                      <p:to>
                                        <p:strVal val="visible"/>
                                      </p:to>
                                    </p:set>
                                    <p:anim calcmode="lin" valueType="num">
                                      <p:cBhvr>
                                        <p:cTn id="7" dur="500" fill="hold"/>
                                        <p:tgtEl>
                                          <p:spTgt spid="135202"/>
                                        </p:tgtEl>
                                        <p:attrNameLst>
                                          <p:attrName>ppt_w</p:attrName>
                                        </p:attrNameLst>
                                      </p:cBhvr>
                                      <p:tavLst>
                                        <p:tav tm="0">
                                          <p:val>
                                            <p:strVal val="2/3*#ppt_w"/>
                                          </p:val>
                                        </p:tav>
                                        <p:tav tm="100000">
                                          <p:val>
                                            <p:strVal val="#ppt_w"/>
                                          </p:val>
                                        </p:tav>
                                      </p:tavLst>
                                    </p:anim>
                                    <p:anim calcmode="lin" valueType="num">
                                      <p:cBhvr>
                                        <p:cTn id="8" dur="500" fill="hold"/>
                                        <p:tgtEl>
                                          <p:spTgt spid="13520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35203"/>
                                        </p:tgtEl>
                                        <p:attrNameLst>
                                          <p:attrName>style.visibility</p:attrName>
                                        </p:attrNameLst>
                                      </p:cBhvr>
                                      <p:to>
                                        <p:strVal val="visible"/>
                                      </p:to>
                                    </p:set>
                                    <p:anim calcmode="lin" valueType="num">
                                      <p:cBhvr>
                                        <p:cTn id="13" dur="500" fill="hold"/>
                                        <p:tgtEl>
                                          <p:spTgt spid="135203"/>
                                        </p:tgtEl>
                                        <p:attrNameLst>
                                          <p:attrName>ppt_w</p:attrName>
                                        </p:attrNameLst>
                                      </p:cBhvr>
                                      <p:tavLst>
                                        <p:tav tm="0">
                                          <p:val>
                                            <p:strVal val="2/3*#ppt_w"/>
                                          </p:val>
                                        </p:tav>
                                        <p:tav tm="100000">
                                          <p:val>
                                            <p:strVal val="#ppt_w"/>
                                          </p:val>
                                        </p:tav>
                                      </p:tavLst>
                                    </p:anim>
                                    <p:anim calcmode="lin" valueType="num">
                                      <p:cBhvr>
                                        <p:cTn id="14" dur="500" fill="hold"/>
                                        <p:tgtEl>
                                          <p:spTgt spid="135203"/>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35204"/>
                                        </p:tgtEl>
                                        <p:attrNameLst>
                                          <p:attrName>style.visibility</p:attrName>
                                        </p:attrNameLst>
                                      </p:cBhvr>
                                      <p:to>
                                        <p:strVal val="visible"/>
                                      </p:to>
                                    </p:set>
                                    <p:anim calcmode="lin" valueType="num">
                                      <p:cBhvr>
                                        <p:cTn id="19" dur="500" fill="hold"/>
                                        <p:tgtEl>
                                          <p:spTgt spid="135204"/>
                                        </p:tgtEl>
                                        <p:attrNameLst>
                                          <p:attrName>ppt_w</p:attrName>
                                        </p:attrNameLst>
                                      </p:cBhvr>
                                      <p:tavLst>
                                        <p:tav tm="0">
                                          <p:val>
                                            <p:strVal val="2/3*#ppt_w"/>
                                          </p:val>
                                        </p:tav>
                                        <p:tav tm="100000">
                                          <p:val>
                                            <p:strVal val="#ppt_w"/>
                                          </p:val>
                                        </p:tav>
                                      </p:tavLst>
                                    </p:anim>
                                    <p:anim calcmode="lin" valueType="num">
                                      <p:cBhvr>
                                        <p:cTn id="20" dur="500" fill="hold"/>
                                        <p:tgtEl>
                                          <p:spTgt spid="135204"/>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35205"/>
                                        </p:tgtEl>
                                        <p:attrNameLst>
                                          <p:attrName>style.visibility</p:attrName>
                                        </p:attrNameLst>
                                      </p:cBhvr>
                                      <p:to>
                                        <p:strVal val="visible"/>
                                      </p:to>
                                    </p:set>
                                    <p:anim calcmode="lin" valueType="num">
                                      <p:cBhvr>
                                        <p:cTn id="25" dur="500" fill="hold"/>
                                        <p:tgtEl>
                                          <p:spTgt spid="135205"/>
                                        </p:tgtEl>
                                        <p:attrNameLst>
                                          <p:attrName>ppt_w</p:attrName>
                                        </p:attrNameLst>
                                      </p:cBhvr>
                                      <p:tavLst>
                                        <p:tav tm="0">
                                          <p:val>
                                            <p:strVal val="2/3*#ppt_w"/>
                                          </p:val>
                                        </p:tav>
                                        <p:tav tm="100000">
                                          <p:val>
                                            <p:strVal val="#ppt_w"/>
                                          </p:val>
                                        </p:tav>
                                      </p:tavLst>
                                    </p:anim>
                                    <p:anim calcmode="lin" valueType="num">
                                      <p:cBhvr>
                                        <p:cTn id="26" dur="500" fill="hold"/>
                                        <p:tgtEl>
                                          <p:spTgt spid="13520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02" grpId="0" autoUpdateAnimBg="0"/>
      <p:bldP spid="135203" grpId="0" autoUpdateAnimBg="0"/>
      <p:bldP spid="135204" grpId="0" autoUpdateAnimBg="0"/>
      <p:bldP spid="13520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sz="4000" smtClean="0">
                <a:latin typeface="Century Gothic" pitchFamily="34" charset="0"/>
              </a:rPr>
              <a:t>Historical Roles of Advertising</a:t>
            </a:r>
          </a:p>
        </p:txBody>
      </p:sp>
      <p:sp>
        <p:nvSpPr>
          <p:cNvPr id="21507" name="Rectangle 3"/>
          <p:cNvSpPr>
            <a:spLocks noGrp="1" noChangeArrowheads="1"/>
          </p:cNvSpPr>
          <p:nvPr>
            <p:ph idx="1"/>
          </p:nvPr>
        </p:nvSpPr>
        <p:spPr>
          <a:xfrm>
            <a:off x="228600" y="1981200"/>
            <a:ext cx="8153400" cy="4114800"/>
          </a:xfrm>
        </p:spPr>
        <p:txBody>
          <a:bodyPr/>
          <a:lstStyle/>
          <a:p>
            <a:pPr>
              <a:spcBef>
                <a:spcPct val="0"/>
              </a:spcBef>
              <a:spcAft>
                <a:spcPct val="50000"/>
              </a:spcAft>
              <a:buClr>
                <a:srgbClr val="0070C0"/>
              </a:buClr>
              <a:buSzPct val="65000"/>
              <a:buFont typeface="Wingdings" pitchFamily="2" charset="2"/>
              <a:buChar char="Ø"/>
            </a:pPr>
            <a:r>
              <a:rPr lang="en-US" smtClean="0">
                <a:latin typeface="Times New Roman" pitchFamily="18" charset="0"/>
                <a:cs typeface="Times New Roman" pitchFamily="18" charset="0"/>
              </a:rPr>
              <a:t>The Pre-industrial Age </a:t>
            </a:r>
            <a:r>
              <a:rPr lang="en-US" altLang="en-US" sz="2400" smtClean="0">
                <a:solidFill>
                  <a:schemeClr val="tx2"/>
                </a:solidFill>
              </a:rPr>
              <a:t>(pre-1800)</a:t>
            </a:r>
            <a:endParaRPr lang="en-US" sz="2400" smtClean="0">
              <a:solidFill>
                <a:schemeClr val="tx2"/>
              </a:solidFill>
              <a:latin typeface="Times New Roman" pitchFamily="18" charset="0"/>
              <a:cs typeface="Times New Roman" pitchFamily="18" charset="0"/>
            </a:endParaRPr>
          </a:p>
          <a:p>
            <a:pPr>
              <a:spcBef>
                <a:spcPct val="0"/>
              </a:spcBef>
              <a:spcAft>
                <a:spcPct val="50000"/>
              </a:spcAft>
              <a:buClr>
                <a:srgbClr val="0070C0"/>
              </a:buClr>
              <a:buSzPct val="65000"/>
              <a:buFont typeface="Wingdings" pitchFamily="2" charset="2"/>
              <a:buChar char="Ø"/>
            </a:pPr>
            <a:r>
              <a:rPr lang="en-US" smtClean="0">
                <a:latin typeface="Times New Roman" pitchFamily="18" charset="0"/>
                <a:cs typeface="Times New Roman" pitchFamily="18" charset="0"/>
              </a:rPr>
              <a:t>The Industrializing - Production Era</a:t>
            </a:r>
            <a:r>
              <a:rPr lang="en-US" sz="2400" smtClean="0">
                <a:latin typeface="Times New Roman" pitchFamily="18" charset="0"/>
                <a:cs typeface="Times New Roman" pitchFamily="18" charset="0"/>
              </a:rPr>
              <a:t> (To WW1) </a:t>
            </a:r>
          </a:p>
          <a:p>
            <a:pPr>
              <a:spcBef>
                <a:spcPct val="0"/>
              </a:spcBef>
              <a:spcAft>
                <a:spcPct val="50000"/>
              </a:spcAft>
              <a:buClr>
                <a:srgbClr val="0070C0"/>
              </a:buClr>
              <a:buSzPct val="65000"/>
              <a:buFont typeface="Wingdings" pitchFamily="2" charset="2"/>
              <a:buChar char="Ø"/>
            </a:pPr>
            <a:r>
              <a:rPr lang="en-US" smtClean="0">
                <a:latin typeface="Times New Roman" pitchFamily="18" charset="0"/>
                <a:cs typeface="Times New Roman" pitchFamily="18" charset="0"/>
              </a:rPr>
              <a:t>The Industrial - Sales Era</a:t>
            </a:r>
            <a:r>
              <a:rPr lang="en-US" sz="2400" smtClean="0">
                <a:latin typeface="Times New Roman" pitchFamily="18" charset="0"/>
                <a:cs typeface="Times New Roman" pitchFamily="18" charset="0"/>
              </a:rPr>
              <a:t> (1900’s to 1970s)</a:t>
            </a:r>
          </a:p>
          <a:p>
            <a:pPr>
              <a:spcBef>
                <a:spcPct val="0"/>
              </a:spcBef>
              <a:spcAft>
                <a:spcPct val="50000"/>
              </a:spcAft>
              <a:buClr>
                <a:srgbClr val="0070C0"/>
              </a:buClr>
              <a:buSzPct val="65000"/>
              <a:buFont typeface="Wingdings" pitchFamily="2" charset="2"/>
              <a:buChar char="Ø"/>
            </a:pPr>
            <a:r>
              <a:rPr lang="en-US" smtClean="0">
                <a:latin typeface="Times New Roman" pitchFamily="18" charset="0"/>
                <a:cs typeface="Times New Roman" pitchFamily="18" charset="0"/>
              </a:rPr>
              <a:t>The Post Industrial - Marketing Era </a:t>
            </a:r>
            <a:r>
              <a:rPr lang="en-US" sz="2400" smtClean="0">
                <a:latin typeface="Times New Roman" pitchFamily="18" charset="0"/>
                <a:cs typeface="Times New Roman" pitchFamily="18" charset="0"/>
              </a:rPr>
              <a:t> (Starting 1980)</a:t>
            </a:r>
          </a:p>
          <a:p>
            <a:pPr>
              <a:spcBef>
                <a:spcPct val="0"/>
              </a:spcBef>
              <a:spcAft>
                <a:spcPct val="50000"/>
              </a:spcAft>
              <a:buClr>
                <a:srgbClr val="0070C0"/>
              </a:buClr>
              <a:buSzPct val="65000"/>
              <a:buFont typeface="Wingdings" pitchFamily="2" charset="2"/>
              <a:buChar char="Ø"/>
            </a:pPr>
            <a:r>
              <a:rPr lang="en-US" smtClean="0">
                <a:latin typeface="Times New Roman" pitchFamily="18" charset="0"/>
                <a:cs typeface="Times New Roman" pitchFamily="18" charset="0"/>
              </a:rPr>
              <a:t>The Global Interactive – Creative Era</a:t>
            </a: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4114800"/>
          </a:xfrm>
        </p:spPr>
        <p:txBody>
          <a:bodyPr/>
          <a:lstStyle/>
          <a:p>
            <a:pPr marL="0" indent="0">
              <a:buFontTx/>
              <a:buNone/>
              <a:defRPr/>
            </a:pPr>
            <a:r>
              <a:rPr lang="en-US" altLang="en-US" dirty="0">
                <a:solidFill>
                  <a:srgbClr val="FF6600"/>
                </a:solidFill>
              </a:rPr>
              <a:t>Pre-industrialization era (pre-1800)</a:t>
            </a:r>
          </a:p>
          <a:p>
            <a:pPr>
              <a:buFont typeface="Arial" pitchFamily="34" charset="0"/>
              <a:buChar char="•"/>
              <a:defRPr/>
            </a:pPr>
            <a:r>
              <a:rPr lang="en-US" altLang="en-US" dirty="0"/>
              <a:t>Printed advertisements appeared in </a:t>
            </a:r>
            <a:r>
              <a:rPr lang="en-US" altLang="en-US" dirty="0" smtClean="0"/>
              <a:t>news books</a:t>
            </a:r>
            <a:endParaRPr lang="en-US" altLang="en-US" dirty="0"/>
          </a:p>
          <a:p>
            <a:pPr>
              <a:buFont typeface="Arial" pitchFamily="34" charset="0"/>
              <a:buChar char="•"/>
              <a:defRPr/>
            </a:pPr>
            <a:r>
              <a:rPr lang="en-US" altLang="en-US" dirty="0"/>
              <a:t>Advertisements were dominated by simple announcements by skilled </a:t>
            </a:r>
            <a:r>
              <a:rPr lang="en-US" altLang="en-US" dirty="0" smtClean="0"/>
              <a:t>laborers</a:t>
            </a:r>
          </a:p>
          <a:p>
            <a:pPr marL="0" indent="0">
              <a:spcAft>
                <a:spcPts val="600"/>
              </a:spcAft>
              <a:buFontTx/>
              <a:buNone/>
              <a:defRPr/>
            </a:pPr>
            <a:r>
              <a:rPr lang="en-US" dirty="0">
                <a:solidFill>
                  <a:srgbClr val="FF6600"/>
                </a:solidFill>
              </a:rPr>
              <a:t>The era of industrialization (1800-1875)</a:t>
            </a:r>
          </a:p>
          <a:p>
            <a:pPr>
              <a:spcAft>
                <a:spcPts val="600"/>
              </a:spcAft>
              <a:buFont typeface="Arial" pitchFamily="34" charset="0"/>
              <a:buChar char="•"/>
              <a:defRPr/>
            </a:pPr>
            <a:r>
              <a:rPr lang="en-US" dirty="0"/>
              <a:t>Circulation of the </a:t>
            </a:r>
            <a:r>
              <a:rPr lang="en-US" b="1" dirty="0"/>
              <a:t>dailies</a:t>
            </a:r>
          </a:p>
          <a:p>
            <a:pPr>
              <a:spcAft>
                <a:spcPts val="600"/>
              </a:spcAft>
              <a:buFont typeface="Arial" pitchFamily="34" charset="0"/>
              <a:buChar char="•"/>
              <a:defRPr/>
            </a:pPr>
            <a:r>
              <a:rPr lang="en-US" dirty="0"/>
              <a:t>New opportunities due to the railroads and growing urban centers</a:t>
            </a:r>
          </a:p>
          <a:p>
            <a:pPr>
              <a:spcAft>
                <a:spcPts val="600"/>
              </a:spcAft>
              <a:buFont typeface="Arial" pitchFamily="34" charset="0"/>
              <a:buChar char="•"/>
              <a:defRPr/>
            </a:pPr>
            <a:r>
              <a:rPr lang="en-US" dirty="0"/>
              <a:t>No laws or regulations to restrict advertisers</a:t>
            </a:r>
          </a:p>
          <a:p>
            <a:pPr marL="0" indent="0">
              <a:buFontTx/>
              <a:buNone/>
              <a:defRPr/>
            </a:pPr>
            <a:endParaRPr lang="en-US" altLang="en-US" dirty="0" smtClean="0"/>
          </a:p>
          <a:p>
            <a:pPr marL="0" indent="0">
              <a:buFontTx/>
              <a:buNone/>
              <a:defRPr/>
            </a:pPr>
            <a:endParaRPr lang="en-US" altLang="en-US" dirty="0"/>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0" y="2133600"/>
            <a:ext cx="4095750" cy="1981200"/>
          </a:xfrm>
        </p:spPr>
        <p:txBody>
          <a:bodyPr>
            <a:normAutofit/>
          </a:bodyPr>
          <a:lstStyle/>
          <a:p>
            <a:pPr eaLnBrk="1" hangingPunct="1"/>
            <a:r>
              <a:rPr lang="en-US" smtClean="0"/>
              <a:t/>
            </a:r>
            <a:br>
              <a:rPr lang="en-US" smtClean="0"/>
            </a:br>
            <a:r>
              <a:rPr lang="en-US" smtClean="0"/>
              <a:t>What is Advertising?</a:t>
            </a:r>
          </a:p>
        </p:txBody>
      </p:sp>
      <p:pic>
        <p:nvPicPr>
          <p:cNvPr id="5123" name="Picture 6" descr="T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813" y="762000"/>
            <a:ext cx="4421187"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4114800"/>
          </a:xfrm>
        </p:spPr>
        <p:txBody>
          <a:bodyPr>
            <a:normAutofit fontScale="77500" lnSpcReduction="20000"/>
          </a:bodyPr>
          <a:lstStyle/>
          <a:p>
            <a:pPr marL="0" indent="0">
              <a:buFontTx/>
              <a:buNone/>
              <a:defRPr/>
            </a:pPr>
            <a:r>
              <a:rPr lang="en-US" altLang="en-US" dirty="0">
                <a:solidFill>
                  <a:srgbClr val="FF6600"/>
                </a:solidFill>
              </a:rPr>
              <a:t>The </a:t>
            </a:r>
            <a:r>
              <a:rPr lang="en-US" altLang="en-US" dirty="0" smtClean="0">
                <a:solidFill>
                  <a:srgbClr val="FF6600"/>
                </a:solidFill>
              </a:rPr>
              <a:t>Production Era </a:t>
            </a:r>
            <a:r>
              <a:rPr lang="en-US" altLang="en-US" dirty="0">
                <a:solidFill>
                  <a:srgbClr val="FF6600"/>
                </a:solidFill>
              </a:rPr>
              <a:t>(1875 to 1918)</a:t>
            </a:r>
          </a:p>
          <a:p>
            <a:pPr>
              <a:buFont typeface="Arial" pitchFamily="34" charset="0"/>
              <a:buChar char="•"/>
              <a:defRPr/>
            </a:pPr>
            <a:r>
              <a:rPr lang="en-US" altLang="en-US" sz="2800" dirty="0"/>
              <a:t>Advertising was based on consumer culture</a:t>
            </a:r>
          </a:p>
          <a:p>
            <a:pPr lvl="1">
              <a:defRPr/>
            </a:pPr>
            <a:r>
              <a:rPr lang="en-US" altLang="en-US" sz="2600" b="1" dirty="0"/>
              <a:t>Consumer culture</a:t>
            </a:r>
            <a:r>
              <a:rPr lang="en-US" altLang="en-US" sz="2600" dirty="0"/>
              <a:t>: Way of life centered on consumption</a:t>
            </a:r>
          </a:p>
          <a:p>
            <a:pPr>
              <a:buFont typeface="Arial" pitchFamily="34" charset="0"/>
              <a:buChar char="•"/>
              <a:defRPr/>
            </a:pPr>
            <a:r>
              <a:rPr lang="en-US" altLang="en-US" sz="2800" dirty="0"/>
              <a:t>Advertising became a full-fledged industry</a:t>
            </a:r>
          </a:p>
          <a:p>
            <a:pPr>
              <a:buFont typeface="Arial" pitchFamily="34" charset="0"/>
              <a:buChar char="•"/>
              <a:defRPr/>
            </a:pPr>
            <a:r>
              <a:rPr lang="en-US" altLang="en-US" sz="2800" dirty="0"/>
              <a:t>Brands were preferred to unmarked commodities</a:t>
            </a:r>
          </a:p>
          <a:p>
            <a:pPr>
              <a:buFont typeface="Arial" pitchFamily="34" charset="0"/>
              <a:buChar char="•"/>
              <a:defRPr/>
            </a:pPr>
            <a:r>
              <a:rPr lang="en-US" altLang="en-US" sz="2800" b="1" dirty="0"/>
              <a:t>Pure Food and Drug Act</a:t>
            </a:r>
            <a:r>
              <a:rPr lang="en-US" altLang="en-US" sz="2800" dirty="0"/>
              <a:t>: Required manufacturers to list the active ingredients of their products on their labels</a:t>
            </a:r>
          </a:p>
          <a:p>
            <a:pPr>
              <a:buFont typeface="Arial" pitchFamily="34" charset="0"/>
              <a:buChar char="•"/>
              <a:defRPr/>
            </a:pPr>
            <a:r>
              <a:rPr lang="en-US" altLang="en-US" sz="2800" dirty="0"/>
              <a:t>Social and cultural changes opened up opportunities for advertisers</a:t>
            </a:r>
          </a:p>
          <a:p>
            <a:pPr marL="0" indent="0">
              <a:buFontTx/>
              <a:buNone/>
              <a:defRPr/>
            </a:pPr>
            <a:endParaRPr lang="en-US" dirty="0"/>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4114800"/>
          </a:xfrm>
        </p:spPr>
        <p:txBody>
          <a:bodyPr>
            <a:normAutofit fontScale="85000" lnSpcReduction="20000"/>
          </a:bodyPr>
          <a:lstStyle/>
          <a:p>
            <a:pPr marL="0" indent="0">
              <a:buFontTx/>
              <a:buNone/>
              <a:defRPr/>
            </a:pPr>
            <a:r>
              <a:rPr lang="en-US" altLang="en-US" dirty="0">
                <a:solidFill>
                  <a:srgbClr val="FF6600"/>
                </a:solidFill>
              </a:rPr>
              <a:t>The </a:t>
            </a:r>
            <a:r>
              <a:rPr lang="en-US" altLang="en-US" dirty="0" smtClean="0">
                <a:solidFill>
                  <a:srgbClr val="FF6600"/>
                </a:solidFill>
              </a:rPr>
              <a:t>Sales Era 1920s </a:t>
            </a:r>
            <a:endParaRPr lang="en-US" altLang="en-US" dirty="0">
              <a:solidFill>
                <a:srgbClr val="FF6600"/>
              </a:solidFill>
            </a:endParaRPr>
          </a:p>
          <a:p>
            <a:pPr>
              <a:buFont typeface="Arial" pitchFamily="34" charset="0"/>
              <a:buChar char="•"/>
              <a:defRPr/>
            </a:pPr>
            <a:r>
              <a:rPr lang="en-US" altLang="en-US" sz="2800" dirty="0"/>
              <a:t>Advertising found respectability, fame, and glamour</a:t>
            </a:r>
          </a:p>
          <a:p>
            <a:pPr>
              <a:buFont typeface="Arial" pitchFamily="34" charset="0"/>
              <a:buChar char="•"/>
              <a:defRPr/>
            </a:pPr>
            <a:r>
              <a:rPr lang="en-US" altLang="en-US" sz="2800" dirty="0"/>
              <a:t>Consumers were instructed how to be  modern and avoid the pitfalls of this age</a:t>
            </a:r>
          </a:p>
          <a:p>
            <a:pPr>
              <a:buFont typeface="Arial" pitchFamily="34" charset="0"/>
              <a:buChar char="•"/>
              <a:defRPr/>
            </a:pPr>
            <a:r>
              <a:rPr lang="en-US" altLang="en-US" sz="2800" b="1" dirty="0"/>
              <a:t>Chain of needs</a:t>
            </a:r>
            <a:r>
              <a:rPr lang="en-US" altLang="en-US" sz="2800" dirty="0"/>
              <a:t>: Needs lead to products that lead to new needs, which is remedied by new products that further lead to newer needs and so on</a:t>
            </a:r>
          </a:p>
          <a:p>
            <a:pPr>
              <a:buFont typeface="Arial" pitchFamily="34" charset="0"/>
              <a:buChar char="•"/>
              <a:defRPr/>
            </a:pPr>
            <a:r>
              <a:rPr lang="en-US" altLang="en-US" sz="2800" dirty="0"/>
              <a:t>Women became primary target</a:t>
            </a:r>
          </a:p>
          <a:p>
            <a:pPr>
              <a:buFont typeface="Arial" pitchFamily="34" charset="0"/>
              <a:buChar char="•"/>
              <a:defRPr/>
            </a:pPr>
            <a:r>
              <a:rPr lang="en-US" altLang="en-US" sz="2800" dirty="0"/>
              <a:t>Role of science and technology began to play</a:t>
            </a:r>
          </a:p>
          <a:p>
            <a:pPr marL="0" indent="0">
              <a:buFontTx/>
              <a:buNone/>
              <a:defRPr/>
            </a:pPr>
            <a:endParaRPr lang="en-US" sz="2800" dirty="0"/>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1841500"/>
            <a:ext cx="3276600" cy="4114800"/>
          </a:xfrm>
        </p:spPr>
        <p:txBody>
          <a:bodyPr/>
          <a:lstStyle/>
          <a:p>
            <a:pPr marL="0" indent="0" algn="ctr">
              <a:buFontTx/>
              <a:buNone/>
            </a:pPr>
            <a:r>
              <a:rPr lang="en-US" sz="5400" smtClean="0"/>
              <a:t>A Coca-Cola </a:t>
            </a:r>
          </a:p>
          <a:p>
            <a:pPr marL="0" indent="0" algn="ctr">
              <a:buFontTx/>
              <a:buNone/>
            </a:pPr>
            <a:r>
              <a:rPr lang="en-US" sz="3600" smtClean="0"/>
              <a:t>advertisement from the 1890s</a:t>
            </a:r>
          </a:p>
        </p:txBody>
      </p:sp>
      <p:pic>
        <p:nvPicPr>
          <p:cNvPr id="25603" name="Picture 2" descr="C:\Users\abc\Downloads\Cocacola-5cents-1900_edit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200" y="1066800"/>
            <a:ext cx="3571875"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419600" y="685800"/>
            <a:ext cx="4419600" cy="5410200"/>
          </a:xfrm>
          <a:noFill/>
        </p:spPr>
      </p:pic>
      <p:sp>
        <p:nvSpPr>
          <p:cNvPr id="6" name="Rectangle 5"/>
          <p:cNvSpPr/>
          <p:nvPr/>
        </p:nvSpPr>
        <p:spPr>
          <a:xfrm>
            <a:off x="381000" y="838200"/>
            <a:ext cx="3657600" cy="4524375"/>
          </a:xfrm>
          <a:prstGeom prst="rect">
            <a:avLst/>
          </a:prstGeom>
        </p:spPr>
        <p:txBody>
          <a:bodyPr>
            <a:spAutoFit/>
          </a:bodyPr>
          <a:lstStyle/>
          <a:p>
            <a:pPr>
              <a:defRPr/>
            </a:pPr>
            <a:r>
              <a:rPr lang="en-US" altLang="en-US" sz="3200" dirty="0">
                <a:effectLst>
                  <a:outerShdw blurRad="38100" dist="38100" dir="2700000" algn="tl">
                    <a:srgbClr val="C0C0C0"/>
                  </a:outerShdw>
                </a:effectLst>
                <a:latin typeface="HelveticaNeueLT Std Lt Ext" pitchFamily="34" charset="0"/>
                <a:cs typeface="HelveticaNeueLT Std Med Ext" pitchFamily="34" charset="0"/>
              </a:rPr>
              <a:t>During the 1920s, an important advertising logic is that good times always come with side effects, and</a:t>
            </a:r>
            <a:br>
              <a:rPr lang="en-US" altLang="en-US" sz="3200" dirty="0">
                <a:effectLst>
                  <a:outerShdw blurRad="38100" dist="38100" dir="2700000" algn="tl">
                    <a:srgbClr val="C0C0C0"/>
                  </a:outerShdw>
                </a:effectLst>
                <a:latin typeface="HelveticaNeueLT Std Lt Ext" pitchFamily="34" charset="0"/>
                <a:cs typeface="HelveticaNeueLT Std Med Ext" pitchFamily="34" charset="0"/>
              </a:rPr>
            </a:br>
            <a:r>
              <a:rPr lang="en-US" altLang="en-US" sz="3200" dirty="0">
                <a:effectLst>
                  <a:outerShdw blurRad="38100" dist="38100" dir="2700000" algn="tl">
                    <a:srgbClr val="C0C0C0"/>
                  </a:outerShdw>
                </a:effectLst>
                <a:latin typeface="HelveticaNeueLT Std Lt Ext" pitchFamily="34" charset="0"/>
                <a:cs typeface="HelveticaNeueLT Std Med Ext" pitchFamily="34" charset="0"/>
              </a:rPr>
              <a:t>then a product to remedy the side effect</a:t>
            </a:r>
            <a:r>
              <a:rPr lang="en-US" altLang="en-US" sz="2400" dirty="0">
                <a:effectLst>
                  <a:outerShdw blurRad="38100" dist="38100" dir="2700000" algn="tl">
                    <a:srgbClr val="C0C0C0"/>
                  </a:outerShdw>
                </a:effectLst>
                <a:latin typeface="HelveticaNeueLT Std Lt Ext" pitchFamily="34" charset="0"/>
                <a:cs typeface="HelveticaNeueLT Std Med Ext" pitchFamily="34" charset="0"/>
              </a:rPr>
              <a:t>.</a:t>
            </a:r>
            <a:endParaRPr lang="en-US" dirty="0"/>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0"/>
            <a:ext cx="8001000" cy="1143000"/>
          </a:xfrm>
        </p:spPr>
        <p:txBody>
          <a:bodyPr/>
          <a:lstStyle/>
          <a:p>
            <a:r>
              <a:rPr lang="en-US" altLang="en-US" sz="4000" smtClean="0"/>
              <a:t>World War II and the 1950s   Marketing Era</a:t>
            </a:r>
            <a:endParaRPr lang="en-US" sz="4000" smtClean="0"/>
          </a:p>
        </p:txBody>
      </p:sp>
      <p:sp>
        <p:nvSpPr>
          <p:cNvPr id="27651" name="Content Placeholder 2"/>
          <p:cNvSpPr>
            <a:spLocks noGrp="1"/>
          </p:cNvSpPr>
          <p:nvPr>
            <p:ph idx="1"/>
          </p:nvPr>
        </p:nvSpPr>
        <p:spPr>
          <a:xfrm>
            <a:off x="685800" y="1828800"/>
            <a:ext cx="7772400" cy="4114800"/>
          </a:xfrm>
        </p:spPr>
        <p:txBody>
          <a:bodyPr/>
          <a:lstStyle/>
          <a:p>
            <a:pPr>
              <a:buFontTx/>
              <a:buChar char="•"/>
            </a:pPr>
            <a:r>
              <a:rPr lang="en-US" altLang="en-US" smtClean="0"/>
              <a:t>Advertised brands were linked with patriotism</a:t>
            </a:r>
          </a:p>
          <a:p>
            <a:pPr>
              <a:buFontTx/>
              <a:buChar char="•"/>
            </a:pPr>
            <a:r>
              <a:rPr lang="en-US" altLang="en-US" smtClean="0"/>
              <a:t>Economy and consumption improved</a:t>
            </a:r>
          </a:p>
          <a:p>
            <a:pPr>
              <a:buFontTx/>
              <a:buChar char="•"/>
            </a:pPr>
            <a:r>
              <a:rPr lang="en-US" altLang="en-US" smtClean="0"/>
              <a:t>Consumers feared being manipulated by modern science, technology, and subliminal advertising</a:t>
            </a:r>
          </a:p>
          <a:p>
            <a:pPr lvl="1"/>
            <a:r>
              <a:rPr lang="en-US" altLang="en-US" b="1" smtClean="0"/>
              <a:t>Subliminal advertising</a:t>
            </a:r>
            <a:r>
              <a:rPr lang="en-US" altLang="en-US" smtClean="0"/>
              <a:t>: Subconscious advertising, which influenced consumers to buy things they did not need or want</a:t>
            </a:r>
          </a:p>
        </p:txBody>
      </p:sp>
      <p:sp>
        <p:nvSpPr>
          <p:cNvPr id="27652" name="Slide Number Placeholder 2"/>
          <p:cNvSpPr>
            <a:spLocks noGrp="1"/>
          </p:cNvSpPr>
          <p:nvPr>
            <p:ph type="sldNum" sz="quarter" idx="12"/>
          </p:nvPr>
        </p:nvSpPr>
        <p:spPr>
          <a:xfrm>
            <a:off x="685800" y="61722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l" eaLnBrk="1" hangingPunct="1"/>
            <a:fld id="{8282BC23-5CEC-409D-A4F6-EC87CCE1EC4C}" type="slidenum">
              <a:rPr lang="en-US" altLang="en-US" sz="1400" smtClean="0">
                <a:ea typeface="MS PGothic" pitchFamily="34" charset="-128"/>
                <a:cs typeface="Arial" pitchFamily="34" charset="0"/>
              </a:rPr>
              <a:pPr algn="l" eaLnBrk="1" hangingPunct="1"/>
              <a:t>24</a:t>
            </a:fld>
            <a:endParaRPr lang="en-US" altLang="en-US" sz="1400" smtClean="0">
              <a:ea typeface="MS PGothic" pitchFamily="34" charset="-128"/>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85800"/>
            <a:ext cx="8305800" cy="1143000"/>
          </a:xfrm>
        </p:spPr>
        <p:txBody>
          <a:bodyPr/>
          <a:lstStyle/>
          <a:p>
            <a:r>
              <a:rPr lang="en-US" altLang="en-US" sz="4000" smtClean="0">
                <a:solidFill>
                  <a:srgbClr val="FF6600"/>
                </a:solidFill>
              </a:rPr>
              <a:t>creative revolution </a:t>
            </a:r>
            <a:r>
              <a:rPr lang="en-US" altLang="en-US" smtClean="0">
                <a:solidFill>
                  <a:srgbClr val="FF6600"/>
                </a:solidFill>
              </a:rPr>
              <a:t>(1960 to 1972)</a:t>
            </a:r>
            <a:br>
              <a:rPr lang="en-US" altLang="en-US" smtClean="0">
                <a:solidFill>
                  <a:srgbClr val="FF6600"/>
                </a:solidFill>
              </a:rPr>
            </a:br>
            <a:endParaRPr lang="en-US" smtClean="0"/>
          </a:p>
        </p:txBody>
      </p:sp>
      <p:sp>
        <p:nvSpPr>
          <p:cNvPr id="28675" name="Content Placeholder 2"/>
          <p:cNvSpPr>
            <a:spLocks noGrp="1"/>
          </p:cNvSpPr>
          <p:nvPr>
            <p:ph idx="1"/>
          </p:nvPr>
        </p:nvSpPr>
        <p:spPr>
          <a:xfrm>
            <a:off x="685800" y="1447800"/>
            <a:ext cx="7772400" cy="4724400"/>
          </a:xfrm>
        </p:spPr>
        <p:txBody>
          <a:bodyPr/>
          <a:lstStyle/>
          <a:p>
            <a:pPr>
              <a:buFontTx/>
              <a:buChar char="•"/>
            </a:pPr>
            <a:r>
              <a:rPr lang="en-US" altLang="en-US" smtClean="0"/>
              <a:t>Ads started to take on the themes, the language, and the look of the 1960s</a:t>
            </a:r>
          </a:p>
          <a:p>
            <a:pPr>
              <a:buFontTx/>
              <a:buChar char="•"/>
            </a:pPr>
            <a:r>
              <a:rPr lang="en-US" altLang="en-US" smtClean="0"/>
              <a:t>Women and other minorities were portrayed in submissive roles</a:t>
            </a:r>
          </a:p>
          <a:p>
            <a:pPr>
              <a:buFontTx/>
              <a:buChar char="•"/>
            </a:pPr>
            <a:r>
              <a:rPr lang="en-US" altLang="en-US" smtClean="0"/>
              <a:t>Characterized by the creatives</a:t>
            </a:r>
          </a:p>
          <a:p>
            <a:pPr>
              <a:buFontTx/>
              <a:buChar char="•"/>
            </a:pPr>
            <a:r>
              <a:rPr lang="en-US" altLang="en-US" smtClean="0"/>
              <a:t>Advertising became a symbol of consumption itself</a:t>
            </a:r>
          </a:p>
        </p:txBody>
      </p:sp>
      <p:sp>
        <p:nvSpPr>
          <p:cNvPr id="28676" name="Slide Number Placeholder 2"/>
          <p:cNvSpPr>
            <a:spLocks noGrp="1"/>
          </p:cNvSpPr>
          <p:nvPr>
            <p:ph type="sldNum" sz="quarter" idx="12"/>
          </p:nvPr>
        </p:nvSpPr>
        <p:spPr>
          <a:xfrm>
            <a:off x="685800" y="61722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l" eaLnBrk="1" hangingPunct="1"/>
            <a:fld id="{AA3037C2-073A-4AC8-802D-F8DF5D9FFB93}" type="slidenum">
              <a:rPr lang="en-US" altLang="en-US" sz="1400" smtClean="0">
                <a:ea typeface="MS PGothic" pitchFamily="34" charset="-128"/>
                <a:cs typeface="Arial" pitchFamily="34" charset="0"/>
              </a:rPr>
              <a:pPr algn="l" eaLnBrk="1" hangingPunct="1"/>
              <a:t>25</a:t>
            </a:fld>
            <a:endParaRPr lang="en-US" altLang="en-US" sz="1400" smtClean="0">
              <a:ea typeface="MS PGothic" pitchFamily="34" charset="-128"/>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rot="-5400000">
            <a:off x="7314407" y="4799806"/>
            <a:ext cx="2743200"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spcBef>
                <a:spcPct val="50000"/>
              </a:spcBef>
            </a:pPr>
            <a:endParaRPr lang="en-US" altLang="en-US" sz="1000">
              <a:ea typeface="MS PGothic" pitchFamily="34" charset="-128"/>
              <a:cs typeface="Arial" pitchFamily="34" charset="0"/>
            </a:endParaRPr>
          </a:p>
        </p:txBody>
      </p:sp>
      <p:sp>
        <p:nvSpPr>
          <p:cNvPr id="9" name="Title 5"/>
          <p:cNvSpPr>
            <a:spLocks noGrp="1"/>
          </p:cNvSpPr>
          <p:nvPr>
            <p:ph type="ctrTitle"/>
          </p:nvPr>
        </p:nvSpPr>
        <p:spPr>
          <a:xfrm>
            <a:off x="990600" y="609600"/>
            <a:ext cx="3657600" cy="5543550"/>
          </a:xfrm>
        </p:spPr>
        <p:txBody>
          <a:bodyPr anchor="t"/>
          <a:lstStyle/>
          <a:p>
            <a:pPr algn="ctr">
              <a:defRPr/>
            </a:pPr>
            <a:r>
              <a:rPr lang="en-US" altLang="en-US" dirty="0">
                <a:effectLst>
                  <a:outerShdw blurRad="38100" dist="38100" dir="2700000" algn="tl">
                    <a:srgbClr val="C0C0C0"/>
                  </a:outerShdw>
                </a:effectLst>
                <a:latin typeface="HelveticaNeueLT Std Lt Ext" pitchFamily="34" charset="0"/>
                <a:cs typeface="HelveticaNeueLT Std Med Ext" pitchFamily="34" charset="0"/>
              </a:rPr>
              <a:t>Pepsi created a generation and traded on the discovery of the vast youth market. Pepsi claimed youth as its own.</a:t>
            </a:r>
            <a:endParaRPr lang="en-US" altLang="en-US" dirty="0" smtClean="0">
              <a:effectLst>
                <a:outerShdw blurRad="38100" dist="38100" dir="2700000" algn="tl">
                  <a:srgbClr val="C0C0C0"/>
                </a:outerShdw>
              </a:effectLst>
              <a:latin typeface="HelveticaNeueLT Std Lt Ext" pitchFamily="34" charset="0"/>
              <a:cs typeface="HelveticaNeueLT Std Med Ext" pitchFamily="34" charset="0"/>
            </a:endParaRPr>
          </a:p>
        </p:txBody>
      </p:sp>
      <p:sp>
        <p:nvSpPr>
          <p:cNvPr id="29700" name="Text Box 21"/>
          <p:cNvSpPr txBox="1">
            <a:spLocks noChangeArrowheads="1"/>
          </p:cNvSpPr>
          <p:nvPr/>
        </p:nvSpPr>
        <p:spPr bwMode="auto">
          <a:xfrm>
            <a:off x="1631950" y="6613525"/>
            <a:ext cx="75406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a:spcBef>
                <a:spcPct val="50000"/>
              </a:spcBef>
            </a:pPr>
            <a:r>
              <a:rPr lang="en-US" altLang="en-US" sz="1000">
                <a:solidFill>
                  <a:schemeClr val="bg2"/>
                </a:solidFill>
                <a:latin typeface="Arial Narrow" pitchFamily="34" charset="0"/>
                <a:ea typeface="MS PGothic" pitchFamily="34" charset="-128"/>
                <a:cs typeface="Bembo Std"/>
              </a:rPr>
              <a:t>©2015 Cengage Learning. All Rights Reserved. May not be scanned, copied or duplicated, or posted to a publicly accessible website, in whole or in part.</a:t>
            </a:r>
          </a:p>
        </p:txBody>
      </p:sp>
      <p:pic>
        <p:nvPicPr>
          <p:cNvPr id="29701"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188" y="685800"/>
            <a:ext cx="4087812"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Text Box 6"/>
          <p:cNvSpPr txBox="1">
            <a:spLocks noChangeArrowheads="1"/>
          </p:cNvSpPr>
          <p:nvPr/>
        </p:nvSpPr>
        <p:spPr bwMode="auto">
          <a:xfrm rot="-5400000">
            <a:off x="6515894" y="3694906"/>
            <a:ext cx="4648200"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spcBef>
                <a:spcPct val="50000"/>
              </a:spcBef>
            </a:pPr>
            <a:r>
              <a:rPr lang="en-US" altLang="en-US" sz="1000">
                <a:latin typeface="Times New Roman" pitchFamily="18" charset="0"/>
                <a:ea typeface="MS PGothic" pitchFamily="34" charset="-128"/>
                <a:cs typeface="Times New Roman" pitchFamily="18" charset="0"/>
              </a:rPr>
              <a:t>Courtesy, Pepsi-Cola Company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ditya\Desktop\newspaperadexample.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0" y="1676400"/>
            <a:ext cx="2962275"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295400" y="0"/>
            <a:ext cx="7499350" cy="1143000"/>
          </a:xfrm>
        </p:spPr>
        <p:txBody>
          <a:bodyPr>
            <a:normAutofit/>
          </a:bodyPr>
          <a:lstStyle/>
          <a:p>
            <a:pPr>
              <a:defRPr/>
            </a:pPr>
            <a:r>
              <a:rPr lang="en-US" b="1" u="sng" dirty="0" smtClean="0">
                <a:solidFill>
                  <a:srgbClr val="C00000"/>
                </a:solidFill>
              </a:rPr>
              <a:t>History of Indian Advertising </a:t>
            </a:r>
            <a:endParaRPr lang="en-IN" dirty="0"/>
          </a:p>
        </p:txBody>
      </p:sp>
      <p:pic>
        <p:nvPicPr>
          <p:cNvPr id="30724" name="Picture 2" descr="C:\Users\Aditya\Desktop\images.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66800" y="1371600"/>
            <a:ext cx="1895475" cy="1981200"/>
          </a:xfrm>
        </p:spPr>
      </p:pic>
      <p:sp>
        <p:nvSpPr>
          <p:cNvPr id="30728" name="Date Placeholder 8"/>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3DC6BCAD-2AF7-4FDF-A527-F44EAE3E729E}"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pic>
        <p:nvPicPr>
          <p:cNvPr id="30725" name="Picture 4" descr="C:\Users\Aditya\Desktop\TvSe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05000" y="3810000"/>
            <a:ext cx="2514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5" descr="C:\Users\Aditya\Desktop\zee 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05200" y="1219200"/>
            <a:ext cx="1096963"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6" descr="C:\Users\Aditya\Desktop\images (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72200" y="4648200"/>
            <a:ext cx="1876425"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a:solidFill>
                  <a:schemeClr val="tx2">
                    <a:satMod val="130000"/>
                  </a:schemeClr>
                </a:solidFill>
              </a:rPr>
              <a:t>Pre Independence</a:t>
            </a:r>
          </a:p>
        </p:txBody>
      </p:sp>
      <p:sp>
        <p:nvSpPr>
          <p:cNvPr id="31747" name="Rectangle 3"/>
          <p:cNvSpPr>
            <a:spLocks noGrp="1" noChangeArrowheads="1"/>
          </p:cNvSpPr>
          <p:nvPr>
            <p:ph idx="1"/>
          </p:nvPr>
        </p:nvSpPr>
        <p:spPr>
          <a:xfrm>
            <a:off x="990600" y="1447800"/>
            <a:ext cx="7499350" cy="4800600"/>
          </a:xfrm>
        </p:spPr>
        <p:txBody>
          <a:bodyPr/>
          <a:lstStyle/>
          <a:p>
            <a:pPr eaLnBrk="1" hangingPunct="1">
              <a:buFontTx/>
              <a:buChar char="•"/>
            </a:pPr>
            <a:r>
              <a:rPr lang="en-US" smtClean="0"/>
              <a:t>Press advertisements – largely imported goods which had reached Indian shores.</a:t>
            </a:r>
          </a:p>
          <a:p>
            <a:pPr eaLnBrk="1" hangingPunct="1">
              <a:buFontTx/>
              <a:buChar char="•"/>
            </a:pPr>
            <a:r>
              <a:rPr lang="en-US" smtClean="0"/>
              <a:t>Dattaram , the first agency , was found in 1905. it released the first ad for West End Watch Co., Mumbai in 1907.</a:t>
            </a:r>
          </a:p>
          <a:p>
            <a:pPr eaLnBrk="1" hangingPunct="1">
              <a:buFontTx/>
              <a:buChar char="•"/>
            </a:pPr>
            <a:r>
              <a:rPr lang="en-US" smtClean="0"/>
              <a:t>In 1920, the banner ad was put on trams.</a:t>
            </a:r>
          </a:p>
          <a:p>
            <a:pPr eaLnBrk="1" hangingPunct="1">
              <a:buFont typeface="Wingdings 2" pitchFamily="18" charset="2"/>
              <a:buNone/>
            </a:pPr>
            <a:endParaRPr lang="en-US" smtClean="0"/>
          </a:p>
        </p:txBody>
      </p:sp>
      <p:sp>
        <p:nvSpPr>
          <p:cNvPr id="31748"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4F1ECBB0-BF86-4FAC-9582-8724F62123B5}"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685800" y="1447800"/>
            <a:ext cx="7772400" cy="4114800"/>
          </a:xfrm>
        </p:spPr>
        <p:txBody>
          <a:bodyPr/>
          <a:lstStyle/>
          <a:p>
            <a:pPr>
              <a:buFontTx/>
              <a:buChar char="•"/>
            </a:pPr>
            <a:r>
              <a:rPr lang="en-US" sz="3600" smtClean="0"/>
              <a:t>The first classified advertisement in India appeared in Hicky's Bengal Gazette, in 1780, in Calcutta. However, modern Indian advertising can be traced to the late 1920s .</a:t>
            </a: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4000" smtClean="0">
                <a:solidFill>
                  <a:srgbClr val="000000"/>
                </a:solidFill>
              </a:rPr>
              <a:t/>
            </a:r>
            <a:br>
              <a:rPr lang="en-US" sz="4000" smtClean="0">
                <a:solidFill>
                  <a:srgbClr val="000000"/>
                </a:solidFill>
              </a:rPr>
            </a:br>
            <a:r>
              <a:rPr lang="en-US" sz="4000" smtClean="0">
                <a:solidFill>
                  <a:srgbClr val="000000"/>
                </a:solidFill>
              </a:rPr>
              <a:t>Advertising is:</a:t>
            </a:r>
            <a:r>
              <a:rPr lang="en-US" sz="4800" smtClean="0">
                <a:solidFill>
                  <a:srgbClr val="000000"/>
                </a:solidFill>
              </a:rPr>
              <a:t> </a:t>
            </a:r>
            <a:r>
              <a:rPr lang="en-US" smtClean="0"/>
              <a:t>	</a:t>
            </a:r>
            <a:br>
              <a:rPr lang="en-US" smtClean="0"/>
            </a:br>
            <a:endParaRPr lang="en-US" smtClean="0"/>
          </a:p>
        </p:txBody>
      </p:sp>
      <p:sp>
        <p:nvSpPr>
          <p:cNvPr id="6147" name="Rectangle 4"/>
          <p:cNvSpPr>
            <a:spLocks noGrp="1" noChangeArrowheads="1"/>
          </p:cNvSpPr>
          <p:nvPr>
            <p:ph idx="1"/>
          </p:nvPr>
        </p:nvSpPr>
        <p:spPr>
          <a:xfrm>
            <a:off x="381000" y="1295400"/>
            <a:ext cx="8382000" cy="4495800"/>
          </a:xfrm>
          <a:solidFill>
            <a:schemeClr val="accent1"/>
          </a:solidFill>
          <a:effectLst>
            <a:outerShdw dist="107763" dir="13500000" algn="ctr" rotWithShape="0">
              <a:schemeClr val="bg2"/>
            </a:outerShdw>
          </a:effectLst>
        </p:spPr>
        <p:txBody>
          <a:bodyPr>
            <a:normAutofit fontScale="92500"/>
          </a:bodyPr>
          <a:lstStyle/>
          <a:p>
            <a:pPr eaLnBrk="1" hangingPunct="1">
              <a:buFontTx/>
              <a:buNone/>
            </a:pPr>
            <a:r>
              <a:rPr lang="en-US" sz="2800" i="1" smtClean="0"/>
              <a:t>AMA (American Marketing Association ) Defines</a:t>
            </a:r>
          </a:p>
          <a:p>
            <a:pPr eaLnBrk="1" hangingPunct="1">
              <a:buFontTx/>
              <a:buNone/>
            </a:pPr>
            <a:r>
              <a:rPr lang="en-US" sz="2800" smtClean="0"/>
              <a:t>	</a:t>
            </a:r>
          </a:p>
          <a:p>
            <a:pPr eaLnBrk="1" hangingPunct="1">
              <a:buFontTx/>
              <a:buNone/>
            </a:pPr>
            <a:r>
              <a:rPr lang="en-US" sz="2800" smtClean="0"/>
              <a:t>“Advertising is </a:t>
            </a:r>
            <a:r>
              <a:rPr lang="en-US" sz="2800" b="1" smtClean="0"/>
              <a:t>any form </a:t>
            </a:r>
            <a:r>
              <a:rPr lang="en-US" sz="2800" smtClean="0"/>
              <a:t>of  </a:t>
            </a:r>
            <a:r>
              <a:rPr lang="en-US" sz="2800" b="1" smtClean="0"/>
              <a:t>Non personal  presentation  of  goods, services or ideas </a:t>
            </a:r>
            <a:r>
              <a:rPr lang="en-US" sz="2800" smtClean="0"/>
              <a:t>for action openly  </a:t>
            </a:r>
            <a:r>
              <a:rPr lang="en-US" sz="2800" b="1" smtClean="0"/>
              <a:t>paid</a:t>
            </a:r>
            <a:r>
              <a:rPr lang="en-US" sz="2800" smtClean="0"/>
              <a:t> for by an </a:t>
            </a:r>
            <a:r>
              <a:rPr lang="en-US" sz="2800" b="1" smtClean="0"/>
              <a:t>Identified Sponsor </a:t>
            </a:r>
            <a:r>
              <a:rPr lang="en-US" sz="2800" smtClean="0"/>
              <a:t>using Mass Media to </a:t>
            </a:r>
            <a:r>
              <a:rPr lang="en-US" sz="2800" b="1" smtClean="0"/>
              <a:t>Persuade</a:t>
            </a:r>
            <a:r>
              <a:rPr lang="en-US" sz="2800" smtClean="0"/>
              <a:t> or Influence one or more person.” </a:t>
            </a:r>
          </a:p>
          <a:p>
            <a:pPr algn="ctr" eaLnBrk="1" hangingPunct="1">
              <a:buFontTx/>
              <a:buNone/>
            </a:pPr>
            <a:r>
              <a:rPr lang="en-US" sz="3600" smtClean="0">
                <a:solidFill>
                  <a:srgbClr val="000000"/>
                </a:solidFill>
              </a:rPr>
              <a:t>.</a:t>
            </a: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81400" y="660400"/>
            <a:ext cx="4114800" cy="6121400"/>
          </a:xfrm>
        </p:spPr>
      </p:pic>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a:solidFill>
                  <a:schemeClr val="tx2">
                    <a:satMod val="130000"/>
                  </a:schemeClr>
                </a:solidFill>
              </a:rPr>
              <a:t>1930’s</a:t>
            </a:r>
          </a:p>
        </p:txBody>
      </p:sp>
      <p:sp>
        <p:nvSpPr>
          <p:cNvPr id="15363" name="Rectangle 3"/>
          <p:cNvSpPr>
            <a:spLocks noGrp="1" noChangeArrowheads="1"/>
          </p:cNvSpPr>
          <p:nvPr>
            <p:ph idx="1"/>
          </p:nvPr>
        </p:nvSpPr>
        <p:spPr>
          <a:xfrm>
            <a:off x="990600" y="1143000"/>
            <a:ext cx="7499350" cy="4800600"/>
          </a:xfrm>
        </p:spPr>
        <p:txBody>
          <a:bodyPr/>
          <a:lstStyle/>
          <a:p>
            <a:pPr eaLnBrk="1" hangingPunct="1">
              <a:buFont typeface="Arial" pitchFamily="34" charset="0"/>
              <a:buChar char="•"/>
              <a:defRPr/>
            </a:pPr>
            <a:r>
              <a:rPr lang="en-US" dirty="0" smtClean="0"/>
              <a:t>The talkies and radio emerge as media.</a:t>
            </a:r>
          </a:p>
          <a:p>
            <a:pPr marL="0" indent="0" eaLnBrk="1" hangingPunct="1">
              <a:buFontTx/>
              <a:buNone/>
              <a:defRPr/>
            </a:pPr>
            <a:r>
              <a:rPr lang="en-US" sz="4200" dirty="0" smtClean="0">
                <a:solidFill>
                  <a:schemeClr val="tx2">
                    <a:lumMod val="75000"/>
                  </a:schemeClr>
                </a:solidFill>
                <a:effectLst>
                  <a:outerShdw blurRad="38100" dist="38100" dir="2700000" algn="tl">
                    <a:srgbClr val="000000">
                      <a:alpha val="43137"/>
                    </a:srgbClr>
                  </a:outerShdw>
                </a:effectLst>
              </a:rPr>
              <a:t>1940’s</a:t>
            </a:r>
          </a:p>
          <a:p>
            <a:pPr eaLnBrk="1" hangingPunct="1">
              <a:buFont typeface="Arial" pitchFamily="34" charset="0"/>
              <a:buChar char="•"/>
              <a:defRPr/>
            </a:pPr>
            <a:r>
              <a:rPr lang="en-US" dirty="0" smtClean="0"/>
              <a:t>Famine</a:t>
            </a:r>
          </a:p>
          <a:p>
            <a:pPr eaLnBrk="1" hangingPunct="1">
              <a:buFont typeface="Arial" pitchFamily="34" charset="0"/>
              <a:buChar char="•"/>
              <a:defRPr/>
            </a:pPr>
            <a:r>
              <a:rPr lang="en-US" dirty="0" smtClean="0"/>
              <a:t>Fight for Independence</a:t>
            </a:r>
          </a:p>
          <a:p>
            <a:pPr eaLnBrk="1" hangingPunct="1">
              <a:buFont typeface="Arial" pitchFamily="34" charset="0"/>
              <a:buChar char="•"/>
              <a:defRPr/>
            </a:pPr>
            <a:r>
              <a:rPr lang="en-US" dirty="0" smtClean="0"/>
              <a:t>In 1941, </a:t>
            </a:r>
            <a:r>
              <a:rPr lang="en-US" dirty="0" err="1" smtClean="0"/>
              <a:t>Leela</a:t>
            </a:r>
            <a:r>
              <a:rPr lang="en-US" dirty="0" smtClean="0"/>
              <a:t> </a:t>
            </a:r>
            <a:r>
              <a:rPr lang="en-US" dirty="0" err="1" smtClean="0"/>
              <a:t>Chitnis</a:t>
            </a:r>
            <a:r>
              <a:rPr lang="en-US" dirty="0" smtClean="0"/>
              <a:t> became the first Indian film actress to endorse  </a:t>
            </a:r>
            <a:r>
              <a:rPr lang="en-US" dirty="0" err="1" smtClean="0"/>
              <a:t>Lux</a:t>
            </a:r>
            <a:r>
              <a:rPr lang="en-US" dirty="0" smtClean="0"/>
              <a:t> soap</a:t>
            </a:r>
          </a:p>
          <a:p>
            <a:pPr eaLnBrk="1" hangingPunct="1">
              <a:buFont typeface="Wingdings 2" pitchFamily="18" charset="2"/>
              <a:buNone/>
              <a:defRPr/>
            </a:pPr>
            <a:endParaRPr lang="en-US" dirty="0" smtClean="0"/>
          </a:p>
          <a:p>
            <a:pPr eaLnBrk="1" hangingPunct="1">
              <a:buFont typeface="Wingdings 2" pitchFamily="18" charset="2"/>
              <a:buNone/>
              <a:defRPr/>
            </a:pPr>
            <a:endParaRPr lang="en-US" dirty="0" smtClean="0"/>
          </a:p>
        </p:txBody>
      </p:sp>
      <p:sp>
        <p:nvSpPr>
          <p:cNvPr id="34820"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EA9CE4E4-3569-4EC8-95C5-3BB032EF4475}"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1981200"/>
            <a:ext cx="3133725" cy="4114800"/>
          </a:xfrm>
        </p:spPr>
      </p:pic>
      <p:pic>
        <p:nvPicPr>
          <p:cNvPr id="35843"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2149475"/>
            <a:ext cx="3810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130000"/>
                  </a:schemeClr>
                </a:solidFill>
              </a:rPr>
              <a:t>1950’s</a:t>
            </a:r>
          </a:p>
        </p:txBody>
      </p:sp>
      <p:sp>
        <p:nvSpPr>
          <p:cNvPr id="36867" name="Rectangle 3"/>
          <p:cNvSpPr>
            <a:spLocks noGrp="1" noChangeArrowheads="1"/>
          </p:cNvSpPr>
          <p:nvPr>
            <p:ph idx="1"/>
          </p:nvPr>
        </p:nvSpPr>
        <p:spPr/>
        <p:txBody>
          <a:bodyPr>
            <a:normAutofit fontScale="85000" lnSpcReduction="10000"/>
          </a:bodyPr>
          <a:lstStyle/>
          <a:p>
            <a:pPr eaLnBrk="1" hangingPunct="1">
              <a:buFontTx/>
              <a:buChar char="•"/>
            </a:pPr>
            <a:r>
              <a:rPr lang="en-US" sz="2800" smtClean="0"/>
              <a:t>Industrial revolution in the Nehruvian era</a:t>
            </a:r>
          </a:p>
          <a:p>
            <a:pPr eaLnBrk="1" hangingPunct="1">
              <a:buFontTx/>
              <a:buChar char="•"/>
            </a:pPr>
            <a:r>
              <a:rPr lang="en-US" sz="2800" smtClean="0"/>
              <a:t>Burmah Shell propagated kerosene by advertising on Vans</a:t>
            </a:r>
          </a:p>
          <a:p>
            <a:pPr eaLnBrk="1" hangingPunct="1">
              <a:buFontTx/>
              <a:buChar char="•"/>
            </a:pPr>
            <a:r>
              <a:rPr lang="en-US" sz="2800" smtClean="0"/>
              <a:t>Cinema advertising began</a:t>
            </a:r>
          </a:p>
          <a:p>
            <a:pPr eaLnBrk="1" hangingPunct="1">
              <a:buFontTx/>
              <a:buChar char="•"/>
            </a:pPr>
            <a:r>
              <a:rPr lang="en-US" sz="2800" smtClean="0"/>
              <a:t>In 1956, Kolkata gets the privilege of India’s first ad club</a:t>
            </a:r>
          </a:p>
          <a:p>
            <a:pPr eaLnBrk="1" hangingPunct="1">
              <a:buFontTx/>
              <a:buChar char="•"/>
            </a:pPr>
            <a:r>
              <a:rPr lang="en-US" sz="2800" smtClean="0"/>
              <a:t>In 1957 government launches Vividh Bharati</a:t>
            </a:r>
          </a:p>
          <a:p>
            <a:pPr eaLnBrk="1" hangingPunct="1">
              <a:buFontTx/>
              <a:buChar char="•"/>
            </a:pPr>
            <a:r>
              <a:rPr lang="en-US" sz="2800" smtClean="0"/>
              <a:t>Leading ad agency  - Press Syndicate</a:t>
            </a:r>
          </a:p>
          <a:p>
            <a:pPr eaLnBrk="1" hangingPunct="1">
              <a:buFontTx/>
              <a:buChar char="•"/>
            </a:pPr>
            <a:endParaRPr lang="en-US" sz="2800" smtClean="0"/>
          </a:p>
        </p:txBody>
      </p:sp>
      <p:sp>
        <p:nvSpPr>
          <p:cNvPr id="36868"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22A4B39B-F47B-438C-A681-0396AF655DAF}"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irst print advertisement in india">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914400"/>
            <a:ext cx="3657600" cy="4922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4946125"/>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irst print advertisement in india">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457200"/>
            <a:ext cx="3657236" cy="5114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8905265"/>
      </p:ext>
    </p:extLst>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first dalda ad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797011"/>
            <a:ext cx="6781800" cy="50766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9579696"/>
      </p:ext>
    </p:ext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130000"/>
                  </a:schemeClr>
                </a:solidFill>
              </a:rPr>
              <a:t>1960’s</a:t>
            </a:r>
          </a:p>
        </p:txBody>
      </p:sp>
      <p:sp>
        <p:nvSpPr>
          <p:cNvPr id="37891" name="Rectangle 3"/>
          <p:cNvSpPr>
            <a:spLocks noGrp="1" noChangeArrowheads="1"/>
          </p:cNvSpPr>
          <p:nvPr>
            <p:ph idx="1"/>
          </p:nvPr>
        </p:nvSpPr>
        <p:spPr>
          <a:xfrm>
            <a:off x="990600" y="1524000"/>
            <a:ext cx="7772400" cy="4572000"/>
          </a:xfrm>
        </p:spPr>
        <p:txBody>
          <a:bodyPr/>
          <a:lstStyle/>
          <a:p>
            <a:pPr eaLnBrk="1" hangingPunct="1">
              <a:lnSpc>
                <a:spcPct val="90000"/>
              </a:lnSpc>
              <a:buFontTx/>
              <a:buChar char="•"/>
            </a:pPr>
            <a:r>
              <a:rPr lang="en-US" smtClean="0"/>
              <a:t>India’s first Advertising Convention (1960)</a:t>
            </a:r>
          </a:p>
          <a:p>
            <a:pPr eaLnBrk="1" hangingPunct="1">
              <a:lnSpc>
                <a:spcPct val="90000"/>
              </a:lnSpc>
              <a:buFontTx/>
              <a:buChar char="•"/>
            </a:pPr>
            <a:r>
              <a:rPr lang="en-US" smtClean="0"/>
              <a:t>Advertising to to be Indian in thought and content</a:t>
            </a:r>
          </a:p>
          <a:p>
            <a:pPr eaLnBrk="1" hangingPunct="1">
              <a:lnSpc>
                <a:spcPct val="90000"/>
              </a:lnSpc>
              <a:buFontTx/>
              <a:buChar char="•"/>
            </a:pPr>
            <a:r>
              <a:rPr lang="en-US" smtClean="0"/>
              <a:t>Shift to marketing orientation</a:t>
            </a:r>
          </a:p>
          <a:p>
            <a:pPr eaLnBrk="1" hangingPunct="1">
              <a:lnSpc>
                <a:spcPct val="90000"/>
              </a:lnSpc>
              <a:buFontTx/>
              <a:buChar char="•"/>
            </a:pPr>
            <a:r>
              <a:rPr lang="en-US" smtClean="0"/>
              <a:t>Professionalisation within agencies</a:t>
            </a:r>
          </a:p>
          <a:p>
            <a:pPr eaLnBrk="1" hangingPunct="1">
              <a:lnSpc>
                <a:spcPct val="90000"/>
              </a:lnSpc>
              <a:buFontTx/>
              <a:buChar char="•"/>
            </a:pPr>
            <a:r>
              <a:rPr lang="en-US" smtClean="0"/>
              <a:t>1</a:t>
            </a:r>
            <a:r>
              <a:rPr lang="en-US" baseline="30000" smtClean="0"/>
              <a:t>st</a:t>
            </a:r>
            <a:r>
              <a:rPr lang="en-US" smtClean="0"/>
              <a:t> Asian Advertising Congress at New Delhi</a:t>
            </a:r>
          </a:p>
          <a:p>
            <a:pPr eaLnBrk="1" hangingPunct="1">
              <a:lnSpc>
                <a:spcPct val="90000"/>
              </a:lnSpc>
              <a:buFontTx/>
              <a:buChar char="•"/>
            </a:pPr>
            <a:r>
              <a:rPr lang="en-US" smtClean="0"/>
              <a:t>Research data generated</a:t>
            </a:r>
          </a:p>
        </p:txBody>
      </p:sp>
      <p:sp>
        <p:nvSpPr>
          <p:cNvPr id="37892"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27841974-0798-40EF-A1B3-66972EB7E2AC}"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smtClean="0">
                <a:solidFill>
                  <a:schemeClr val="tx2">
                    <a:satMod val="130000"/>
                  </a:schemeClr>
                </a:solidFill>
              </a:rPr>
              <a:t>Cont’d….</a:t>
            </a:r>
            <a:endParaRPr lang="en-US" dirty="0">
              <a:solidFill>
                <a:schemeClr val="tx2">
                  <a:satMod val="130000"/>
                </a:schemeClr>
              </a:solidFill>
            </a:endParaRPr>
          </a:p>
        </p:txBody>
      </p:sp>
      <p:sp>
        <p:nvSpPr>
          <p:cNvPr id="38915" name="Rectangle 3"/>
          <p:cNvSpPr>
            <a:spLocks noGrp="1" noChangeArrowheads="1"/>
          </p:cNvSpPr>
          <p:nvPr>
            <p:ph idx="1"/>
          </p:nvPr>
        </p:nvSpPr>
        <p:spPr>
          <a:xfrm>
            <a:off x="990600" y="1447800"/>
            <a:ext cx="7499350" cy="4800600"/>
          </a:xfrm>
        </p:spPr>
        <p:txBody>
          <a:bodyPr/>
          <a:lstStyle/>
          <a:p>
            <a:pPr eaLnBrk="1" hangingPunct="1">
              <a:buFontTx/>
              <a:buChar char="•"/>
            </a:pPr>
            <a:r>
              <a:rPr lang="en-US" smtClean="0"/>
              <a:t>MRI (Market Rating Indices)</a:t>
            </a:r>
          </a:p>
          <a:p>
            <a:pPr eaLnBrk="1" hangingPunct="1">
              <a:buFontTx/>
              <a:buChar char="•"/>
            </a:pPr>
            <a:r>
              <a:rPr lang="en-US" smtClean="0"/>
              <a:t>Shop Audits</a:t>
            </a:r>
          </a:p>
          <a:p>
            <a:pPr eaLnBrk="1" hangingPunct="1">
              <a:buFontTx/>
              <a:buChar char="•"/>
            </a:pPr>
            <a:r>
              <a:rPr lang="en-US" smtClean="0"/>
              <a:t>National Readership Survey</a:t>
            </a:r>
            <a:r>
              <a:rPr lang="en-IN" smtClean="0"/>
              <a:t>(</a:t>
            </a:r>
            <a:r>
              <a:rPr lang="en-US" smtClean="0"/>
              <a:t>NRS) I and II</a:t>
            </a:r>
          </a:p>
          <a:p>
            <a:pPr eaLnBrk="1" hangingPunct="1">
              <a:buFontTx/>
              <a:buChar char="•"/>
            </a:pPr>
            <a:r>
              <a:rPr lang="en-US" smtClean="0"/>
              <a:t>Creativity was emphasized</a:t>
            </a:r>
          </a:p>
          <a:p>
            <a:pPr eaLnBrk="1" hangingPunct="1">
              <a:buFontTx/>
              <a:buChar char="•"/>
            </a:pPr>
            <a:r>
              <a:rPr lang="en-US" smtClean="0"/>
              <a:t> Photography find increasing use</a:t>
            </a:r>
          </a:p>
          <a:p>
            <a:pPr eaLnBrk="1" hangingPunct="1">
              <a:buFontTx/>
              <a:buChar char="•"/>
            </a:pPr>
            <a:r>
              <a:rPr lang="en-US" smtClean="0"/>
              <a:t>Social marketing</a:t>
            </a:r>
          </a:p>
        </p:txBody>
      </p:sp>
      <p:sp>
        <p:nvSpPr>
          <p:cNvPr id="38916"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A44F7440-40C1-48B7-889B-59398425B30F}"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Image result for old ads amul ads">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ld ads amul ads">
            <a:hlinkClick r:id="rId2"/>
          </p:cNvPr>
          <p:cNvSpPr>
            <a:spLocks noChangeAspect="1" noChangeArrowheads="1"/>
          </p:cNvSpPr>
          <p:nvPr/>
        </p:nvSpPr>
        <p:spPr bwMode="auto">
          <a:xfrm>
            <a:off x="244475"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old ads amul ads">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875" y="350108"/>
            <a:ext cx="5715000" cy="3181350"/>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Related image">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90800" y="3657600"/>
            <a:ext cx="5889625" cy="3058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6891081"/>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solidFill>
                  <a:srgbClr val="000000"/>
                </a:solidFill>
              </a:rPr>
              <a:t>Advertising is:</a:t>
            </a:r>
            <a:endParaRPr lang="en-US" smtClean="0"/>
          </a:p>
        </p:txBody>
      </p:sp>
      <p:sp>
        <p:nvSpPr>
          <p:cNvPr id="133123" name="Rectangle 3"/>
          <p:cNvSpPr>
            <a:spLocks noGrp="1" noChangeArrowheads="1"/>
          </p:cNvSpPr>
          <p:nvPr>
            <p:ph idx="1"/>
          </p:nvPr>
        </p:nvSpPr>
        <p:spPr/>
        <p:txBody>
          <a:bodyPr/>
          <a:lstStyle/>
          <a:p>
            <a:pPr>
              <a:lnSpc>
                <a:spcPct val="90000"/>
              </a:lnSpc>
              <a:spcBef>
                <a:spcPct val="30000"/>
              </a:spcBef>
              <a:buClr>
                <a:schemeClr val="accent1"/>
              </a:buClr>
              <a:buSzPct val="65000"/>
              <a:buFont typeface="Wingdings" pitchFamily="2" charset="2"/>
              <a:buChar char="Ø"/>
            </a:pPr>
            <a:r>
              <a:rPr lang="en-US" smtClean="0">
                <a:solidFill>
                  <a:srgbClr val="B6161A"/>
                </a:solidFill>
                <a:latin typeface="Times New Roman" pitchFamily="18" charset="0"/>
                <a:cs typeface="Times New Roman" pitchFamily="18" charset="0"/>
              </a:rPr>
              <a:t>structured and composed nonpersonal communication of information,</a:t>
            </a:r>
          </a:p>
          <a:p>
            <a:pPr>
              <a:lnSpc>
                <a:spcPct val="90000"/>
              </a:lnSpc>
              <a:spcBef>
                <a:spcPct val="30000"/>
              </a:spcBef>
              <a:buClr>
                <a:schemeClr val="accent1"/>
              </a:buClr>
              <a:buSzPct val="65000"/>
              <a:buFont typeface="Wingdings" pitchFamily="2" charset="2"/>
              <a:buChar char="Ø"/>
            </a:pPr>
            <a:r>
              <a:rPr lang="en-US" smtClean="0">
                <a:solidFill>
                  <a:srgbClr val="B6161A"/>
                </a:solidFill>
                <a:latin typeface="Times New Roman" pitchFamily="18" charset="0"/>
                <a:cs typeface="Times New Roman" pitchFamily="18" charset="0"/>
              </a:rPr>
              <a:t>usually paid for and usually persuasive in nature,</a:t>
            </a:r>
          </a:p>
          <a:p>
            <a:pPr>
              <a:lnSpc>
                <a:spcPct val="90000"/>
              </a:lnSpc>
              <a:spcBef>
                <a:spcPct val="30000"/>
              </a:spcBef>
              <a:buClr>
                <a:schemeClr val="accent1"/>
              </a:buClr>
              <a:buSzPct val="65000"/>
              <a:buFont typeface="Wingdings" pitchFamily="2" charset="2"/>
              <a:buChar char="Ø"/>
            </a:pPr>
            <a:r>
              <a:rPr lang="en-US" smtClean="0">
                <a:solidFill>
                  <a:srgbClr val="B6161A"/>
                </a:solidFill>
                <a:latin typeface="Times New Roman" pitchFamily="18" charset="0"/>
                <a:cs typeface="Times New Roman" pitchFamily="18" charset="0"/>
              </a:rPr>
              <a:t>about products </a:t>
            </a:r>
            <a:r>
              <a:rPr lang="en-US" sz="2400" smtClean="0">
                <a:solidFill>
                  <a:srgbClr val="B6161A"/>
                </a:solidFill>
                <a:latin typeface="Times New Roman" pitchFamily="18" charset="0"/>
                <a:cs typeface="Times New Roman" pitchFamily="18" charset="0"/>
              </a:rPr>
              <a:t>(goods, services, and ideas)</a:t>
            </a:r>
          </a:p>
          <a:p>
            <a:pPr>
              <a:lnSpc>
                <a:spcPct val="90000"/>
              </a:lnSpc>
              <a:spcBef>
                <a:spcPct val="30000"/>
              </a:spcBef>
              <a:buClr>
                <a:schemeClr val="accent1"/>
              </a:buClr>
              <a:buSzPct val="65000"/>
              <a:buFont typeface="Wingdings" pitchFamily="2" charset="2"/>
              <a:buChar char="Ø"/>
            </a:pPr>
            <a:r>
              <a:rPr lang="en-US" smtClean="0">
                <a:solidFill>
                  <a:srgbClr val="B6161A"/>
                </a:solidFill>
                <a:latin typeface="Times New Roman" pitchFamily="18" charset="0"/>
                <a:cs typeface="Times New Roman" pitchFamily="18" charset="0"/>
              </a:rPr>
              <a:t>by identified sponsors through various media</a:t>
            </a:r>
            <a:endParaRPr lang="en-US" smtClean="0">
              <a:solidFill>
                <a:srgbClr val="B6161A"/>
              </a:solidFill>
              <a:latin typeface="Times New Roman" pitchFamily="18" charset="0"/>
            </a:endParaRPr>
          </a:p>
          <a:p>
            <a:pPr eaLnBrk="1" hangingPunct="1">
              <a:buFontTx/>
              <a:buNone/>
            </a:pPr>
            <a:endParaRPr lang="en-US"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old ads amul ad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857249"/>
            <a:ext cx="5524500" cy="2571751"/>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Image result for old ads amul ads">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19400" y="3429000"/>
            <a:ext cx="5524500" cy="267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3822262"/>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Image result for old ads amul ad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457200"/>
            <a:ext cx="5619750"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3421299"/>
      </p:ext>
    </p:ext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499350" cy="1143000"/>
          </a:xfrm>
        </p:spPr>
        <p:txBody>
          <a:bodyPr/>
          <a:lstStyle/>
          <a:p>
            <a:pPr eaLnBrk="1" fontAlgn="auto" hangingPunct="1">
              <a:spcAft>
                <a:spcPts val="0"/>
              </a:spcAft>
              <a:defRPr/>
            </a:pPr>
            <a:r>
              <a:rPr lang="en-US" dirty="0">
                <a:solidFill>
                  <a:schemeClr val="tx2">
                    <a:satMod val="130000"/>
                  </a:schemeClr>
                </a:solidFill>
              </a:rPr>
              <a:t>1970’s</a:t>
            </a:r>
          </a:p>
        </p:txBody>
      </p:sp>
      <p:sp>
        <p:nvSpPr>
          <p:cNvPr id="39939" name="Rectangle 3"/>
          <p:cNvSpPr>
            <a:spLocks noGrp="1" noChangeArrowheads="1"/>
          </p:cNvSpPr>
          <p:nvPr>
            <p:ph idx="1"/>
          </p:nvPr>
        </p:nvSpPr>
        <p:spPr>
          <a:xfrm>
            <a:off x="990600" y="1447800"/>
            <a:ext cx="7499350" cy="4800600"/>
          </a:xfrm>
        </p:spPr>
        <p:txBody>
          <a:bodyPr/>
          <a:lstStyle/>
          <a:p>
            <a:pPr eaLnBrk="1" hangingPunct="1">
              <a:buFontTx/>
              <a:buChar char="•"/>
            </a:pPr>
            <a:r>
              <a:rPr lang="en-US" smtClean="0"/>
              <a:t>Media boom</a:t>
            </a:r>
          </a:p>
          <a:p>
            <a:pPr eaLnBrk="1" hangingPunct="1">
              <a:buFontTx/>
              <a:buChar char="•"/>
            </a:pPr>
            <a:r>
              <a:rPr lang="en-US" smtClean="0"/>
              <a:t>Special magazines</a:t>
            </a:r>
          </a:p>
          <a:p>
            <a:pPr eaLnBrk="1" hangingPunct="1">
              <a:buFontTx/>
              <a:buChar char="•"/>
            </a:pPr>
            <a:r>
              <a:rPr lang="en-US" smtClean="0"/>
              <a:t>2</a:t>
            </a:r>
            <a:r>
              <a:rPr lang="en-US" baseline="30000" smtClean="0"/>
              <a:t>nd</a:t>
            </a:r>
            <a:r>
              <a:rPr lang="en-US" smtClean="0"/>
              <a:t> Asian Advertising Congress at New Delhi</a:t>
            </a:r>
          </a:p>
          <a:p>
            <a:pPr eaLnBrk="1" hangingPunct="1">
              <a:buFontTx/>
              <a:buChar char="•"/>
            </a:pPr>
            <a:r>
              <a:rPr lang="en-US" smtClean="0"/>
              <a:t>Lifestyle studies, positioning</a:t>
            </a:r>
          </a:p>
          <a:p>
            <a:pPr eaLnBrk="1" hangingPunct="1">
              <a:buFontTx/>
              <a:buChar char="•"/>
            </a:pPr>
            <a:r>
              <a:rPr lang="en-US" smtClean="0"/>
              <a:t>Rural marketing</a:t>
            </a:r>
          </a:p>
          <a:p>
            <a:pPr eaLnBrk="1" hangingPunct="1">
              <a:buFontTx/>
              <a:buChar char="•"/>
            </a:pPr>
            <a:r>
              <a:rPr lang="en-US" smtClean="0"/>
              <a:t>In 1978 India's first TV Commercial goes on air</a:t>
            </a:r>
          </a:p>
        </p:txBody>
      </p:sp>
      <p:sp>
        <p:nvSpPr>
          <p:cNvPr id="39940"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4529D97C-74A3-47D8-ADB1-D4352A773A30}"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77355" cy="6019799"/>
          </a:xfrm>
        </p:spPr>
        <p:txBody>
          <a:bodyPr>
            <a:noAutofit/>
          </a:bodyPr>
          <a:lstStyle/>
          <a:p>
            <a:pPr marL="0" indent="0" algn="just">
              <a:buNone/>
            </a:pPr>
            <a:r>
              <a:rPr lang="en-US" sz="2400" dirty="0"/>
              <a:t>In 1986, Mudra Communications created India’s first folk-history TV serial </a:t>
            </a:r>
            <a:r>
              <a:rPr lang="en-US" sz="2400" dirty="0" err="1"/>
              <a:t>Buniyaad</a:t>
            </a:r>
            <a:r>
              <a:rPr lang="en-US" sz="2400" dirty="0"/>
              <a:t> which was aired on </a:t>
            </a:r>
            <a:r>
              <a:rPr lang="en-US" sz="2400" dirty="0" err="1"/>
              <a:t>Doordarshan</a:t>
            </a:r>
            <a:r>
              <a:rPr lang="en-US" sz="2400" dirty="0"/>
              <a:t>; it became the first of the mega soaps in the country. </a:t>
            </a:r>
            <a:endParaRPr lang="en-US" sz="2400" dirty="0" smtClean="0"/>
          </a:p>
        </p:txBody>
      </p:sp>
    </p:spTree>
    <p:extLst>
      <p:ext uri="{BB962C8B-B14F-4D97-AF65-F5344CB8AC3E}">
        <p14:creationId xmlns:p14="http://schemas.microsoft.com/office/powerpoint/2010/main" xmlns="" val="113307010"/>
      </p:ext>
    </p:ext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st print advertisement in india">
            <a:hlinkClick r:id="rId2"/>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524000" y="381000"/>
            <a:ext cx="4484417" cy="5478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2032959"/>
      </p:ext>
    </p:ext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rst print advertisement in india">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447675"/>
            <a:ext cx="4024252" cy="5648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3324230"/>
      </p:ext>
    </p:ext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4" descr="C:\Users\Aditya\Desktop\TvSet.jpg"/>
          <p:cNvPicPr>
            <a:picLocks noChangeAspect="1" noChangeArrowheads="1"/>
          </p:cNvPicPr>
          <p:nvPr/>
        </p:nvPicPr>
        <p:blipFill>
          <a:blip r:embed="rId3">
            <a:lum bright="70000" contrast="-70000"/>
            <a:extLst>
              <a:ext uri="{28A0092B-C50C-407E-A947-70E740481C1C}">
                <a14:useLocalDpi xmlns:a14="http://schemas.microsoft.com/office/drawing/2010/main" xmlns="" val="0"/>
              </a:ext>
            </a:extLst>
          </a:blip>
          <a:srcRect/>
          <a:stretch>
            <a:fillRect/>
          </a:stretch>
        </p:blipFill>
        <p:spPr bwMode="auto">
          <a:xfrm>
            <a:off x="7086600" y="88900"/>
            <a:ext cx="19812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2"/>
          <p:cNvSpPr>
            <a:spLocks noGrp="1" noChangeArrowheads="1"/>
          </p:cNvSpPr>
          <p:nvPr>
            <p:ph type="title"/>
          </p:nvPr>
        </p:nvSpPr>
        <p:spPr>
          <a:xfrm>
            <a:off x="990600" y="304800"/>
            <a:ext cx="7499350" cy="1143000"/>
          </a:xfrm>
        </p:spPr>
        <p:txBody>
          <a:bodyPr/>
          <a:lstStyle/>
          <a:p>
            <a:pPr eaLnBrk="1" fontAlgn="auto" hangingPunct="1">
              <a:spcAft>
                <a:spcPts val="0"/>
              </a:spcAft>
              <a:defRPr/>
            </a:pPr>
            <a:r>
              <a:rPr lang="en-US" dirty="0">
                <a:solidFill>
                  <a:schemeClr val="tx2">
                    <a:satMod val="130000"/>
                  </a:schemeClr>
                </a:solidFill>
              </a:rPr>
              <a:t>1980’s</a:t>
            </a:r>
          </a:p>
        </p:txBody>
      </p:sp>
      <p:sp>
        <p:nvSpPr>
          <p:cNvPr id="40964" name="Rectangle 3"/>
          <p:cNvSpPr>
            <a:spLocks noGrp="1" noChangeArrowheads="1"/>
          </p:cNvSpPr>
          <p:nvPr>
            <p:ph idx="1"/>
          </p:nvPr>
        </p:nvSpPr>
        <p:spPr>
          <a:xfrm>
            <a:off x="990600" y="1447800"/>
            <a:ext cx="7499350" cy="4800600"/>
          </a:xfrm>
        </p:spPr>
        <p:txBody>
          <a:bodyPr/>
          <a:lstStyle/>
          <a:p>
            <a:pPr eaLnBrk="1" hangingPunct="1">
              <a:buFontTx/>
              <a:buChar char="•"/>
            </a:pPr>
            <a:r>
              <a:rPr lang="en-US" dirty="0" err="1" smtClean="0"/>
              <a:t>Indianisation</a:t>
            </a:r>
            <a:r>
              <a:rPr lang="en-US" dirty="0" smtClean="0"/>
              <a:t> of western advertising</a:t>
            </a:r>
          </a:p>
          <a:p>
            <a:pPr eaLnBrk="1" hangingPunct="1">
              <a:buFontTx/>
              <a:buChar char="•"/>
            </a:pPr>
            <a:r>
              <a:rPr lang="en-US" dirty="0" smtClean="0"/>
              <a:t>Public sector advertising</a:t>
            </a:r>
          </a:p>
          <a:p>
            <a:pPr eaLnBrk="1" hangingPunct="1">
              <a:buFontTx/>
              <a:buChar char="•"/>
            </a:pPr>
            <a:r>
              <a:rPr lang="en-US" dirty="0" smtClean="0"/>
              <a:t>Expansion and diversification of agencies</a:t>
            </a:r>
          </a:p>
          <a:p>
            <a:pPr eaLnBrk="1" hangingPunct="1">
              <a:buFontTx/>
              <a:buChar char="•"/>
            </a:pPr>
            <a:r>
              <a:rPr lang="en-US" dirty="0" smtClean="0"/>
              <a:t>Aug 15</a:t>
            </a:r>
            <a:r>
              <a:rPr lang="en-US" baseline="30000" dirty="0" smtClean="0"/>
              <a:t>th</a:t>
            </a:r>
            <a:r>
              <a:rPr lang="en-US" dirty="0" smtClean="0"/>
              <a:t> 1982 – Colour TV introduced</a:t>
            </a:r>
          </a:p>
          <a:p>
            <a:pPr eaLnBrk="1" hangingPunct="1">
              <a:buFontTx/>
              <a:buChar char="•"/>
            </a:pPr>
            <a:r>
              <a:rPr lang="en-US" dirty="0" smtClean="0"/>
              <a:t>Radio commercials introduced(1982)</a:t>
            </a:r>
          </a:p>
          <a:p>
            <a:pPr>
              <a:buFontTx/>
              <a:buChar char="•"/>
            </a:pPr>
            <a:r>
              <a:rPr lang="en-US" dirty="0" err="1" smtClean="0"/>
              <a:t>NRS</a:t>
            </a:r>
            <a:r>
              <a:rPr lang="en-US" dirty="0" smtClean="0"/>
              <a:t> by </a:t>
            </a:r>
            <a:r>
              <a:rPr lang="en-US" dirty="0" err="1" smtClean="0"/>
              <a:t>IMRB</a:t>
            </a:r>
            <a:r>
              <a:rPr lang="en-US" dirty="0" smtClean="0"/>
              <a:t>(</a:t>
            </a:r>
            <a:r>
              <a:rPr lang="en-US" dirty="0"/>
              <a:t>Indian Market Research </a:t>
            </a:r>
            <a:r>
              <a:rPr lang="en-US" dirty="0" smtClean="0"/>
              <a:t>Bureau-          national marketing research and business consultant agency formed in 1970 )</a:t>
            </a:r>
          </a:p>
          <a:p>
            <a:pPr eaLnBrk="1" hangingPunct="1">
              <a:buFontTx/>
              <a:buChar char="•"/>
            </a:pPr>
            <a:r>
              <a:rPr lang="en-US" dirty="0" err="1" smtClean="0"/>
              <a:t>Colour</a:t>
            </a:r>
            <a:r>
              <a:rPr lang="en-US" dirty="0" smtClean="0"/>
              <a:t> Printing more popular</a:t>
            </a:r>
          </a:p>
          <a:p>
            <a:pPr>
              <a:buFontTx/>
              <a:buChar char="•"/>
            </a:pPr>
            <a:r>
              <a:rPr lang="en-US" dirty="0"/>
              <a:t>1986 - India’s first TV Ratings System</a:t>
            </a:r>
          </a:p>
          <a:p>
            <a:pPr eaLnBrk="1" hangingPunct="1">
              <a:buFontTx/>
              <a:buChar char="•"/>
            </a:pPr>
            <a:endParaRPr lang="en-US" dirty="0" smtClean="0"/>
          </a:p>
        </p:txBody>
      </p:sp>
      <p:sp>
        <p:nvSpPr>
          <p:cNvPr id="40965" name="Date Placeholder 4"/>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022B6375-99B2-4821-B82E-B40EE6FD6489}"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Image result for first ads of colgate india">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883564"/>
            <a:ext cx="4056632" cy="50292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Image result for colgate ads in india">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00600" y="990600"/>
            <a:ext cx="4220787" cy="4922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0682471"/>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smtClean="0">
                <a:solidFill>
                  <a:schemeClr val="tx2">
                    <a:satMod val="130000"/>
                  </a:schemeClr>
                </a:solidFill>
              </a:rPr>
              <a:t>Cont’d….</a:t>
            </a:r>
            <a:endParaRPr lang="en-US" dirty="0">
              <a:solidFill>
                <a:schemeClr val="tx2">
                  <a:satMod val="130000"/>
                </a:schemeClr>
              </a:solidFill>
            </a:endParaRPr>
          </a:p>
        </p:txBody>
      </p:sp>
      <p:sp>
        <p:nvSpPr>
          <p:cNvPr id="41987" name="Rectangle 3"/>
          <p:cNvSpPr>
            <a:spLocks noGrp="1" noChangeArrowheads="1"/>
          </p:cNvSpPr>
          <p:nvPr>
            <p:ph idx="1"/>
          </p:nvPr>
        </p:nvSpPr>
        <p:spPr>
          <a:xfrm>
            <a:off x="990600" y="1447800"/>
            <a:ext cx="7499350" cy="4800600"/>
          </a:xfrm>
        </p:spPr>
        <p:txBody>
          <a:bodyPr/>
          <a:lstStyle/>
          <a:p>
            <a:pPr eaLnBrk="1" hangingPunct="1">
              <a:buFontTx/>
              <a:buChar char="•"/>
            </a:pPr>
            <a:r>
              <a:rPr lang="en-US" smtClean="0"/>
              <a:t>Regional broadcasts, expansion of radio</a:t>
            </a:r>
          </a:p>
          <a:p>
            <a:pPr eaLnBrk="1" hangingPunct="1">
              <a:buFontTx/>
              <a:buChar char="•"/>
            </a:pPr>
            <a:r>
              <a:rPr lang="en-US" smtClean="0"/>
              <a:t>Formation of Indian chapter of International Advertising Association</a:t>
            </a:r>
          </a:p>
          <a:p>
            <a:pPr eaLnBrk="1" hangingPunct="1">
              <a:buFontTx/>
              <a:buChar char="•"/>
            </a:pPr>
            <a:r>
              <a:rPr lang="en-US" smtClean="0"/>
              <a:t>Formation of Advertising Standards Council of India(ASCI)</a:t>
            </a:r>
          </a:p>
          <a:p>
            <a:pPr eaLnBrk="1" hangingPunct="1">
              <a:buFontTx/>
              <a:buChar char="•"/>
            </a:pPr>
            <a:r>
              <a:rPr lang="en-US" smtClean="0"/>
              <a:t>Concept of sponsored programmes on TV</a:t>
            </a:r>
          </a:p>
          <a:p>
            <a:pPr eaLnBrk="1" hangingPunct="1">
              <a:buFont typeface="Wingdings 2" pitchFamily="18" charset="2"/>
              <a:buNone/>
            </a:pPr>
            <a:endParaRPr lang="en-US" smtClean="0"/>
          </a:p>
        </p:txBody>
      </p:sp>
      <p:sp>
        <p:nvSpPr>
          <p:cNvPr id="41988"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2E7B0583-8F03-4981-991F-CB758AB0BB98}"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comb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8" descr="C:\Users\Aditya\Deskto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67575" y="5105400"/>
            <a:ext cx="1876425"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Picture 3" descr="cnn-logo-74858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2133600"/>
            <a:ext cx="22098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a:solidFill>
                  <a:schemeClr val="tx2">
                    <a:satMod val="130000"/>
                  </a:schemeClr>
                </a:solidFill>
              </a:rPr>
              <a:t>1990’s</a:t>
            </a:r>
          </a:p>
        </p:txBody>
      </p:sp>
      <p:sp>
        <p:nvSpPr>
          <p:cNvPr id="43013" name="Rectangle 3"/>
          <p:cNvSpPr>
            <a:spLocks noGrp="1" noChangeArrowheads="1"/>
          </p:cNvSpPr>
          <p:nvPr>
            <p:ph idx="1"/>
          </p:nvPr>
        </p:nvSpPr>
        <p:spPr>
          <a:xfrm>
            <a:off x="990600" y="1447800"/>
            <a:ext cx="7499350" cy="4800600"/>
          </a:xfrm>
        </p:spPr>
        <p:txBody>
          <a:bodyPr>
            <a:normAutofit lnSpcReduction="10000"/>
          </a:bodyPr>
          <a:lstStyle/>
          <a:p>
            <a:pPr eaLnBrk="1" hangingPunct="1">
              <a:buFontTx/>
              <a:buChar char="•"/>
            </a:pPr>
            <a:r>
              <a:rPr lang="en-US" sz="2800" dirty="0" err="1" smtClean="0"/>
              <a:t>NRS</a:t>
            </a:r>
            <a:r>
              <a:rPr lang="en-US" sz="2800" dirty="0" smtClean="0"/>
              <a:t>-IV ( 2 surveys – ORG and </a:t>
            </a:r>
            <a:r>
              <a:rPr lang="en-US" sz="2800" dirty="0" err="1" smtClean="0"/>
              <a:t>IMRB</a:t>
            </a:r>
            <a:r>
              <a:rPr lang="en-US" sz="2800" dirty="0" smtClean="0"/>
              <a:t>-)</a:t>
            </a:r>
          </a:p>
          <a:p>
            <a:pPr eaLnBrk="1" hangingPunct="1">
              <a:buFontTx/>
              <a:buChar char="•"/>
            </a:pPr>
            <a:r>
              <a:rPr lang="en-US" sz="2800" dirty="0" smtClean="0"/>
              <a:t>Niche magazines</a:t>
            </a:r>
          </a:p>
          <a:p>
            <a:pPr eaLnBrk="1" hangingPunct="1">
              <a:buFontTx/>
              <a:buChar char="•"/>
            </a:pPr>
            <a:r>
              <a:rPr lang="en-US" sz="2800" dirty="0" smtClean="0"/>
              <a:t>Emphasis on Direct marketing</a:t>
            </a:r>
          </a:p>
          <a:p>
            <a:pPr eaLnBrk="1" hangingPunct="1">
              <a:buFontTx/>
              <a:buChar char="•"/>
            </a:pPr>
            <a:r>
              <a:rPr lang="en-US" sz="2800" dirty="0" smtClean="0"/>
              <a:t>Satellite TV(1991)</a:t>
            </a:r>
          </a:p>
          <a:p>
            <a:pPr eaLnBrk="1" hangingPunct="1">
              <a:buFontTx/>
              <a:buChar char="•"/>
            </a:pPr>
            <a:r>
              <a:rPr lang="en-US" sz="2800" dirty="0" smtClean="0"/>
              <a:t>CNN – 1</a:t>
            </a:r>
            <a:r>
              <a:rPr lang="en-US" sz="2800" baseline="30000" dirty="0" smtClean="0"/>
              <a:t>st</a:t>
            </a:r>
            <a:r>
              <a:rPr lang="en-US" sz="2800" dirty="0" smtClean="0"/>
              <a:t> channel to be beamed to India</a:t>
            </a:r>
          </a:p>
          <a:p>
            <a:pPr eaLnBrk="1" hangingPunct="1">
              <a:buFontTx/>
              <a:buChar char="•"/>
            </a:pPr>
            <a:r>
              <a:rPr lang="en-US" sz="2800" dirty="0" smtClean="0"/>
              <a:t>Star bouquet</a:t>
            </a:r>
          </a:p>
          <a:p>
            <a:pPr eaLnBrk="1" hangingPunct="1">
              <a:buFontTx/>
              <a:buChar char="•"/>
            </a:pPr>
            <a:r>
              <a:rPr lang="en-US" sz="2800" dirty="0" smtClean="0"/>
              <a:t>Zee bouquet(1992)</a:t>
            </a:r>
          </a:p>
          <a:p>
            <a:pPr eaLnBrk="1" hangingPunct="1">
              <a:buFontTx/>
              <a:buChar char="•"/>
            </a:pPr>
            <a:r>
              <a:rPr lang="en-US" sz="2800" dirty="0" smtClean="0"/>
              <a:t>DD Metro to counter satellite channels</a:t>
            </a:r>
          </a:p>
        </p:txBody>
      </p:sp>
      <p:sp>
        <p:nvSpPr>
          <p:cNvPr id="43015" name="Date Placeholder 6"/>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8D138AB9-F74C-4A17-8B3F-093CFA465EED}"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pic>
        <p:nvPicPr>
          <p:cNvPr id="43014" name="Picture 10" descr="C:\Users\Aditya\Desktop\zee log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0" y="3657600"/>
            <a:ext cx="1096963"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8" name="AutoShape 4"/>
          <p:cNvSpPr>
            <a:spLocks noChangeArrowheads="1"/>
          </p:cNvSpPr>
          <p:nvPr/>
        </p:nvSpPr>
        <p:spPr bwMode="auto">
          <a:xfrm rot="5400000">
            <a:off x="1955800" y="939800"/>
            <a:ext cx="1365250" cy="2990850"/>
          </a:xfrm>
          <a:prstGeom prst="cube">
            <a:avLst>
              <a:gd name="adj" fmla="val 11667"/>
            </a:avLst>
          </a:prstGeom>
          <a:gradFill rotWithShape="0">
            <a:gsLst>
              <a:gs pos="0">
                <a:srgbClr val="FFFFFF"/>
              </a:gs>
              <a:gs pos="100000">
                <a:srgbClr val="F76681"/>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lIns="84053" tIns="41315" rIns="84053" bIns="41315" anchor="ctr"/>
          <a:lstStyle/>
          <a:p>
            <a:pPr algn="ctr" defTabSz="831850" eaLnBrk="0" hangingPunct="0"/>
            <a:r>
              <a:rPr lang="en-US" sz="2200" b="1">
                <a:solidFill>
                  <a:srgbClr val="000000"/>
                </a:solidFill>
              </a:rPr>
              <a:t>Provide Product &amp;</a:t>
            </a:r>
          </a:p>
          <a:p>
            <a:pPr algn="ctr" defTabSz="831850" eaLnBrk="0" hangingPunct="0"/>
            <a:r>
              <a:rPr lang="en-US" sz="2200" b="1">
                <a:solidFill>
                  <a:srgbClr val="000000"/>
                </a:solidFill>
              </a:rPr>
              <a:t>Brand Information</a:t>
            </a:r>
          </a:p>
        </p:txBody>
      </p:sp>
      <p:sp>
        <p:nvSpPr>
          <p:cNvPr id="98309" name="AutoShape 5"/>
          <p:cNvSpPr>
            <a:spLocks noChangeArrowheads="1"/>
          </p:cNvSpPr>
          <p:nvPr/>
        </p:nvSpPr>
        <p:spPr bwMode="auto">
          <a:xfrm rot="5400000">
            <a:off x="2050256" y="2675732"/>
            <a:ext cx="1328737" cy="2838450"/>
          </a:xfrm>
          <a:prstGeom prst="cube">
            <a:avLst>
              <a:gd name="adj" fmla="val 11667"/>
            </a:avLst>
          </a:prstGeom>
          <a:gradFill rotWithShape="0">
            <a:gsLst>
              <a:gs pos="0">
                <a:srgbClr val="FFFFFF"/>
              </a:gs>
              <a:gs pos="100000">
                <a:srgbClr val="00B7A5"/>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lIns="84053" tIns="41315" rIns="84053" bIns="41315" anchor="ctr"/>
          <a:lstStyle/>
          <a:p>
            <a:pPr algn="ctr" defTabSz="831850" eaLnBrk="0" hangingPunct="0"/>
            <a:r>
              <a:rPr lang="en-US" sz="2200" b="1">
                <a:solidFill>
                  <a:srgbClr val="000000"/>
                </a:solidFill>
              </a:rPr>
              <a:t>Provide Incentives</a:t>
            </a:r>
          </a:p>
          <a:p>
            <a:pPr algn="ctr" defTabSz="831850" eaLnBrk="0" hangingPunct="0"/>
            <a:r>
              <a:rPr lang="en-US" sz="2200" b="1">
                <a:solidFill>
                  <a:srgbClr val="000000"/>
                </a:solidFill>
              </a:rPr>
              <a:t>To Take Action</a:t>
            </a:r>
          </a:p>
        </p:txBody>
      </p:sp>
      <p:sp>
        <p:nvSpPr>
          <p:cNvPr id="98310" name="AutoShape 6"/>
          <p:cNvSpPr>
            <a:spLocks noChangeArrowheads="1"/>
          </p:cNvSpPr>
          <p:nvPr/>
        </p:nvSpPr>
        <p:spPr bwMode="auto">
          <a:xfrm rot="5400000">
            <a:off x="2095500" y="4365625"/>
            <a:ext cx="1311275" cy="2759075"/>
          </a:xfrm>
          <a:prstGeom prst="cube">
            <a:avLst>
              <a:gd name="adj" fmla="val 11667"/>
            </a:avLst>
          </a:prstGeom>
          <a:gradFill rotWithShape="0">
            <a:gsLst>
              <a:gs pos="0">
                <a:srgbClr val="D49FFF"/>
              </a:gs>
              <a:gs pos="50000">
                <a:srgbClr val="E1BCFF"/>
              </a:gs>
              <a:gs pos="100000">
                <a:srgbClr val="D49FFF"/>
              </a:gs>
            </a:gsLst>
            <a:lin ang="2700000" scaled="1"/>
          </a:gradFill>
          <a:ln w="12700">
            <a:solidFill>
              <a:srgbClr val="000000"/>
            </a:solidFill>
            <a:miter lim="800000"/>
            <a:headEnd/>
            <a:tailEnd/>
          </a:ln>
          <a:effectLst>
            <a:outerShdw dist="89803" dir="2700000" algn="ctr" rotWithShape="0">
              <a:schemeClr val="bg2"/>
            </a:outerShdw>
          </a:effectLst>
        </p:spPr>
        <p:txBody>
          <a:bodyPr rot="10800000" vert="eaVert" lIns="84053" tIns="41315" rIns="84053" bIns="41315" anchor="ctr"/>
          <a:lstStyle/>
          <a:p>
            <a:pPr algn="ctr" defTabSz="831850" eaLnBrk="0" hangingPunct="0"/>
            <a:r>
              <a:rPr lang="en-US" sz="2200" b="1">
                <a:solidFill>
                  <a:srgbClr val="000000"/>
                </a:solidFill>
              </a:rPr>
              <a:t>Provide Reminders and</a:t>
            </a:r>
          </a:p>
          <a:p>
            <a:pPr algn="ctr" defTabSz="831850" eaLnBrk="0" hangingPunct="0"/>
            <a:r>
              <a:rPr lang="en-US" sz="2200" b="1">
                <a:solidFill>
                  <a:srgbClr val="000000"/>
                </a:solidFill>
              </a:rPr>
              <a:t>Reinforcement </a:t>
            </a:r>
          </a:p>
        </p:txBody>
      </p:sp>
      <p:sp>
        <p:nvSpPr>
          <p:cNvPr id="8197" name="Freeform 7"/>
          <p:cNvSpPr>
            <a:spLocks/>
          </p:cNvSpPr>
          <p:nvPr/>
        </p:nvSpPr>
        <p:spPr bwMode="auto">
          <a:xfrm>
            <a:off x="4067175" y="2325688"/>
            <a:ext cx="1368425" cy="3514725"/>
          </a:xfrm>
          <a:custGeom>
            <a:avLst/>
            <a:gdLst>
              <a:gd name="T0" fmla="*/ 0 w 950"/>
              <a:gd name="T1" fmla="*/ 0 h 2520"/>
              <a:gd name="T2" fmla="*/ 2147483647 w 950"/>
              <a:gd name="T3" fmla="*/ 0 h 2520"/>
              <a:gd name="T4" fmla="*/ 2147483647 w 950"/>
              <a:gd name="T5" fmla="*/ 2147483647 h 2520"/>
              <a:gd name="T6" fmla="*/ 2147483647 w 950"/>
              <a:gd name="T7" fmla="*/ 2147483647 h 2520"/>
              <a:gd name="T8" fmla="*/ 2147483647 w 950"/>
              <a:gd name="T9" fmla="*/ 2147483647 h 2520"/>
              <a:gd name="T10" fmla="*/ 2147483647 w 950"/>
              <a:gd name="T11" fmla="*/ 2147483647 h 2520"/>
              <a:gd name="T12" fmla="*/ 2147483647 w 950"/>
              <a:gd name="T13" fmla="*/ 2147483647 h 2520"/>
              <a:gd name="T14" fmla="*/ 2147483647 w 950"/>
              <a:gd name="T15" fmla="*/ 2147483647 h 2520"/>
              <a:gd name="T16" fmla="*/ 2147483647 w 950"/>
              <a:gd name="T17" fmla="*/ 2147483647 h 2520"/>
              <a:gd name="T18" fmla="*/ 2147483647 w 950"/>
              <a:gd name="T19" fmla="*/ 2147483647 h 2520"/>
              <a:gd name="T20" fmla="*/ 2147483647 w 950"/>
              <a:gd name="T21" fmla="*/ 2147483647 h 2520"/>
              <a:gd name="T22" fmla="*/ 2147483647 w 950"/>
              <a:gd name="T23" fmla="*/ 2147483647 h 2520"/>
              <a:gd name="T24" fmla="*/ 2147483647 w 950"/>
              <a:gd name="T25" fmla="*/ 2147483647 h 2520"/>
              <a:gd name="T26" fmla="*/ 2147483647 w 950"/>
              <a:gd name="T27" fmla="*/ 2147483647 h 2520"/>
              <a:gd name="T28" fmla="*/ 2147483647 w 950"/>
              <a:gd name="T29" fmla="*/ 2147483647 h 2520"/>
              <a:gd name="T30" fmla="*/ 2147483647 w 950"/>
              <a:gd name="T31" fmla="*/ 2147483647 h 2520"/>
              <a:gd name="T32" fmla="*/ 2147483647 w 950"/>
              <a:gd name="T33" fmla="*/ 2147483647 h 2520"/>
              <a:gd name="T34" fmla="*/ 2147483647 w 950"/>
              <a:gd name="T35" fmla="*/ 2147483647 h 2520"/>
              <a:gd name="T36" fmla="*/ 0 w 950"/>
              <a:gd name="T37" fmla="*/ 2147483647 h 2520"/>
              <a:gd name="T38" fmla="*/ 0 w 950"/>
              <a:gd name="T39" fmla="*/ 0 h 25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50" h="2520">
                <a:moveTo>
                  <a:pt x="0" y="0"/>
                </a:moveTo>
                <a:lnTo>
                  <a:pt x="508" y="0"/>
                </a:lnTo>
                <a:lnTo>
                  <a:pt x="508" y="1219"/>
                </a:lnTo>
                <a:lnTo>
                  <a:pt x="770" y="1219"/>
                </a:lnTo>
                <a:lnTo>
                  <a:pt x="770" y="1145"/>
                </a:lnTo>
                <a:lnTo>
                  <a:pt x="949" y="1293"/>
                </a:lnTo>
                <a:lnTo>
                  <a:pt x="770" y="1440"/>
                </a:lnTo>
                <a:lnTo>
                  <a:pt x="770" y="1367"/>
                </a:lnTo>
                <a:lnTo>
                  <a:pt x="508" y="1367"/>
                </a:lnTo>
                <a:lnTo>
                  <a:pt x="508" y="2519"/>
                </a:lnTo>
                <a:lnTo>
                  <a:pt x="7" y="2519"/>
                </a:lnTo>
                <a:lnTo>
                  <a:pt x="7" y="2371"/>
                </a:lnTo>
                <a:lnTo>
                  <a:pt x="381" y="2371"/>
                </a:lnTo>
                <a:lnTo>
                  <a:pt x="381" y="1367"/>
                </a:lnTo>
                <a:lnTo>
                  <a:pt x="7" y="1367"/>
                </a:lnTo>
                <a:lnTo>
                  <a:pt x="7" y="1219"/>
                </a:lnTo>
                <a:lnTo>
                  <a:pt x="374" y="1219"/>
                </a:lnTo>
                <a:lnTo>
                  <a:pt x="374" y="148"/>
                </a:lnTo>
                <a:lnTo>
                  <a:pt x="0" y="148"/>
                </a:lnTo>
                <a:lnTo>
                  <a:pt x="0" y="0"/>
                </a:lnTo>
              </a:path>
            </a:pathLst>
          </a:custGeom>
          <a:gradFill rotWithShape="0">
            <a:gsLst>
              <a:gs pos="0">
                <a:srgbClr val="808080"/>
              </a:gs>
              <a:gs pos="100000">
                <a:srgbClr val="666666"/>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8198" name="AutoShape 8"/>
          <p:cNvSpPr>
            <a:spLocks noChangeArrowheads="1"/>
          </p:cNvSpPr>
          <p:nvPr/>
        </p:nvSpPr>
        <p:spPr bwMode="auto">
          <a:xfrm rot="5400000">
            <a:off x="6067426" y="2873375"/>
            <a:ext cx="1447800" cy="2708275"/>
          </a:xfrm>
          <a:prstGeom prst="cube">
            <a:avLst>
              <a:gd name="adj" fmla="val 11667"/>
            </a:avLst>
          </a:prstGeom>
          <a:gradFill rotWithShape="0">
            <a:gsLst>
              <a:gs pos="0">
                <a:srgbClr val="CDD8FA"/>
              </a:gs>
              <a:gs pos="100000">
                <a:srgbClr val="063DE8"/>
              </a:gs>
            </a:gsLst>
            <a:path path="rect">
              <a:fillToRect l="50000" t="50000" r="50000" b="50000"/>
            </a:path>
          </a:gradFill>
          <a:ln w="12700">
            <a:solidFill>
              <a:srgbClr val="000000"/>
            </a:solidFill>
            <a:miter lim="800000"/>
            <a:headEnd/>
            <a:tailEnd/>
          </a:ln>
          <a:effectLst>
            <a:outerShdw dist="89803" dir="2700000" algn="ctr" rotWithShape="0">
              <a:schemeClr val="bg2"/>
            </a:outerShdw>
          </a:effectLst>
        </p:spPr>
        <p:txBody>
          <a:bodyPr rot="10800000" vert="eaVert" wrap="none" lIns="84053" tIns="41315" rIns="84053" bIns="41315" anchor="ctr"/>
          <a:lstStyle/>
          <a:p>
            <a:pPr algn="ctr" defTabSz="831850" eaLnBrk="0" hangingPunct="0"/>
            <a:r>
              <a:rPr lang="en-US" sz="2200" b="1">
                <a:solidFill>
                  <a:srgbClr val="000000"/>
                </a:solidFill>
              </a:rPr>
              <a:t>Advertising </a:t>
            </a:r>
          </a:p>
          <a:p>
            <a:pPr algn="ctr" defTabSz="831850" eaLnBrk="0" hangingPunct="0"/>
            <a:r>
              <a:rPr lang="en-US" sz="2200" b="1">
                <a:solidFill>
                  <a:srgbClr val="000000"/>
                </a:solidFill>
              </a:rPr>
              <a:t>Performs 3 Basic </a:t>
            </a:r>
          </a:p>
          <a:p>
            <a:pPr algn="ctr" defTabSz="831850" eaLnBrk="0" hangingPunct="0"/>
            <a:r>
              <a:rPr lang="en-US" sz="2200" b="1">
                <a:solidFill>
                  <a:srgbClr val="000000"/>
                </a:solidFill>
              </a:rPr>
              <a:t>Functions </a:t>
            </a:r>
          </a:p>
        </p:txBody>
      </p:sp>
      <p:sp>
        <p:nvSpPr>
          <p:cNvPr id="8199" name="Rectangle 9"/>
          <p:cNvSpPr>
            <a:spLocks noGrp="1" noChangeArrowheads="1"/>
          </p:cNvSpPr>
          <p:nvPr>
            <p:ph type="title"/>
          </p:nvPr>
        </p:nvSpPr>
        <p:spPr/>
        <p:txBody>
          <a:bodyPr/>
          <a:lstStyle/>
          <a:p>
            <a:pPr eaLnBrk="1" hangingPunct="1"/>
            <a:r>
              <a:rPr lang="en-US" smtClean="0"/>
              <a:t>Functions of Advertising</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2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fade">
                                      <p:cBhvr>
                                        <p:cTn id="12" dur="2000"/>
                                        <p:tgtEl>
                                          <p:spTgt spid="98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fade">
                                      <p:cBhvr>
                                        <p:cTn id="17" dur="20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P spid="983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normAutofit fontScale="92500" lnSpcReduction="10000"/>
          </a:bodyPr>
          <a:lstStyle/>
          <a:p>
            <a:pPr eaLnBrk="1" hangingPunct="1">
              <a:buFontTx/>
              <a:buChar char="•"/>
            </a:pPr>
            <a:r>
              <a:rPr lang="en-US" sz="2800" smtClean="0"/>
              <a:t>DD Audience surveys</a:t>
            </a:r>
          </a:p>
          <a:p>
            <a:pPr eaLnBrk="1" hangingPunct="1">
              <a:buFontTx/>
              <a:buChar char="•"/>
            </a:pPr>
            <a:r>
              <a:rPr lang="en-US" sz="2800" smtClean="0"/>
              <a:t>Movie channels and pay channels</a:t>
            </a:r>
          </a:p>
          <a:p>
            <a:pPr eaLnBrk="1" hangingPunct="1">
              <a:buFontTx/>
              <a:buChar char="•"/>
            </a:pPr>
            <a:r>
              <a:rPr lang="en-US" sz="2800" smtClean="0"/>
              <a:t>FM Radio</a:t>
            </a:r>
          </a:p>
          <a:p>
            <a:pPr eaLnBrk="1" hangingPunct="1">
              <a:buFontTx/>
              <a:buChar char="•"/>
            </a:pPr>
            <a:r>
              <a:rPr lang="en-US" sz="2800" smtClean="0"/>
              <a:t>Emphasis on Brand Equity</a:t>
            </a:r>
          </a:p>
          <a:p>
            <a:pPr eaLnBrk="1" hangingPunct="1">
              <a:buFontTx/>
              <a:buChar char="•"/>
            </a:pPr>
            <a:r>
              <a:rPr lang="en-US" sz="2800" smtClean="0"/>
              <a:t>Internationalization of Advertising</a:t>
            </a:r>
          </a:p>
          <a:p>
            <a:pPr eaLnBrk="1" hangingPunct="1">
              <a:buFontTx/>
              <a:buChar char="•"/>
            </a:pPr>
            <a:r>
              <a:rPr lang="en-US" sz="2800" smtClean="0"/>
              <a:t>NRS V-VI &amp; IRS survey in 1997</a:t>
            </a:r>
          </a:p>
          <a:p>
            <a:pPr eaLnBrk="1" hangingPunct="1">
              <a:buFontTx/>
              <a:buChar char="•"/>
            </a:pPr>
            <a:r>
              <a:rPr lang="en-US" sz="2800" smtClean="0"/>
              <a:t>Consumer Tracking and Satisfaction studies</a:t>
            </a:r>
          </a:p>
          <a:p>
            <a:pPr eaLnBrk="1" hangingPunct="1">
              <a:buFontTx/>
              <a:buChar char="•"/>
            </a:pPr>
            <a:endParaRPr lang="en-US" sz="2800" smtClean="0"/>
          </a:p>
          <a:p>
            <a:pPr eaLnBrk="1" hangingPunct="1">
              <a:buFontTx/>
              <a:buChar char="•"/>
            </a:pPr>
            <a:endParaRPr lang="en-US" sz="2800" smtClean="0"/>
          </a:p>
          <a:p>
            <a:pPr eaLnBrk="1" hangingPunct="1">
              <a:buFontTx/>
              <a:buChar char="•"/>
            </a:pPr>
            <a:endParaRPr lang="en-US" sz="2800" smtClean="0"/>
          </a:p>
        </p:txBody>
      </p:sp>
      <p:sp>
        <p:nvSpPr>
          <p:cNvPr id="44037" name="Date Placeholder 4"/>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CEDA650B-27CA-4967-8FC9-8AE10365E1A2}"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pic>
        <p:nvPicPr>
          <p:cNvPr id="44036" name="Picture 4" descr="C:\Users\Aditya\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914400"/>
            <a:ext cx="1676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1371601"/>
            <a:ext cx="7125112" cy="4487198"/>
          </a:xfrm>
        </p:spPr>
        <p:txBody>
          <a:bodyPr/>
          <a:lstStyle/>
          <a:p>
            <a:pPr marL="0" indent="0" algn="just">
              <a:buNone/>
            </a:pPr>
            <a:r>
              <a:rPr lang="en-US" dirty="0"/>
              <a:t>In 1991, First </a:t>
            </a:r>
            <a:r>
              <a:rPr lang="en-US" dirty="0" smtClean="0"/>
              <a:t>India </a:t>
            </a:r>
            <a:r>
              <a:rPr lang="en-US" dirty="0"/>
              <a:t>satellite channel, Zee TV started its broadcast. </a:t>
            </a:r>
          </a:p>
          <a:p>
            <a:pPr marL="0" indent="0" algn="just">
              <a:buNone/>
            </a:pPr>
            <a:r>
              <a:rPr lang="en-US" dirty="0"/>
              <a:t>1995 saw a great boom in media boom with the growth of cable and satellite This decade also saw the growth of public relations and events and other new promotions that various companies and ad agencies introduced. Advertising specific websites were born, one of them being </a:t>
            </a:r>
            <a:r>
              <a:rPr lang="en-US" dirty="0" err="1"/>
              <a:t>agencyfaqs</a:t>
            </a:r>
            <a:r>
              <a:rPr lang="en-US" dirty="0"/>
              <a:t> now known as </a:t>
            </a:r>
            <a:r>
              <a:rPr lang="en-US" dirty="0" err="1"/>
              <a:t>afaqs</a:t>
            </a:r>
            <a:r>
              <a:rPr lang="en-US" dirty="0"/>
              <a:t>.</a:t>
            </a:r>
          </a:p>
          <a:p>
            <a:endParaRPr lang="en-US" dirty="0"/>
          </a:p>
        </p:txBody>
      </p:sp>
    </p:spTree>
    <p:extLst>
      <p:ext uri="{BB962C8B-B14F-4D97-AF65-F5344CB8AC3E}">
        <p14:creationId xmlns:p14="http://schemas.microsoft.com/office/powerpoint/2010/main" xmlns="" val="2151418393"/>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274638"/>
            <a:ext cx="7499350" cy="1143000"/>
          </a:xfrm>
        </p:spPr>
        <p:txBody>
          <a:bodyPr/>
          <a:lstStyle/>
          <a:p>
            <a:pPr eaLnBrk="1" fontAlgn="auto" hangingPunct="1">
              <a:spcAft>
                <a:spcPts val="0"/>
              </a:spcAft>
              <a:defRPr/>
            </a:pPr>
            <a:r>
              <a:rPr lang="en-US" dirty="0" smtClean="0">
                <a:solidFill>
                  <a:schemeClr val="tx2">
                    <a:satMod val="130000"/>
                  </a:schemeClr>
                </a:solidFill>
              </a:rPr>
              <a:t>2000</a:t>
            </a:r>
            <a:endParaRPr lang="en-US" dirty="0">
              <a:solidFill>
                <a:schemeClr val="tx2">
                  <a:satMod val="130000"/>
                </a:schemeClr>
              </a:solidFill>
            </a:endParaRPr>
          </a:p>
        </p:txBody>
      </p:sp>
      <p:sp>
        <p:nvSpPr>
          <p:cNvPr id="45059" name="Rectangle 3"/>
          <p:cNvSpPr>
            <a:spLocks noGrp="1" noChangeArrowheads="1"/>
          </p:cNvSpPr>
          <p:nvPr>
            <p:ph idx="1"/>
          </p:nvPr>
        </p:nvSpPr>
        <p:spPr>
          <a:xfrm>
            <a:off x="1035050" y="838200"/>
            <a:ext cx="7499350" cy="4800600"/>
          </a:xfrm>
        </p:spPr>
        <p:txBody>
          <a:bodyPr/>
          <a:lstStyle/>
          <a:p>
            <a:pPr eaLnBrk="1" hangingPunct="1">
              <a:buFont typeface="Wingdings 2" pitchFamily="18" charset="2"/>
              <a:buNone/>
            </a:pPr>
            <a:endParaRPr lang="en-US" smtClean="0"/>
          </a:p>
          <a:p>
            <a:pPr eaLnBrk="1" hangingPunct="1">
              <a:buFontTx/>
              <a:buChar char="•"/>
            </a:pPr>
            <a:r>
              <a:rPr lang="en-US" smtClean="0"/>
              <a:t>Internationalization of domestic agencies</a:t>
            </a:r>
          </a:p>
          <a:p>
            <a:pPr eaLnBrk="1" hangingPunct="1">
              <a:buFontTx/>
              <a:buChar char="•"/>
            </a:pPr>
            <a:r>
              <a:rPr lang="en-US" smtClean="0"/>
              <a:t>Net Advertising</a:t>
            </a:r>
          </a:p>
          <a:p>
            <a:pPr eaLnBrk="1" hangingPunct="1">
              <a:buFontTx/>
              <a:buChar char="•"/>
            </a:pPr>
            <a:r>
              <a:rPr lang="en-US" smtClean="0"/>
              <a:t>The role of the advertising agency – changing to that of a marketing consultant</a:t>
            </a:r>
          </a:p>
        </p:txBody>
      </p:sp>
      <p:sp>
        <p:nvSpPr>
          <p:cNvPr id="45060" name="Date Placeholder 3"/>
          <p:cNvSpPr>
            <a:spLocks noGrp="1"/>
          </p:cNvSpPr>
          <p:nvPr>
            <p:ph type="dt" sz="half"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fld id="{8775E45D-AC2C-4FFC-A2A1-B75A0B3B8298}" type="datetime8">
              <a:rPr lang="en-US" sz="1400" smtClean="0">
                <a:solidFill>
                  <a:schemeClr val="tx2"/>
                </a:solidFill>
                <a:latin typeface="Arial Narrow" pitchFamily="34" charset="0"/>
              </a:rPr>
              <a:pPr eaLnBrk="1" hangingPunct="1"/>
              <a:t>1/19/2023 2:30 PM</a:t>
            </a:fld>
            <a:endParaRPr lang="en-US" sz="1400" smtClean="0">
              <a:solidFill>
                <a:schemeClr val="tx2"/>
              </a:solidFill>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685800" y="2209800"/>
            <a:ext cx="7772400" cy="1600200"/>
          </a:xfrm>
        </p:spPr>
        <p:txBody>
          <a:bodyPr>
            <a:normAutofit fontScale="92500" lnSpcReduction="20000"/>
          </a:bodyPr>
          <a:lstStyle/>
          <a:p>
            <a:pPr marL="0" indent="0" algn="ctr">
              <a:buFontTx/>
              <a:buNone/>
            </a:pPr>
            <a:endParaRPr lang="en-US" sz="5400" smtClean="0"/>
          </a:p>
          <a:p>
            <a:pPr marL="0" indent="0" algn="ctr">
              <a:buFontTx/>
              <a:buNone/>
            </a:pPr>
            <a:r>
              <a:rPr lang="en-US" sz="5400" smtClean="0"/>
              <a:t>Thanks</a:t>
            </a:r>
            <a:endParaRPr lang="en-US" smtClean="0"/>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pPr eaLnBrk="1" hangingPunct="1"/>
            <a:r>
              <a:rPr lang="en-US" smtClean="0"/>
              <a:t>Functions :</a:t>
            </a:r>
            <a:endParaRPr lang="en-US" smtClean="0">
              <a:latin typeface="Century Gothic" pitchFamily="34" charset="0"/>
              <a:cs typeface="Times New Roman" pitchFamily="18" charset="0"/>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95400"/>
            <a:ext cx="8534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Advertising </a:t>
            </a:r>
            <a:r>
              <a:rPr lang="en-US" dirty="0">
                <a:latin typeface="Century Gothic" pitchFamily="34" charset="0"/>
                <a:cs typeface="Times New Roman" pitchFamily="18" charset="0"/>
              </a:rPr>
              <a:t>Campaigns</a:t>
            </a:r>
            <a:endParaRPr lang="en-US" dirty="0"/>
          </a:p>
        </p:txBody>
      </p:sp>
      <p:sp>
        <p:nvSpPr>
          <p:cNvPr id="3" name="Content Placeholder 2"/>
          <p:cNvSpPr>
            <a:spLocks noGrp="1"/>
          </p:cNvSpPr>
          <p:nvPr>
            <p:ph idx="1"/>
          </p:nvPr>
        </p:nvSpPr>
        <p:spPr/>
        <p:txBody>
          <a:bodyPr>
            <a:normAutofit/>
          </a:bodyPr>
          <a:lstStyle/>
          <a:p>
            <a:pPr defTabSz="809625">
              <a:spcBef>
                <a:spcPct val="0"/>
              </a:spcBef>
              <a:spcAft>
                <a:spcPct val="30000"/>
              </a:spcAft>
              <a:buClr>
                <a:schemeClr val="accent1"/>
              </a:buClr>
              <a:buSzPct val="65000"/>
              <a:buFont typeface="Wingdings" pitchFamily="2" charset="2"/>
              <a:buChar char="Ø"/>
              <a:defRPr/>
            </a:pPr>
            <a:r>
              <a:rPr lang="en-US" sz="2800" dirty="0">
                <a:solidFill>
                  <a:srgbClr val="B6161A"/>
                </a:solidFill>
                <a:latin typeface="Times New Roman" pitchFamily="18" charset="0"/>
                <a:cs typeface="Times New Roman" pitchFamily="18" charset="0"/>
              </a:rPr>
              <a:t>a series of coordinated advertisements </a:t>
            </a:r>
          </a:p>
          <a:p>
            <a:pPr defTabSz="809625">
              <a:spcBef>
                <a:spcPct val="0"/>
              </a:spcBef>
              <a:spcAft>
                <a:spcPct val="30000"/>
              </a:spcAft>
              <a:buClr>
                <a:schemeClr val="accent1"/>
              </a:buClr>
              <a:buSzPct val="65000"/>
              <a:buFont typeface="Wingdings" pitchFamily="2" charset="2"/>
              <a:buChar char="Ø"/>
              <a:defRPr/>
            </a:pPr>
            <a:r>
              <a:rPr lang="en-US" sz="2800" dirty="0">
                <a:solidFill>
                  <a:srgbClr val="B6161A"/>
                </a:solidFill>
                <a:latin typeface="Times New Roman" pitchFamily="18" charset="0"/>
                <a:cs typeface="Times New Roman" pitchFamily="18" charset="0"/>
              </a:rPr>
              <a:t>single advertisement placed in multiple media </a:t>
            </a:r>
          </a:p>
          <a:p>
            <a:pPr defTabSz="809625">
              <a:lnSpc>
                <a:spcPct val="90000"/>
              </a:lnSpc>
              <a:spcBef>
                <a:spcPct val="30000"/>
              </a:spcBef>
              <a:buClr>
                <a:schemeClr val="accent1"/>
              </a:buClr>
              <a:buSzPct val="65000"/>
              <a:buFont typeface="Wingdings" pitchFamily="2" charset="2"/>
              <a:buChar char="Ø"/>
              <a:defRPr/>
            </a:pPr>
            <a:r>
              <a:rPr lang="en-US" sz="2800" dirty="0">
                <a:solidFill>
                  <a:srgbClr val="B6161A"/>
                </a:solidFill>
                <a:latin typeface="Times New Roman" pitchFamily="18" charset="0"/>
                <a:cs typeface="Times New Roman" pitchFamily="18" charset="0"/>
              </a:rPr>
              <a:t>several different advertisements with a similar look, feel, and message</a:t>
            </a:r>
            <a:r>
              <a:rPr lang="en-US" sz="4000" b="1" dirty="0">
                <a:latin typeface="Times New Roman" pitchFamily="18" charset="0"/>
                <a:cs typeface="Times New Roman" pitchFamily="18" charset="0"/>
              </a:rPr>
              <a:t> </a:t>
            </a:r>
          </a:p>
          <a:p>
            <a:endParaRPr lang="en-US" sz="3200" dirty="0"/>
          </a:p>
        </p:txBody>
      </p:sp>
    </p:spTree>
    <p:extLst>
      <p:ext uri="{BB962C8B-B14F-4D97-AF65-F5344CB8AC3E}">
        <p14:creationId xmlns:p14="http://schemas.microsoft.com/office/powerpoint/2010/main" xmlns="" val="3851897211"/>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The Key Players</a:t>
            </a:r>
          </a:p>
        </p:txBody>
      </p:sp>
      <p:sp>
        <p:nvSpPr>
          <p:cNvPr id="11267" name="Rectangle 4"/>
          <p:cNvSpPr>
            <a:spLocks noGrp="1" noChangeArrowheads="1"/>
          </p:cNvSpPr>
          <p:nvPr>
            <p:ph sz="half" idx="1"/>
          </p:nvPr>
        </p:nvSpPr>
        <p:spPr/>
        <p:txBody>
          <a:bodyPr>
            <a:normAutofit fontScale="92500" lnSpcReduction="10000"/>
          </a:bodyPr>
          <a:lstStyle/>
          <a:p>
            <a:pPr eaLnBrk="1" hangingPunct="1">
              <a:lnSpc>
                <a:spcPct val="90000"/>
              </a:lnSpc>
              <a:buFont typeface="Wingdings" pitchFamily="2" charset="2"/>
              <a:buChar char="Ø"/>
            </a:pPr>
            <a:r>
              <a:rPr lang="en-US" sz="4400" smtClean="0"/>
              <a:t>Advertiser (client)</a:t>
            </a:r>
          </a:p>
          <a:p>
            <a:pPr eaLnBrk="1" hangingPunct="1">
              <a:lnSpc>
                <a:spcPct val="90000"/>
              </a:lnSpc>
              <a:buFont typeface="Wingdings" pitchFamily="2" charset="2"/>
              <a:buChar char="Ø"/>
            </a:pPr>
            <a:r>
              <a:rPr lang="en-US" sz="4400" smtClean="0">
                <a:solidFill>
                  <a:srgbClr val="C0C0C0"/>
                </a:solidFill>
              </a:rPr>
              <a:t>Agency</a:t>
            </a:r>
          </a:p>
          <a:p>
            <a:pPr eaLnBrk="1" hangingPunct="1">
              <a:lnSpc>
                <a:spcPct val="90000"/>
              </a:lnSpc>
              <a:buFont typeface="Wingdings" pitchFamily="2" charset="2"/>
              <a:buChar char="Ø"/>
            </a:pPr>
            <a:r>
              <a:rPr lang="en-US" sz="4400" smtClean="0">
                <a:solidFill>
                  <a:srgbClr val="C0C0C0"/>
                </a:solidFill>
              </a:rPr>
              <a:t>Media</a:t>
            </a:r>
          </a:p>
          <a:p>
            <a:pPr eaLnBrk="1" hangingPunct="1">
              <a:buFont typeface="Wingdings" pitchFamily="2" charset="2"/>
              <a:buChar char="Ø"/>
            </a:pPr>
            <a:r>
              <a:rPr lang="en-US" sz="4400" smtClean="0">
                <a:solidFill>
                  <a:srgbClr val="C0C0C0"/>
                </a:solidFill>
              </a:rPr>
              <a:t>Audience/ Consumer</a:t>
            </a:r>
          </a:p>
        </p:txBody>
      </p:sp>
      <p:sp>
        <p:nvSpPr>
          <p:cNvPr id="11268" name="Rectangle 5"/>
          <p:cNvSpPr>
            <a:spLocks noGrp="1" noChangeArrowheads="1"/>
          </p:cNvSpPr>
          <p:nvPr>
            <p:ph sz="half" idx="2"/>
          </p:nvPr>
        </p:nvSpPr>
        <p:spPr>
          <a:xfrm>
            <a:off x="4648200" y="1752600"/>
            <a:ext cx="4038600" cy="4572000"/>
          </a:xfrm>
        </p:spPr>
        <p:txBody>
          <a:bodyPr>
            <a:normAutofit fontScale="92500" lnSpcReduction="10000"/>
          </a:bodyPr>
          <a:lstStyle/>
          <a:p>
            <a:pPr eaLnBrk="1" hangingPunct="1">
              <a:lnSpc>
                <a:spcPct val="90000"/>
              </a:lnSpc>
              <a:buFont typeface="Wingdings" pitchFamily="2" charset="2"/>
              <a:buChar char="Ø"/>
            </a:pPr>
            <a:r>
              <a:rPr lang="en-US" smtClean="0"/>
              <a:t>Uses advertising to send out a message about its products, Service or ideas etc.</a:t>
            </a:r>
          </a:p>
          <a:p>
            <a:pPr eaLnBrk="1" hangingPunct="1">
              <a:lnSpc>
                <a:spcPct val="90000"/>
              </a:lnSpc>
              <a:buFont typeface="Wingdings" pitchFamily="2" charset="2"/>
              <a:buChar char="Ø"/>
            </a:pPr>
            <a:r>
              <a:rPr lang="en-US" smtClean="0"/>
              <a:t>Approves audience, plan and budget</a:t>
            </a:r>
          </a:p>
          <a:p>
            <a:pPr eaLnBrk="1" hangingPunct="1">
              <a:lnSpc>
                <a:spcPct val="90000"/>
              </a:lnSpc>
              <a:buFont typeface="Wingdings" pitchFamily="2" charset="2"/>
              <a:buChar char="Ø"/>
            </a:pPr>
            <a:r>
              <a:rPr lang="en-US" smtClean="0"/>
              <a:t>Advertiser could be any one organization, institution, government, marketers etc.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1143000"/>
          </a:xfrm>
        </p:spPr>
        <p:txBody>
          <a:bodyPr/>
          <a:lstStyle/>
          <a:p>
            <a:pPr eaLnBrk="1" hangingPunct="1"/>
            <a:r>
              <a:rPr lang="en-US" smtClean="0"/>
              <a:t>The Key Players</a:t>
            </a:r>
          </a:p>
        </p:txBody>
      </p:sp>
      <p:sp>
        <p:nvSpPr>
          <p:cNvPr id="12291" name="Rectangle 3"/>
          <p:cNvSpPr>
            <a:spLocks noGrp="1" noChangeArrowheads="1"/>
          </p:cNvSpPr>
          <p:nvPr>
            <p:ph sz="half" idx="1"/>
          </p:nvPr>
        </p:nvSpPr>
        <p:spPr>
          <a:xfrm>
            <a:off x="685800" y="1676400"/>
            <a:ext cx="3810000" cy="4114800"/>
          </a:xfrm>
        </p:spPr>
        <p:txBody>
          <a:bodyPr>
            <a:normAutofit fontScale="92500" lnSpcReduction="10000"/>
          </a:bodyPr>
          <a:lstStyle/>
          <a:p>
            <a:pPr eaLnBrk="1" hangingPunct="1">
              <a:buFont typeface="Wingdings" pitchFamily="2" charset="2"/>
              <a:buChar char="Ø"/>
            </a:pPr>
            <a:r>
              <a:rPr lang="en-US" sz="4400" smtClean="0">
                <a:solidFill>
                  <a:srgbClr val="C0C0C0"/>
                </a:solidFill>
              </a:rPr>
              <a:t>Advertiser (client)</a:t>
            </a:r>
          </a:p>
          <a:p>
            <a:pPr eaLnBrk="1" hangingPunct="1">
              <a:buFont typeface="Wingdings" pitchFamily="2" charset="2"/>
              <a:buChar char="Ø"/>
            </a:pPr>
            <a:r>
              <a:rPr lang="en-US" sz="4400" smtClean="0"/>
              <a:t>Agency</a:t>
            </a:r>
          </a:p>
          <a:p>
            <a:pPr eaLnBrk="1" hangingPunct="1">
              <a:buFont typeface="Wingdings" pitchFamily="2" charset="2"/>
              <a:buChar char="Ø"/>
            </a:pPr>
            <a:r>
              <a:rPr lang="en-US" sz="4400" smtClean="0">
                <a:solidFill>
                  <a:srgbClr val="C0C0C0"/>
                </a:solidFill>
              </a:rPr>
              <a:t>Media</a:t>
            </a:r>
          </a:p>
          <a:p>
            <a:pPr eaLnBrk="1" hangingPunct="1">
              <a:buFont typeface="Wingdings" pitchFamily="2" charset="2"/>
              <a:buChar char="Ø"/>
            </a:pPr>
            <a:r>
              <a:rPr lang="en-US" sz="4400" smtClean="0">
                <a:solidFill>
                  <a:srgbClr val="C0C0C0"/>
                </a:solidFill>
              </a:rPr>
              <a:t>Audience/ Consumer</a:t>
            </a:r>
          </a:p>
        </p:txBody>
      </p:sp>
      <p:sp>
        <p:nvSpPr>
          <p:cNvPr id="12292" name="Rectangle 4"/>
          <p:cNvSpPr>
            <a:spLocks noGrp="1" noChangeArrowheads="1"/>
          </p:cNvSpPr>
          <p:nvPr>
            <p:ph sz="half" idx="2"/>
          </p:nvPr>
        </p:nvSpPr>
        <p:spPr>
          <a:xfrm>
            <a:off x="4495800" y="1600200"/>
            <a:ext cx="4343400" cy="4495800"/>
          </a:xfrm>
        </p:spPr>
        <p:txBody>
          <a:bodyPr>
            <a:normAutofit fontScale="92500" lnSpcReduction="10000"/>
          </a:bodyPr>
          <a:lstStyle/>
          <a:p>
            <a:pPr eaLnBrk="1" hangingPunct="1">
              <a:buFont typeface="Wingdings" pitchFamily="2" charset="2"/>
              <a:buChar char="Ø"/>
            </a:pPr>
            <a:r>
              <a:rPr lang="en-US" smtClean="0"/>
              <a:t>They Plan, Produce and place the adver-tisement in the media</a:t>
            </a:r>
          </a:p>
          <a:p>
            <a:pPr eaLnBrk="1" hangingPunct="1">
              <a:buFont typeface="Wingdings" pitchFamily="2" charset="2"/>
              <a:buChar char="Ø"/>
            </a:pPr>
            <a:r>
              <a:rPr lang="en-US" smtClean="0"/>
              <a:t>Has strategic and creative expertise, media knowledge, workforce talent, and negotiating abilities</a:t>
            </a:r>
          </a:p>
          <a:p>
            <a:pPr lvl="1" eaLnBrk="1" hangingPunct="1">
              <a:buFont typeface="Wingdings" pitchFamily="2" charset="2"/>
              <a:buChar char="Ø"/>
            </a:pPr>
            <a:r>
              <a:rPr lang="en-US" smtClean="0"/>
              <a:t>Advertising department</a:t>
            </a:r>
          </a:p>
          <a:p>
            <a:pPr lvl="1" eaLnBrk="1" hangingPunct="1">
              <a:buFont typeface="Wingdings" pitchFamily="2" charset="2"/>
              <a:buChar char="Ø"/>
            </a:pPr>
            <a:r>
              <a:rPr lang="en-US" smtClean="0"/>
              <a:t>In-house agency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6055</TotalTime>
  <Words>1479</Words>
  <Application>Microsoft Office PowerPoint</Application>
  <PresentationFormat>On-screen Show (4:3)</PresentationFormat>
  <Paragraphs>287</Paragraphs>
  <Slides>53</Slides>
  <Notes>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Winter</vt:lpstr>
      <vt:lpstr>Introduction to Advertising History and its Roles</vt:lpstr>
      <vt:lpstr> What is Advertising?</vt:lpstr>
      <vt:lpstr> Advertising is:   </vt:lpstr>
      <vt:lpstr>Advertising is:</vt:lpstr>
      <vt:lpstr>Functions of Advertising</vt:lpstr>
      <vt:lpstr>Functions :</vt:lpstr>
      <vt:lpstr>Advertising Campaigns</vt:lpstr>
      <vt:lpstr>The Key Players</vt:lpstr>
      <vt:lpstr>The Key Players</vt:lpstr>
      <vt:lpstr>The Key Players</vt:lpstr>
      <vt:lpstr>The Key Players</vt:lpstr>
      <vt:lpstr>Roles of Advertising</vt:lpstr>
      <vt:lpstr>Roles of Advertising</vt:lpstr>
      <vt:lpstr>Roles of Advertising</vt:lpstr>
      <vt:lpstr>Roles of Advertising</vt:lpstr>
      <vt:lpstr>Roles of Advertising</vt:lpstr>
      <vt:lpstr>Classifications of Advertising</vt:lpstr>
      <vt:lpstr>Historical Roles of Advertising</vt:lpstr>
      <vt:lpstr>Slide 19</vt:lpstr>
      <vt:lpstr>Slide 20</vt:lpstr>
      <vt:lpstr>Slide 21</vt:lpstr>
      <vt:lpstr>Slide 22</vt:lpstr>
      <vt:lpstr>Slide 23</vt:lpstr>
      <vt:lpstr>World War II and the 1950s   Marketing Era</vt:lpstr>
      <vt:lpstr>creative revolution (1960 to 1972) </vt:lpstr>
      <vt:lpstr>Pepsi created a generation and traded on the discovery of the vast youth market. Pepsi claimed youth as its own.</vt:lpstr>
      <vt:lpstr>History of Indian Advertising </vt:lpstr>
      <vt:lpstr>Pre Independence</vt:lpstr>
      <vt:lpstr>Slide 29</vt:lpstr>
      <vt:lpstr>Slide 30</vt:lpstr>
      <vt:lpstr>1930’s</vt:lpstr>
      <vt:lpstr>Slide 32</vt:lpstr>
      <vt:lpstr>1950’s</vt:lpstr>
      <vt:lpstr>Slide 34</vt:lpstr>
      <vt:lpstr>Slide 35</vt:lpstr>
      <vt:lpstr>Slide 36</vt:lpstr>
      <vt:lpstr>1960’s</vt:lpstr>
      <vt:lpstr>Cont’d….</vt:lpstr>
      <vt:lpstr>Slide 39</vt:lpstr>
      <vt:lpstr>Slide 40</vt:lpstr>
      <vt:lpstr>Slide 41</vt:lpstr>
      <vt:lpstr>1970’s</vt:lpstr>
      <vt:lpstr>Slide 43</vt:lpstr>
      <vt:lpstr>Slide 44</vt:lpstr>
      <vt:lpstr>Slide 45</vt:lpstr>
      <vt:lpstr>1980’s</vt:lpstr>
      <vt:lpstr>Slide 47</vt:lpstr>
      <vt:lpstr>Cont’d….</vt:lpstr>
      <vt:lpstr>1990’s</vt:lpstr>
      <vt:lpstr>Slide 50</vt:lpstr>
      <vt:lpstr>Slide 51</vt:lpstr>
      <vt:lpstr>2000</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Valued Gateway Client</dc:creator>
  <cp:lastModifiedBy>Mass Com</cp:lastModifiedBy>
  <cp:revision>117</cp:revision>
  <cp:lastPrinted>1999-10-27T18:02:56Z</cp:lastPrinted>
  <dcterms:created xsi:type="dcterms:W3CDTF">1999-09-17T15:00:30Z</dcterms:created>
  <dcterms:modified xsi:type="dcterms:W3CDTF">2023-01-19T09:02:06Z</dcterms:modified>
</cp:coreProperties>
</file>