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26" r:id="rId1"/>
  </p:sldMasterIdLst>
  <p:notesMasterIdLst>
    <p:notesMasterId r:id="rId35"/>
  </p:notesMasterIdLst>
  <p:sldIdLst>
    <p:sldId id="298" r:id="rId2"/>
    <p:sldId id="299" r:id="rId3"/>
    <p:sldId id="257" r:id="rId4"/>
    <p:sldId id="300" r:id="rId5"/>
    <p:sldId id="258" r:id="rId6"/>
    <p:sldId id="259" r:id="rId7"/>
    <p:sldId id="260" r:id="rId8"/>
    <p:sldId id="261" r:id="rId9"/>
    <p:sldId id="262" r:id="rId10"/>
    <p:sldId id="301" r:id="rId11"/>
    <p:sldId id="302" r:id="rId12"/>
    <p:sldId id="271" r:id="rId13"/>
    <p:sldId id="264" r:id="rId14"/>
    <p:sldId id="272" r:id="rId15"/>
    <p:sldId id="281" r:id="rId16"/>
    <p:sldId id="303" r:id="rId17"/>
    <p:sldId id="282" r:id="rId18"/>
    <p:sldId id="285" r:id="rId19"/>
    <p:sldId id="283" r:id="rId20"/>
    <p:sldId id="275" r:id="rId21"/>
    <p:sldId id="286" r:id="rId22"/>
    <p:sldId id="276" r:id="rId23"/>
    <p:sldId id="287" r:id="rId24"/>
    <p:sldId id="304" r:id="rId25"/>
    <p:sldId id="288" r:id="rId26"/>
    <p:sldId id="289" r:id="rId27"/>
    <p:sldId id="290" r:id="rId28"/>
    <p:sldId id="305" r:id="rId29"/>
    <p:sldId id="291" r:id="rId30"/>
    <p:sldId id="292" r:id="rId31"/>
    <p:sldId id="293" r:id="rId32"/>
    <p:sldId id="294" r:id="rId33"/>
    <p:sldId id="297" r:id="rId3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44" autoAdjust="0"/>
    <p:restoredTop sz="94660"/>
  </p:normalViewPr>
  <p:slideViewPr>
    <p:cSldViewPr>
      <p:cViewPr>
        <p:scale>
          <a:sx n="66" d="100"/>
          <a:sy n="66" d="100"/>
        </p:scale>
        <p:origin x="-1566" y="-1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00AC0828-F48B-474D-B783-5A904BADD5AA}" type="datetimeFigureOut">
              <a:rPr lang="en-US" smtClean="0"/>
              <a:t>7/16/2021</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BAC4768E-57B8-4B99-AC8F-93AD11DBC1A7}" type="slidenum">
              <a:rPr lang="en-US" smtClean="0"/>
              <a:t>‹#›</a:t>
            </a:fld>
            <a:endParaRPr lang="en-US"/>
          </a:p>
        </p:txBody>
      </p:sp>
    </p:spTree>
    <p:extLst>
      <p:ext uri="{BB962C8B-B14F-4D97-AF65-F5344CB8AC3E}">
        <p14:creationId xmlns:p14="http://schemas.microsoft.com/office/powerpoint/2010/main" val="2088889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C4768E-57B8-4B99-AC8F-93AD11DBC1A7}" type="slidenum">
              <a:rPr lang="en-US" smtClean="0"/>
              <a:t>7</a:t>
            </a:fld>
            <a:endParaRPr lang="en-US"/>
          </a:p>
        </p:txBody>
      </p:sp>
    </p:spTree>
    <p:extLst>
      <p:ext uri="{BB962C8B-B14F-4D97-AF65-F5344CB8AC3E}">
        <p14:creationId xmlns:p14="http://schemas.microsoft.com/office/powerpoint/2010/main" val="60474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7/16/2021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7/16/2021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t>7/16/2021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t>7/16/2021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7/16/2021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7/16/2021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t>7/16/2021</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t>7/16/2021</a:t>
            </a:fld>
            <a:endParaRPr lang="en-US"/>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58825"/>
            <a:ext cx="7543800" cy="3355975"/>
          </a:xfrm>
        </p:spPr>
        <p:txBody>
          <a:bodyPr/>
          <a:lstStyle/>
          <a:p>
            <a:pPr algn="ctr"/>
            <a:r>
              <a:rPr lang="en-US" b="1" dirty="0" smtClean="0"/>
              <a:t>Fundamental of Communication Research</a:t>
            </a:r>
            <a:endParaRPr lang="en-US" b="1" dirty="0"/>
          </a:p>
        </p:txBody>
      </p:sp>
      <p:sp>
        <p:nvSpPr>
          <p:cNvPr id="5" name="Subtitle 4"/>
          <p:cNvSpPr>
            <a:spLocks noGrp="1"/>
          </p:cNvSpPr>
          <p:nvPr>
            <p:ph type="subTitle" idx="1"/>
          </p:nvPr>
        </p:nvSpPr>
        <p:spPr/>
        <p:txBody>
          <a:bodyPr>
            <a:normAutofit lnSpcReduction="10000"/>
          </a:bodyPr>
          <a:lstStyle/>
          <a:p>
            <a:pPr algn="ctr"/>
            <a:r>
              <a:rPr lang="en-US" dirty="0" smtClean="0">
                <a:solidFill>
                  <a:schemeClr val="accent6">
                    <a:lumMod val="50000"/>
                  </a:schemeClr>
                </a:solidFill>
              </a:rPr>
              <a:t>DR. GUNJAN SHARMA </a:t>
            </a:r>
          </a:p>
          <a:p>
            <a:pPr algn="ctr"/>
            <a:r>
              <a:rPr lang="en-US" dirty="0" smtClean="0">
                <a:solidFill>
                  <a:schemeClr val="accent6">
                    <a:lumMod val="50000"/>
                  </a:schemeClr>
                </a:solidFill>
              </a:rPr>
              <a:t>ASSISTANT PROESSOR</a:t>
            </a:r>
          </a:p>
          <a:p>
            <a:pPr algn="ctr"/>
            <a:r>
              <a:rPr lang="en-US" dirty="0" smtClean="0">
                <a:solidFill>
                  <a:schemeClr val="accent6">
                    <a:lumMod val="50000"/>
                  </a:schemeClr>
                </a:solidFill>
              </a:rPr>
              <a:t>SVSU MEERUT</a:t>
            </a:r>
            <a:endParaRPr lang="en-US" dirty="0">
              <a:solidFill>
                <a:schemeClr val="accent6">
                  <a:lumMod val="50000"/>
                </a:schemeClr>
              </a:solidFill>
            </a:endParaRPr>
          </a:p>
        </p:txBody>
      </p:sp>
    </p:spTree>
    <p:extLst>
      <p:ext uri="{BB962C8B-B14F-4D97-AF65-F5344CB8AC3E}">
        <p14:creationId xmlns:p14="http://schemas.microsoft.com/office/powerpoint/2010/main" val="1041941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20000" cy="5562600"/>
          </a:xfrm>
        </p:spPr>
        <p:txBody>
          <a:bodyPr>
            <a:noAutofit/>
          </a:bodyPr>
          <a:lstStyle/>
          <a:p>
            <a:r>
              <a:rPr lang="en-US" sz="2400" b="1" i="1" dirty="0" smtClean="0">
                <a:solidFill>
                  <a:schemeClr val="accent6">
                    <a:lumMod val="50000"/>
                  </a:schemeClr>
                </a:solidFill>
              </a:rPr>
              <a:t>Research </a:t>
            </a:r>
            <a:r>
              <a:rPr lang="en-US" sz="2400" b="1" i="1" dirty="0" smtClean="0">
                <a:solidFill>
                  <a:schemeClr val="accent6">
                    <a:lumMod val="50000"/>
                  </a:schemeClr>
                </a:solidFill>
              </a:rPr>
              <a:t>inculcates scientific </a:t>
            </a:r>
            <a:r>
              <a:rPr lang="en-US" sz="2400" b="1" i="1" dirty="0">
                <a:solidFill>
                  <a:schemeClr val="accent6">
                    <a:lumMod val="50000"/>
                  </a:schemeClr>
                </a:solidFill>
              </a:rPr>
              <a:t>and inductive thinking and </a:t>
            </a:r>
            <a:r>
              <a:rPr lang="en-US" sz="2400" b="1" i="1" dirty="0" smtClean="0">
                <a:solidFill>
                  <a:schemeClr val="accent6">
                    <a:lumMod val="50000"/>
                  </a:schemeClr>
                </a:solidFill>
              </a:rPr>
              <a:t>it promotes </a:t>
            </a:r>
            <a:r>
              <a:rPr lang="en-US" sz="2400" b="1" i="1" dirty="0">
                <a:solidFill>
                  <a:schemeClr val="accent6">
                    <a:lumMod val="50000"/>
                  </a:schemeClr>
                </a:solidFill>
              </a:rPr>
              <a:t>the development of logical habits of </a:t>
            </a:r>
            <a:r>
              <a:rPr lang="en-US" sz="2400" b="1" i="1" dirty="0" smtClean="0">
                <a:solidFill>
                  <a:schemeClr val="accent6">
                    <a:lumMod val="50000"/>
                  </a:schemeClr>
                </a:solidFill>
              </a:rPr>
              <a:t>thinking and </a:t>
            </a:r>
            <a:r>
              <a:rPr lang="en-US" sz="2400" b="1" i="1" dirty="0" smtClean="0">
                <a:solidFill>
                  <a:schemeClr val="accent6">
                    <a:lumMod val="50000"/>
                  </a:schemeClr>
                </a:solidFill>
              </a:rPr>
              <a:t>organization</a:t>
            </a:r>
            <a:r>
              <a:rPr lang="en-US" sz="2400" dirty="0" smtClean="0">
                <a:solidFill>
                  <a:schemeClr val="accent6">
                    <a:lumMod val="50000"/>
                  </a:schemeClr>
                </a:solidFill>
              </a:rPr>
              <a:t>.</a:t>
            </a:r>
            <a:endParaRPr lang="en-US" sz="2400" dirty="0" smtClean="0">
              <a:solidFill>
                <a:schemeClr val="accent6">
                  <a:lumMod val="50000"/>
                </a:schemeClr>
              </a:solidFill>
            </a:endParaRPr>
          </a:p>
          <a:p>
            <a:r>
              <a:rPr lang="en-US" sz="2400" b="1" i="1" dirty="0">
                <a:solidFill>
                  <a:schemeClr val="accent6">
                    <a:lumMod val="50000"/>
                  </a:schemeClr>
                </a:solidFill>
              </a:rPr>
              <a:t>The role of research in several fields of applied economics, whether related to business </a:t>
            </a:r>
            <a:r>
              <a:rPr lang="en-US" sz="2400" b="1" i="1" dirty="0" smtClean="0">
                <a:solidFill>
                  <a:schemeClr val="accent6">
                    <a:lumMod val="50000"/>
                  </a:schemeClr>
                </a:solidFill>
              </a:rPr>
              <a:t>or to </a:t>
            </a:r>
            <a:r>
              <a:rPr lang="en-US" sz="2400" b="1" i="1" dirty="0">
                <a:solidFill>
                  <a:schemeClr val="accent6">
                    <a:lumMod val="50000"/>
                  </a:schemeClr>
                </a:solidFill>
              </a:rPr>
              <a:t>the economy as a whole, has greatly increased in modern times</a:t>
            </a:r>
            <a:r>
              <a:rPr lang="en-US" sz="2400" b="1" dirty="0">
                <a:solidFill>
                  <a:schemeClr val="accent6">
                    <a:lumMod val="50000"/>
                  </a:schemeClr>
                </a:solidFill>
              </a:rPr>
              <a:t>. </a:t>
            </a:r>
            <a:endParaRPr lang="en-US" sz="2400" b="1" dirty="0" smtClean="0">
              <a:solidFill>
                <a:schemeClr val="accent6">
                  <a:lumMod val="50000"/>
                </a:schemeClr>
              </a:solidFill>
            </a:endParaRPr>
          </a:p>
          <a:p>
            <a:r>
              <a:rPr lang="en-US" sz="2400" dirty="0" smtClean="0">
                <a:solidFill>
                  <a:schemeClr val="accent6">
                    <a:lumMod val="50000"/>
                  </a:schemeClr>
                </a:solidFill>
              </a:rPr>
              <a:t>The </a:t>
            </a:r>
            <a:r>
              <a:rPr lang="en-US" sz="2400" dirty="0">
                <a:solidFill>
                  <a:schemeClr val="accent6">
                    <a:lumMod val="50000"/>
                  </a:schemeClr>
                </a:solidFill>
              </a:rPr>
              <a:t>increasingly </a:t>
            </a:r>
            <a:r>
              <a:rPr lang="en-US" sz="2400" dirty="0" smtClean="0">
                <a:solidFill>
                  <a:schemeClr val="accent6">
                    <a:lumMod val="50000"/>
                  </a:schemeClr>
                </a:solidFill>
              </a:rPr>
              <a:t>complex nature </a:t>
            </a:r>
            <a:r>
              <a:rPr lang="en-US" sz="2400" dirty="0">
                <a:solidFill>
                  <a:schemeClr val="accent6">
                    <a:lumMod val="50000"/>
                  </a:schemeClr>
                </a:solidFill>
              </a:rPr>
              <a:t>of business and government has focused attention on the use of research in solving </a:t>
            </a:r>
            <a:r>
              <a:rPr lang="en-US" sz="2400" dirty="0" smtClean="0">
                <a:solidFill>
                  <a:schemeClr val="accent6">
                    <a:lumMod val="50000"/>
                  </a:schemeClr>
                </a:solidFill>
              </a:rPr>
              <a:t>operational problems</a:t>
            </a:r>
            <a:r>
              <a:rPr lang="en-US" sz="2400" dirty="0">
                <a:solidFill>
                  <a:schemeClr val="accent6">
                    <a:lumMod val="50000"/>
                  </a:schemeClr>
                </a:solidFill>
              </a:rPr>
              <a:t>. Research, as an aid to economic policy, has gained added importance, both for </a:t>
            </a:r>
            <a:r>
              <a:rPr lang="en-US" sz="2400" dirty="0" smtClean="0">
                <a:solidFill>
                  <a:schemeClr val="accent6">
                    <a:lumMod val="50000"/>
                  </a:schemeClr>
                </a:solidFill>
              </a:rPr>
              <a:t>government and </a:t>
            </a:r>
            <a:r>
              <a:rPr lang="en-US" sz="2400" dirty="0">
                <a:solidFill>
                  <a:schemeClr val="accent6">
                    <a:lumMod val="50000"/>
                  </a:schemeClr>
                </a:solidFill>
              </a:rPr>
              <a:t>business.</a:t>
            </a:r>
          </a:p>
        </p:txBody>
      </p:sp>
    </p:spTree>
    <p:extLst>
      <p:ext uri="{BB962C8B-B14F-4D97-AF65-F5344CB8AC3E}">
        <p14:creationId xmlns:p14="http://schemas.microsoft.com/office/powerpoint/2010/main" val="980276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19800"/>
          </a:xfrm>
        </p:spPr>
        <p:txBody>
          <a:bodyPr>
            <a:normAutofit/>
          </a:bodyPr>
          <a:lstStyle/>
          <a:p>
            <a:r>
              <a:rPr lang="en-US" sz="2400" b="1" dirty="0">
                <a:solidFill>
                  <a:schemeClr val="accent6">
                    <a:lumMod val="50000"/>
                  </a:schemeClr>
                </a:solidFill>
                <a:latin typeface="+mj-lt"/>
              </a:rPr>
              <a:t>The P</a:t>
            </a:r>
            <a:r>
              <a:rPr lang="en-US" sz="2400" b="1" dirty="0" smtClean="0">
                <a:solidFill>
                  <a:schemeClr val="accent6">
                    <a:lumMod val="50000"/>
                  </a:schemeClr>
                </a:solidFill>
                <a:latin typeface="+mj-lt"/>
              </a:rPr>
              <a:t>urpose of </a:t>
            </a:r>
            <a:r>
              <a:rPr lang="en-US" sz="2400" b="1" dirty="0">
                <a:solidFill>
                  <a:schemeClr val="accent6">
                    <a:lumMod val="50000"/>
                  </a:schemeClr>
                </a:solidFill>
                <a:latin typeface="+mj-lt"/>
              </a:rPr>
              <a:t>R</a:t>
            </a:r>
            <a:r>
              <a:rPr lang="en-US" sz="2400" b="1" dirty="0" smtClean="0">
                <a:solidFill>
                  <a:schemeClr val="accent6">
                    <a:lumMod val="50000"/>
                  </a:schemeClr>
                </a:solidFill>
                <a:latin typeface="+mj-lt"/>
              </a:rPr>
              <a:t>esearch is </a:t>
            </a:r>
            <a:r>
              <a:rPr lang="en-US" sz="2400" b="1" dirty="0">
                <a:solidFill>
                  <a:schemeClr val="accent6">
                    <a:lumMod val="50000"/>
                  </a:schemeClr>
                </a:solidFill>
                <a:latin typeface="+mj-lt"/>
              </a:rPr>
              <a:t>to discover answers to questions through the application of </a:t>
            </a:r>
            <a:r>
              <a:rPr lang="en-US" sz="2400" b="1" dirty="0" smtClean="0">
                <a:solidFill>
                  <a:schemeClr val="accent6">
                    <a:lumMod val="50000"/>
                  </a:schemeClr>
                </a:solidFill>
                <a:latin typeface="+mj-lt"/>
              </a:rPr>
              <a:t>scientific procedures</a:t>
            </a:r>
            <a:r>
              <a:rPr lang="en-US" sz="2400" b="1" dirty="0">
                <a:solidFill>
                  <a:schemeClr val="accent6">
                    <a:lumMod val="50000"/>
                  </a:schemeClr>
                </a:solidFill>
                <a:latin typeface="+mj-lt"/>
              </a:rPr>
              <a:t>. </a:t>
            </a:r>
            <a:endParaRPr lang="en-US" sz="2400" b="1" dirty="0" smtClean="0">
              <a:solidFill>
                <a:schemeClr val="accent6">
                  <a:lumMod val="50000"/>
                </a:schemeClr>
              </a:solidFill>
              <a:latin typeface="+mj-lt"/>
            </a:endParaRPr>
          </a:p>
          <a:p>
            <a:r>
              <a:rPr lang="en-US" sz="2400" dirty="0" smtClean="0">
                <a:solidFill>
                  <a:schemeClr val="accent6">
                    <a:lumMod val="50000"/>
                  </a:schemeClr>
                </a:solidFill>
                <a:latin typeface="+mj-lt"/>
              </a:rPr>
              <a:t>To </a:t>
            </a:r>
            <a:r>
              <a:rPr lang="en-US" sz="2400" dirty="0">
                <a:solidFill>
                  <a:schemeClr val="accent6">
                    <a:lumMod val="50000"/>
                  </a:schemeClr>
                </a:solidFill>
                <a:latin typeface="+mj-lt"/>
              </a:rPr>
              <a:t>gain familiarity with a phenomenon or to achieve new insights into it </a:t>
            </a:r>
            <a:r>
              <a:rPr lang="en-US" sz="2400" dirty="0" smtClean="0">
                <a:solidFill>
                  <a:schemeClr val="accent6">
                    <a:lumMod val="50000"/>
                  </a:schemeClr>
                </a:solidFill>
                <a:latin typeface="+mj-lt"/>
              </a:rPr>
              <a:t>(</a:t>
            </a:r>
            <a:r>
              <a:rPr lang="en-US" sz="2400" b="1" i="1" dirty="0" smtClean="0">
                <a:solidFill>
                  <a:schemeClr val="accent6">
                    <a:lumMod val="50000"/>
                  </a:schemeClr>
                </a:solidFill>
                <a:latin typeface="+mj-lt"/>
              </a:rPr>
              <a:t>exploratory </a:t>
            </a:r>
            <a:r>
              <a:rPr lang="en-US" sz="2400" b="1" dirty="0" smtClean="0">
                <a:solidFill>
                  <a:schemeClr val="accent6">
                    <a:lumMod val="50000"/>
                  </a:schemeClr>
                </a:solidFill>
                <a:latin typeface="+mj-lt"/>
              </a:rPr>
              <a:t>or </a:t>
            </a:r>
            <a:r>
              <a:rPr lang="en-US" sz="2400" b="1" i="1" dirty="0" err="1" smtClean="0">
                <a:solidFill>
                  <a:schemeClr val="accent6">
                    <a:lumMod val="50000"/>
                  </a:schemeClr>
                </a:solidFill>
                <a:latin typeface="+mj-lt"/>
              </a:rPr>
              <a:t>formulative</a:t>
            </a:r>
            <a:r>
              <a:rPr lang="en-US" sz="2400" b="1" i="1" dirty="0" smtClean="0">
                <a:solidFill>
                  <a:schemeClr val="accent6">
                    <a:lumMod val="50000"/>
                  </a:schemeClr>
                </a:solidFill>
                <a:latin typeface="+mj-lt"/>
              </a:rPr>
              <a:t> </a:t>
            </a:r>
            <a:r>
              <a:rPr lang="en-US" sz="2400" b="1" dirty="0" smtClean="0">
                <a:solidFill>
                  <a:schemeClr val="accent6">
                    <a:lumMod val="50000"/>
                  </a:schemeClr>
                </a:solidFill>
                <a:latin typeface="+mj-lt"/>
              </a:rPr>
              <a:t>research studies</a:t>
            </a:r>
            <a:r>
              <a:rPr lang="en-US" sz="2400" dirty="0" smtClean="0">
                <a:solidFill>
                  <a:schemeClr val="accent6">
                    <a:lumMod val="50000"/>
                  </a:schemeClr>
                </a:solidFill>
                <a:latin typeface="+mj-lt"/>
              </a:rPr>
              <a:t>)</a:t>
            </a:r>
            <a:endParaRPr lang="en-US" sz="2400" dirty="0" smtClean="0">
              <a:solidFill>
                <a:schemeClr val="accent6">
                  <a:lumMod val="50000"/>
                </a:schemeClr>
              </a:solidFill>
              <a:latin typeface="+mj-lt"/>
            </a:endParaRPr>
          </a:p>
          <a:p>
            <a:r>
              <a:rPr lang="en-US" sz="2400" dirty="0">
                <a:solidFill>
                  <a:schemeClr val="accent6">
                    <a:lumMod val="50000"/>
                  </a:schemeClr>
                </a:solidFill>
                <a:latin typeface="+mj-lt"/>
              </a:rPr>
              <a:t>To portray accurately the characteristics of a particular individual, situation or a </a:t>
            </a:r>
            <a:r>
              <a:rPr lang="en-US" sz="2400" dirty="0" smtClean="0">
                <a:solidFill>
                  <a:schemeClr val="accent6">
                    <a:lumMod val="50000"/>
                  </a:schemeClr>
                </a:solidFill>
                <a:latin typeface="+mj-lt"/>
              </a:rPr>
              <a:t>group (</a:t>
            </a:r>
            <a:r>
              <a:rPr lang="en-US" sz="2400" b="1" i="1" dirty="0" smtClean="0">
                <a:solidFill>
                  <a:schemeClr val="accent6">
                    <a:lumMod val="50000"/>
                  </a:schemeClr>
                </a:solidFill>
                <a:latin typeface="+mj-lt"/>
              </a:rPr>
              <a:t>descriptive </a:t>
            </a:r>
            <a:r>
              <a:rPr lang="en-US" sz="2400" b="1" dirty="0">
                <a:solidFill>
                  <a:schemeClr val="accent6">
                    <a:lumMod val="50000"/>
                  </a:schemeClr>
                </a:solidFill>
                <a:latin typeface="+mj-lt"/>
              </a:rPr>
              <a:t>research studies</a:t>
            </a:r>
            <a:r>
              <a:rPr lang="en-US" sz="2400" dirty="0">
                <a:solidFill>
                  <a:schemeClr val="accent6">
                    <a:lumMod val="50000"/>
                  </a:schemeClr>
                </a:solidFill>
                <a:latin typeface="+mj-lt"/>
              </a:rPr>
              <a:t>);</a:t>
            </a:r>
          </a:p>
          <a:p>
            <a:r>
              <a:rPr lang="en-US" sz="2400" dirty="0" smtClean="0">
                <a:solidFill>
                  <a:schemeClr val="accent6">
                    <a:lumMod val="50000"/>
                  </a:schemeClr>
                </a:solidFill>
                <a:latin typeface="+mj-lt"/>
              </a:rPr>
              <a:t>To </a:t>
            </a:r>
            <a:r>
              <a:rPr lang="en-US" sz="2400" dirty="0">
                <a:solidFill>
                  <a:schemeClr val="accent6">
                    <a:lumMod val="50000"/>
                  </a:schemeClr>
                </a:solidFill>
                <a:latin typeface="+mj-lt"/>
              </a:rPr>
              <a:t>determine the frequency with which something occurs or with which it is </a:t>
            </a:r>
            <a:r>
              <a:rPr lang="en-US" sz="2400" dirty="0" smtClean="0">
                <a:solidFill>
                  <a:schemeClr val="accent6">
                    <a:lumMod val="50000"/>
                  </a:schemeClr>
                </a:solidFill>
                <a:latin typeface="+mj-lt"/>
              </a:rPr>
              <a:t>associated with </a:t>
            </a:r>
            <a:r>
              <a:rPr lang="en-US" sz="2400" dirty="0">
                <a:solidFill>
                  <a:schemeClr val="accent6">
                    <a:lumMod val="50000"/>
                  </a:schemeClr>
                </a:solidFill>
                <a:latin typeface="+mj-lt"/>
              </a:rPr>
              <a:t>something else </a:t>
            </a:r>
            <a:r>
              <a:rPr lang="en-US" sz="2400" dirty="0" smtClean="0">
                <a:solidFill>
                  <a:schemeClr val="accent6">
                    <a:lumMod val="50000"/>
                  </a:schemeClr>
                </a:solidFill>
                <a:latin typeface="+mj-lt"/>
              </a:rPr>
              <a:t>( </a:t>
            </a:r>
            <a:r>
              <a:rPr lang="en-US" sz="2400" b="1" i="1" dirty="0">
                <a:solidFill>
                  <a:schemeClr val="accent6">
                    <a:lumMod val="50000"/>
                  </a:schemeClr>
                </a:solidFill>
                <a:latin typeface="+mj-lt"/>
              </a:rPr>
              <a:t>diagnostic </a:t>
            </a:r>
            <a:r>
              <a:rPr lang="en-US" sz="2400" b="1" dirty="0" smtClean="0">
                <a:solidFill>
                  <a:schemeClr val="accent6">
                    <a:lumMod val="50000"/>
                  </a:schemeClr>
                </a:solidFill>
                <a:latin typeface="+mj-lt"/>
              </a:rPr>
              <a:t>research studies</a:t>
            </a:r>
            <a:r>
              <a:rPr lang="en-US" sz="2400" dirty="0">
                <a:solidFill>
                  <a:schemeClr val="accent6">
                    <a:lumMod val="50000"/>
                  </a:schemeClr>
                </a:solidFill>
                <a:latin typeface="+mj-lt"/>
              </a:rPr>
              <a:t>);</a:t>
            </a:r>
          </a:p>
          <a:p>
            <a:r>
              <a:rPr lang="en-US" sz="2400" dirty="0" smtClean="0">
                <a:solidFill>
                  <a:schemeClr val="accent6">
                    <a:lumMod val="50000"/>
                  </a:schemeClr>
                </a:solidFill>
                <a:latin typeface="+mj-lt"/>
              </a:rPr>
              <a:t>To </a:t>
            </a:r>
            <a:r>
              <a:rPr lang="en-US" sz="2400" dirty="0">
                <a:solidFill>
                  <a:schemeClr val="accent6">
                    <a:lumMod val="50000"/>
                  </a:schemeClr>
                </a:solidFill>
                <a:latin typeface="+mj-lt"/>
              </a:rPr>
              <a:t>test a hypothesis of a </a:t>
            </a:r>
            <a:r>
              <a:rPr lang="en-US" sz="2400" dirty="0" smtClean="0">
                <a:solidFill>
                  <a:schemeClr val="accent6">
                    <a:lumMod val="50000"/>
                  </a:schemeClr>
                </a:solidFill>
                <a:latin typeface="+mj-lt"/>
              </a:rPr>
              <a:t>causal </a:t>
            </a:r>
            <a:r>
              <a:rPr lang="en-US" sz="2400" dirty="0">
                <a:solidFill>
                  <a:schemeClr val="accent6">
                    <a:lumMod val="50000"/>
                  </a:schemeClr>
                </a:solidFill>
                <a:latin typeface="+mj-lt"/>
              </a:rPr>
              <a:t>relationship between variables </a:t>
            </a:r>
            <a:r>
              <a:rPr lang="en-US" sz="2400" dirty="0" smtClean="0">
                <a:solidFill>
                  <a:schemeClr val="accent6">
                    <a:lumMod val="50000"/>
                  </a:schemeClr>
                </a:solidFill>
                <a:latin typeface="+mj-lt"/>
              </a:rPr>
              <a:t>(</a:t>
            </a:r>
            <a:r>
              <a:rPr lang="en-US" sz="2400" b="1" i="1" dirty="0" smtClean="0">
                <a:solidFill>
                  <a:schemeClr val="accent6">
                    <a:lumMod val="50000"/>
                  </a:schemeClr>
                </a:solidFill>
                <a:latin typeface="+mj-lt"/>
              </a:rPr>
              <a:t>hypothesis-testing </a:t>
            </a:r>
            <a:r>
              <a:rPr lang="en-US" sz="2400" b="1" dirty="0">
                <a:solidFill>
                  <a:schemeClr val="accent6">
                    <a:lumMod val="50000"/>
                  </a:schemeClr>
                </a:solidFill>
                <a:latin typeface="+mj-lt"/>
              </a:rPr>
              <a:t>research studies</a:t>
            </a:r>
            <a:r>
              <a:rPr lang="en-US" sz="2400" dirty="0">
                <a:solidFill>
                  <a:schemeClr val="accent6">
                    <a:lumMod val="50000"/>
                  </a:schemeClr>
                </a:solidFill>
                <a:latin typeface="+mj-lt"/>
              </a:rPr>
              <a:t>).</a:t>
            </a:r>
          </a:p>
        </p:txBody>
      </p:sp>
    </p:spTree>
    <p:extLst>
      <p:ext uri="{BB962C8B-B14F-4D97-AF65-F5344CB8AC3E}">
        <p14:creationId xmlns:p14="http://schemas.microsoft.com/office/powerpoint/2010/main" val="1140555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620000" cy="5943600"/>
          </a:xfrm>
        </p:spPr>
        <p:txBody>
          <a:bodyPr>
            <a:normAutofit/>
          </a:bodyPr>
          <a:lstStyle/>
          <a:p>
            <a:pPr marL="114300" indent="0">
              <a:buNone/>
            </a:pPr>
            <a:r>
              <a:rPr lang="en-US" sz="2800" dirty="0" smtClean="0">
                <a:solidFill>
                  <a:schemeClr val="accent6">
                    <a:lumMod val="50000"/>
                  </a:schemeClr>
                </a:solidFill>
                <a:latin typeface="+mj-lt"/>
              </a:rPr>
              <a:t>The </a:t>
            </a:r>
            <a:r>
              <a:rPr lang="en-US" sz="2800" dirty="0" smtClean="0">
                <a:solidFill>
                  <a:schemeClr val="accent6">
                    <a:lumMod val="50000"/>
                  </a:schemeClr>
                </a:solidFill>
                <a:latin typeface="+mj-lt"/>
              </a:rPr>
              <a:t>possible </a:t>
            </a:r>
            <a:r>
              <a:rPr lang="en-US" sz="2800" b="1" dirty="0">
                <a:solidFill>
                  <a:schemeClr val="accent6">
                    <a:lumMod val="50000"/>
                  </a:schemeClr>
                </a:solidFill>
                <a:latin typeface="+mj-lt"/>
              </a:rPr>
              <a:t>motives</a:t>
            </a:r>
            <a:r>
              <a:rPr lang="en-US" sz="2800" dirty="0">
                <a:solidFill>
                  <a:schemeClr val="accent6">
                    <a:lumMod val="50000"/>
                  </a:schemeClr>
                </a:solidFill>
                <a:latin typeface="+mj-lt"/>
              </a:rPr>
              <a:t> for doing research may be either one or more of the following:</a:t>
            </a:r>
          </a:p>
          <a:p>
            <a:r>
              <a:rPr lang="en-US" sz="2800" dirty="0" smtClean="0">
                <a:solidFill>
                  <a:schemeClr val="accent6">
                    <a:lumMod val="50000"/>
                  </a:schemeClr>
                </a:solidFill>
                <a:latin typeface="+mj-lt"/>
              </a:rPr>
              <a:t>Desire </a:t>
            </a:r>
            <a:r>
              <a:rPr lang="en-US" sz="2800" dirty="0">
                <a:solidFill>
                  <a:schemeClr val="accent6">
                    <a:lumMod val="50000"/>
                  </a:schemeClr>
                </a:solidFill>
                <a:latin typeface="+mj-lt"/>
              </a:rPr>
              <a:t>to get a research degree along with its consequential benefits;</a:t>
            </a:r>
          </a:p>
          <a:p>
            <a:r>
              <a:rPr lang="en-US" sz="2800" dirty="0" smtClean="0">
                <a:solidFill>
                  <a:schemeClr val="accent6">
                    <a:lumMod val="50000"/>
                  </a:schemeClr>
                </a:solidFill>
                <a:latin typeface="+mj-lt"/>
              </a:rPr>
              <a:t>Desire </a:t>
            </a:r>
            <a:r>
              <a:rPr lang="en-US" sz="2800" dirty="0">
                <a:solidFill>
                  <a:schemeClr val="accent6">
                    <a:lumMod val="50000"/>
                  </a:schemeClr>
                </a:solidFill>
                <a:latin typeface="+mj-lt"/>
              </a:rPr>
              <a:t>to face the challenge in solving the unsolved problems, i.e., concern over practical</a:t>
            </a:r>
          </a:p>
          <a:p>
            <a:r>
              <a:rPr lang="en-US" sz="2800" dirty="0">
                <a:solidFill>
                  <a:schemeClr val="accent6">
                    <a:lumMod val="50000"/>
                  </a:schemeClr>
                </a:solidFill>
                <a:latin typeface="+mj-lt"/>
              </a:rPr>
              <a:t>problems initiates research;</a:t>
            </a:r>
          </a:p>
          <a:p>
            <a:r>
              <a:rPr lang="en-US" sz="2800" dirty="0" smtClean="0">
                <a:solidFill>
                  <a:schemeClr val="accent6">
                    <a:lumMod val="50000"/>
                  </a:schemeClr>
                </a:solidFill>
                <a:latin typeface="+mj-lt"/>
              </a:rPr>
              <a:t>Desire </a:t>
            </a:r>
            <a:r>
              <a:rPr lang="en-US" sz="2800" dirty="0">
                <a:solidFill>
                  <a:schemeClr val="accent6">
                    <a:lumMod val="50000"/>
                  </a:schemeClr>
                </a:solidFill>
                <a:latin typeface="+mj-lt"/>
              </a:rPr>
              <a:t>to get intellectual joy of doing some creative work;</a:t>
            </a:r>
          </a:p>
          <a:p>
            <a:r>
              <a:rPr lang="en-US" sz="2800" dirty="0" smtClean="0">
                <a:solidFill>
                  <a:schemeClr val="accent6">
                    <a:lumMod val="50000"/>
                  </a:schemeClr>
                </a:solidFill>
                <a:latin typeface="+mj-lt"/>
              </a:rPr>
              <a:t>Desire </a:t>
            </a:r>
            <a:r>
              <a:rPr lang="en-US" sz="2800" dirty="0">
                <a:solidFill>
                  <a:schemeClr val="accent6">
                    <a:lumMod val="50000"/>
                  </a:schemeClr>
                </a:solidFill>
                <a:latin typeface="+mj-lt"/>
              </a:rPr>
              <a:t>to be of service to society;</a:t>
            </a:r>
          </a:p>
          <a:p>
            <a:r>
              <a:rPr lang="en-US" sz="2800" dirty="0" smtClean="0">
                <a:solidFill>
                  <a:schemeClr val="accent6">
                    <a:lumMod val="50000"/>
                  </a:schemeClr>
                </a:solidFill>
                <a:latin typeface="+mj-lt"/>
              </a:rPr>
              <a:t>Desire </a:t>
            </a:r>
            <a:r>
              <a:rPr lang="en-US" sz="2800" dirty="0">
                <a:solidFill>
                  <a:schemeClr val="accent6">
                    <a:lumMod val="50000"/>
                  </a:schemeClr>
                </a:solidFill>
                <a:latin typeface="+mj-lt"/>
              </a:rPr>
              <a:t>to get respectability</a:t>
            </a:r>
            <a:r>
              <a:rPr lang="en-US" sz="2800" dirty="0" smtClean="0">
                <a:solidFill>
                  <a:schemeClr val="accent6">
                    <a:lumMod val="50000"/>
                  </a:schemeClr>
                </a:solidFill>
                <a:latin typeface="+mj-lt"/>
              </a:rPr>
              <a:t>.</a:t>
            </a:r>
            <a:endParaRPr lang="en-US" sz="2800" dirty="0">
              <a:solidFill>
                <a:schemeClr val="accent6">
                  <a:lumMod val="50000"/>
                </a:schemeClr>
              </a:solidFill>
              <a:latin typeface="+mj-lt"/>
            </a:endParaRPr>
          </a:p>
        </p:txBody>
      </p:sp>
    </p:spTree>
    <p:extLst>
      <p:ext uri="{BB962C8B-B14F-4D97-AF65-F5344CB8AC3E}">
        <p14:creationId xmlns:p14="http://schemas.microsoft.com/office/powerpoint/2010/main" val="33565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9740" y="532504"/>
            <a:ext cx="7769860" cy="566181"/>
          </a:xfrm>
          <a:prstGeom prst="rect">
            <a:avLst/>
          </a:prstGeom>
        </p:spPr>
        <p:txBody>
          <a:bodyPr vert="horz" wrap="square" lIns="0" tIns="12065" rIns="0" bIns="0" rtlCol="0">
            <a:spAutoFit/>
          </a:bodyPr>
          <a:lstStyle/>
          <a:p>
            <a:pPr marL="12700">
              <a:lnSpc>
                <a:spcPct val="100000"/>
              </a:lnSpc>
              <a:spcBef>
                <a:spcPts val="95"/>
              </a:spcBef>
            </a:pPr>
            <a:r>
              <a:rPr spc="-10" dirty="0"/>
              <a:t>Why</a:t>
            </a:r>
            <a:r>
              <a:rPr spc="-20" dirty="0"/>
              <a:t> </a:t>
            </a:r>
            <a:r>
              <a:rPr spc="-15" dirty="0"/>
              <a:t>Research</a:t>
            </a:r>
            <a:r>
              <a:rPr spc="20" dirty="0"/>
              <a:t> </a:t>
            </a:r>
            <a:r>
              <a:rPr spc="-5" dirty="0"/>
              <a:t>is</a:t>
            </a:r>
            <a:r>
              <a:rPr spc="-15" dirty="0"/>
              <a:t> </a:t>
            </a:r>
            <a:r>
              <a:rPr spc="-5" dirty="0"/>
              <a:t>interesting?</a:t>
            </a:r>
          </a:p>
        </p:txBody>
      </p:sp>
      <p:sp>
        <p:nvSpPr>
          <p:cNvPr id="3" name="object 3"/>
          <p:cNvSpPr txBox="1"/>
          <p:nvPr/>
        </p:nvSpPr>
        <p:spPr>
          <a:xfrm>
            <a:off x="535940" y="1860740"/>
            <a:ext cx="7115809" cy="3731150"/>
          </a:xfrm>
          <a:prstGeom prst="rect">
            <a:avLst/>
          </a:prstGeom>
        </p:spPr>
        <p:txBody>
          <a:bodyPr vert="horz" wrap="square" lIns="0" tIns="12065" rIns="0" bIns="0" rtlCol="0">
            <a:spAutoFit/>
          </a:bodyPr>
          <a:lstStyle/>
          <a:p>
            <a:pPr marL="355600" indent="-342900">
              <a:lnSpc>
                <a:spcPct val="100000"/>
              </a:lnSpc>
              <a:spcBef>
                <a:spcPts val="95"/>
              </a:spcBef>
              <a:buFont typeface="Arial" pitchFamily="34" charset="0"/>
              <a:buChar char="•"/>
            </a:pPr>
            <a:r>
              <a:rPr sz="2400" spc="-5" dirty="0" smtClean="0">
                <a:solidFill>
                  <a:schemeClr val="accent6">
                    <a:lumMod val="50000"/>
                  </a:schemeClr>
                </a:solidFill>
                <a:latin typeface="+mj-lt"/>
                <a:cs typeface="Corbel"/>
              </a:rPr>
              <a:t>Knowing</a:t>
            </a:r>
            <a:r>
              <a:rPr sz="2400" spc="-10" dirty="0" smtClean="0">
                <a:solidFill>
                  <a:schemeClr val="accent6">
                    <a:lumMod val="50000"/>
                  </a:schemeClr>
                </a:solidFill>
                <a:latin typeface="+mj-lt"/>
                <a:cs typeface="Corbel"/>
              </a:rPr>
              <a:t> </a:t>
            </a:r>
            <a:r>
              <a:rPr sz="2400" spc="-10" dirty="0">
                <a:solidFill>
                  <a:schemeClr val="accent6">
                    <a:lumMod val="50000"/>
                  </a:schemeClr>
                </a:solidFill>
                <a:latin typeface="+mj-lt"/>
                <a:cs typeface="Corbel"/>
              </a:rPr>
              <a:t>the</a:t>
            </a:r>
            <a:r>
              <a:rPr sz="2400" spc="-5" dirty="0">
                <a:solidFill>
                  <a:schemeClr val="accent6">
                    <a:lumMod val="50000"/>
                  </a:schemeClr>
                </a:solidFill>
                <a:latin typeface="+mj-lt"/>
                <a:cs typeface="Corbel"/>
              </a:rPr>
              <a:t> unknown</a:t>
            </a:r>
            <a:endParaRPr sz="2400" dirty="0">
              <a:solidFill>
                <a:schemeClr val="accent6">
                  <a:lumMod val="50000"/>
                </a:schemeClr>
              </a:solidFill>
              <a:latin typeface="+mj-lt"/>
              <a:cs typeface="Corbel"/>
            </a:endParaRPr>
          </a:p>
          <a:p>
            <a:pPr marL="342900" indent="-342900">
              <a:lnSpc>
                <a:spcPct val="100000"/>
              </a:lnSpc>
              <a:spcBef>
                <a:spcPts val="40"/>
              </a:spcBef>
              <a:buFont typeface="Arial" pitchFamily="34" charset="0"/>
              <a:buChar char="•"/>
            </a:pPr>
            <a:endParaRPr sz="2400" dirty="0">
              <a:solidFill>
                <a:schemeClr val="accent6">
                  <a:lumMod val="50000"/>
                </a:schemeClr>
              </a:solidFill>
              <a:latin typeface="+mj-lt"/>
              <a:cs typeface="Corbel"/>
            </a:endParaRPr>
          </a:p>
          <a:p>
            <a:pPr marL="355600" indent="-342900">
              <a:lnSpc>
                <a:spcPct val="100000"/>
              </a:lnSpc>
              <a:buFont typeface="Arial" pitchFamily="34" charset="0"/>
              <a:buChar char="•"/>
            </a:pPr>
            <a:r>
              <a:rPr sz="2400" spc="-5" dirty="0" smtClean="0">
                <a:solidFill>
                  <a:schemeClr val="accent6">
                    <a:lumMod val="50000"/>
                  </a:schemeClr>
                </a:solidFill>
                <a:latin typeface="+mj-lt"/>
                <a:cs typeface="Corbel"/>
              </a:rPr>
              <a:t>Establishing</a:t>
            </a:r>
            <a:r>
              <a:rPr sz="2400" spc="5" dirty="0" smtClean="0">
                <a:solidFill>
                  <a:schemeClr val="accent6">
                    <a:lumMod val="50000"/>
                  </a:schemeClr>
                </a:solidFill>
                <a:latin typeface="+mj-lt"/>
                <a:cs typeface="Corbel"/>
              </a:rPr>
              <a:t> </a:t>
            </a:r>
            <a:r>
              <a:rPr sz="2400" spc="-10" dirty="0">
                <a:solidFill>
                  <a:schemeClr val="accent6">
                    <a:lumMod val="50000"/>
                  </a:schemeClr>
                </a:solidFill>
                <a:latin typeface="+mj-lt"/>
                <a:cs typeface="Corbel"/>
              </a:rPr>
              <a:t>the</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cause-</a:t>
            </a:r>
            <a:r>
              <a:rPr sz="2400" spc="5" dirty="0">
                <a:solidFill>
                  <a:schemeClr val="accent6">
                    <a:lumMod val="50000"/>
                  </a:schemeClr>
                </a:solidFill>
                <a:latin typeface="+mj-lt"/>
                <a:cs typeface="Corbel"/>
              </a:rPr>
              <a:t> </a:t>
            </a:r>
            <a:r>
              <a:rPr sz="2400" spc="-5" dirty="0">
                <a:solidFill>
                  <a:schemeClr val="accent6">
                    <a:lumMod val="50000"/>
                  </a:schemeClr>
                </a:solidFill>
                <a:latin typeface="+mj-lt"/>
                <a:cs typeface="Corbel"/>
              </a:rPr>
              <a:t>effect</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relationship</a:t>
            </a:r>
            <a:r>
              <a:rPr sz="2400" spc="35" dirty="0">
                <a:solidFill>
                  <a:schemeClr val="accent6">
                    <a:lumMod val="50000"/>
                  </a:schemeClr>
                </a:solidFill>
                <a:latin typeface="+mj-lt"/>
                <a:cs typeface="Corbel"/>
              </a:rPr>
              <a:t> </a:t>
            </a:r>
            <a:r>
              <a:rPr sz="2400" spc="-5" dirty="0">
                <a:solidFill>
                  <a:schemeClr val="accent6">
                    <a:lumMod val="50000"/>
                  </a:schemeClr>
                </a:solidFill>
                <a:latin typeface="+mj-lt"/>
                <a:cs typeface="Corbel"/>
              </a:rPr>
              <a:t>in every incident</a:t>
            </a:r>
            <a:endParaRPr sz="2400" dirty="0">
              <a:solidFill>
                <a:schemeClr val="accent6">
                  <a:lumMod val="50000"/>
                </a:schemeClr>
              </a:solidFill>
              <a:latin typeface="+mj-lt"/>
              <a:cs typeface="Corbel"/>
            </a:endParaRPr>
          </a:p>
          <a:p>
            <a:pPr marL="342900" indent="-342900">
              <a:lnSpc>
                <a:spcPct val="100000"/>
              </a:lnSpc>
              <a:spcBef>
                <a:spcPts val="50"/>
              </a:spcBef>
              <a:buFont typeface="Arial" pitchFamily="34" charset="0"/>
              <a:buChar char="•"/>
            </a:pPr>
            <a:endParaRPr sz="2400" dirty="0">
              <a:solidFill>
                <a:schemeClr val="accent6">
                  <a:lumMod val="50000"/>
                </a:schemeClr>
              </a:solidFill>
              <a:latin typeface="+mj-lt"/>
              <a:cs typeface="Corbel"/>
            </a:endParaRPr>
          </a:p>
          <a:p>
            <a:pPr marL="355600" indent="-342900">
              <a:lnSpc>
                <a:spcPct val="100000"/>
              </a:lnSpc>
              <a:buFont typeface="Arial" pitchFamily="34" charset="0"/>
              <a:buChar char="•"/>
            </a:pPr>
            <a:r>
              <a:rPr sz="2400" spc="-5" dirty="0" smtClean="0">
                <a:solidFill>
                  <a:schemeClr val="accent6">
                    <a:lumMod val="50000"/>
                  </a:schemeClr>
                </a:solidFill>
                <a:latin typeface="+mj-lt"/>
                <a:cs typeface="Corbel"/>
              </a:rPr>
              <a:t>Unearthing</a:t>
            </a:r>
            <a:r>
              <a:rPr sz="2400" spc="10" dirty="0" smtClean="0">
                <a:solidFill>
                  <a:schemeClr val="accent6">
                    <a:lumMod val="50000"/>
                  </a:schemeClr>
                </a:solidFill>
                <a:latin typeface="+mj-lt"/>
                <a:cs typeface="Corbel"/>
              </a:rPr>
              <a:t> </a:t>
            </a:r>
            <a:r>
              <a:rPr sz="2400" spc="-10" dirty="0">
                <a:solidFill>
                  <a:schemeClr val="accent6">
                    <a:lumMod val="50000"/>
                  </a:schemeClr>
                </a:solidFill>
                <a:latin typeface="+mj-lt"/>
                <a:cs typeface="Corbel"/>
              </a:rPr>
              <a:t>the</a:t>
            </a:r>
            <a:r>
              <a:rPr sz="2400" spc="-5" dirty="0">
                <a:solidFill>
                  <a:schemeClr val="accent6">
                    <a:lumMod val="50000"/>
                  </a:schemeClr>
                </a:solidFill>
                <a:latin typeface="+mj-lt"/>
                <a:cs typeface="Corbel"/>
              </a:rPr>
              <a:t> truth</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behind</a:t>
            </a:r>
            <a:r>
              <a:rPr sz="2400" spc="25" dirty="0">
                <a:solidFill>
                  <a:schemeClr val="accent6">
                    <a:lumMod val="50000"/>
                  </a:schemeClr>
                </a:solidFill>
                <a:latin typeface="+mj-lt"/>
                <a:cs typeface="Corbel"/>
              </a:rPr>
              <a:t> </a:t>
            </a:r>
            <a:r>
              <a:rPr sz="2400" spc="-10" dirty="0">
                <a:solidFill>
                  <a:schemeClr val="accent6">
                    <a:lumMod val="50000"/>
                  </a:schemeClr>
                </a:solidFill>
                <a:latin typeface="+mj-lt"/>
                <a:cs typeface="Corbel"/>
              </a:rPr>
              <a:t>the</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truth</a:t>
            </a:r>
            <a:endParaRPr sz="2400" dirty="0">
              <a:solidFill>
                <a:schemeClr val="accent6">
                  <a:lumMod val="50000"/>
                </a:schemeClr>
              </a:solidFill>
              <a:latin typeface="+mj-lt"/>
              <a:cs typeface="Corbel"/>
            </a:endParaRPr>
          </a:p>
          <a:p>
            <a:pPr marL="342900" indent="-342900">
              <a:lnSpc>
                <a:spcPct val="100000"/>
              </a:lnSpc>
              <a:spcBef>
                <a:spcPts val="50"/>
              </a:spcBef>
              <a:buFont typeface="Arial" pitchFamily="34" charset="0"/>
              <a:buChar char="•"/>
            </a:pPr>
            <a:endParaRPr sz="2400" dirty="0">
              <a:solidFill>
                <a:schemeClr val="accent6">
                  <a:lumMod val="50000"/>
                </a:schemeClr>
              </a:solidFill>
              <a:latin typeface="+mj-lt"/>
              <a:cs typeface="Corbel"/>
            </a:endParaRPr>
          </a:p>
          <a:p>
            <a:pPr marL="355600" indent="-342900">
              <a:lnSpc>
                <a:spcPct val="100000"/>
              </a:lnSpc>
              <a:buFont typeface="Arial" pitchFamily="34" charset="0"/>
              <a:buChar char="•"/>
            </a:pPr>
            <a:r>
              <a:rPr sz="2400" spc="-25" dirty="0" smtClean="0">
                <a:solidFill>
                  <a:schemeClr val="accent6">
                    <a:lumMod val="50000"/>
                  </a:schemeClr>
                </a:solidFill>
                <a:latin typeface="+mj-lt"/>
                <a:cs typeface="Corbel"/>
              </a:rPr>
              <a:t>Testing</a:t>
            </a:r>
            <a:r>
              <a:rPr sz="2400" spc="10" dirty="0" smtClean="0">
                <a:solidFill>
                  <a:schemeClr val="accent6">
                    <a:lumMod val="50000"/>
                  </a:schemeClr>
                </a:solidFill>
                <a:latin typeface="+mj-lt"/>
                <a:cs typeface="Corbel"/>
              </a:rPr>
              <a:t> </a:t>
            </a:r>
            <a:r>
              <a:rPr sz="2400" spc="-5" dirty="0">
                <a:solidFill>
                  <a:schemeClr val="accent6">
                    <a:lumMod val="50000"/>
                  </a:schemeClr>
                </a:solidFill>
                <a:latin typeface="+mj-lt"/>
                <a:cs typeface="Corbel"/>
              </a:rPr>
              <a:t>the</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older</a:t>
            </a:r>
            <a:r>
              <a:rPr sz="2400" spc="5" dirty="0">
                <a:solidFill>
                  <a:schemeClr val="accent6">
                    <a:lumMod val="50000"/>
                  </a:schemeClr>
                </a:solidFill>
                <a:latin typeface="+mj-lt"/>
                <a:cs typeface="Corbel"/>
              </a:rPr>
              <a:t> </a:t>
            </a:r>
            <a:r>
              <a:rPr sz="2400" spc="-5" dirty="0">
                <a:solidFill>
                  <a:schemeClr val="accent6">
                    <a:lumMod val="50000"/>
                  </a:schemeClr>
                </a:solidFill>
                <a:latin typeface="+mj-lt"/>
                <a:cs typeface="Corbel"/>
              </a:rPr>
              <a:t>doctrine,</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value and</a:t>
            </a:r>
            <a:r>
              <a:rPr sz="2400" spc="-15" dirty="0">
                <a:solidFill>
                  <a:schemeClr val="accent6">
                    <a:lumMod val="50000"/>
                  </a:schemeClr>
                </a:solidFill>
                <a:latin typeface="+mj-lt"/>
                <a:cs typeface="Corbel"/>
              </a:rPr>
              <a:t> </a:t>
            </a:r>
            <a:r>
              <a:rPr sz="2400" spc="-10" dirty="0">
                <a:solidFill>
                  <a:schemeClr val="accent6">
                    <a:lumMod val="50000"/>
                  </a:schemeClr>
                </a:solidFill>
                <a:latin typeface="+mj-lt"/>
                <a:cs typeface="Corbel"/>
              </a:rPr>
              <a:t>opinion</a:t>
            </a:r>
            <a:endParaRPr sz="2400" dirty="0">
              <a:solidFill>
                <a:schemeClr val="accent6">
                  <a:lumMod val="50000"/>
                </a:schemeClr>
              </a:solidFill>
              <a:latin typeface="+mj-lt"/>
              <a:cs typeface="Corbel"/>
            </a:endParaRPr>
          </a:p>
          <a:p>
            <a:pPr marL="342900" indent="-342900">
              <a:lnSpc>
                <a:spcPct val="100000"/>
              </a:lnSpc>
              <a:spcBef>
                <a:spcPts val="45"/>
              </a:spcBef>
              <a:buFont typeface="Arial" pitchFamily="34" charset="0"/>
              <a:buChar char="•"/>
            </a:pPr>
            <a:endParaRPr sz="2400" dirty="0">
              <a:solidFill>
                <a:schemeClr val="accent6">
                  <a:lumMod val="50000"/>
                </a:schemeClr>
              </a:solidFill>
              <a:latin typeface="+mj-lt"/>
              <a:cs typeface="Corbel"/>
            </a:endParaRPr>
          </a:p>
          <a:p>
            <a:pPr marL="355600" indent="-342900">
              <a:lnSpc>
                <a:spcPct val="100000"/>
              </a:lnSpc>
              <a:buFont typeface="Arial" pitchFamily="34" charset="0"/>
              <a:buChar char="•"/>
            </a:pPr>
            <a:r>
              <a:rPr sz="2400" spc="-5" dirty="0" smtClean="0">
                <a:solidFill>
                  <a:schemeClr val="accent6">
                    <a:lumMod val="50000"/>
                  </a:schemeClr>
                </a:solidFill>
                <a:latin typeface="+mj-lt"/>
                <a:cs typeface="Corbel"/>
              </a:rPr>
              <a:t>Lighting</a:t>
            </a:r>
            <a:r>
              <a:rPr sz="2400" spc="15" dirty="0" smtClean="0">
                <a:solidFill>
                  <a:schemeClr val="accent6">
                    <a:lumMod val="50000"/>
                  </a:schemeClr>
                </a:solidFill>
                <a:latin typeface="+mj-lt"/>
                <a:cs typeface="Corbel"/>
              </a:rPr>
              <a:t> </a:t>
            </a:r>
            <a:r>
              <a:rPr sz="2400" spc="-10" dirty="0">
                <a:solidFill>
                  <a:schemeClr val="accent6">
                    <a:lumMod val="50000"/>
                  </a:schemeClr>
                </a:solidFill>
                <a:latin typeface="+mj-lt"/>
                <a:cs typeface="Corbel"/>
              </a:rPr>
              <a:t>the </a:t>
            </a:r>
            <a:r>
              <a:rPr sz="2400" spc="-5" dirty="0">
                <a:solidFill>
                  <a:schemeClr val="accent6">
                    <a:lumMod val="50000"/>
                  </a:schemeClr>
                </a:solidFill>
                <a:latin typeface="+mj-lt"/>
                <a:cs typeface="Corbel"/>
              </a:rPr>
              <a:t>dark</a:t>
            </a:r>
            <a:endParaRPr sz="2400" dirty="0">
              <a:solidFill>
                <a:schemeClr val="accent6">
                  <a:lumMod val="50000"/>
                </a:schemeClr>
              </a:solidFill>
              <a:latin typeface="+mj-lt"/>
              <a:cs typeface="Corbe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7620000" cy="685800"/>
          </a:xfrm>
        </p:spPr>
        <p:txBody>
          <a:bodyPr>
            <a:noAutofit/>
          </a:bodyPr>
          <a:lstStyle/>
          <a:p>
            <a:pPr marL="114300" indent="0" algn="ctr">
              <a:buNone/>
            </a:pPr>
            <a:r>
              <a:rPr lang="en-US" sz="4800" b="1" dirty="0">
                <a:solidFill>
                  <a:schemeClr val="accent6">
                    <a:lumMod val="50000"/>
                  </a:schemeClr>
                </a:solidFill>
              </a:rPr>
              <a:t>TYPES OF </a:t>
            </a:r>
            <a:r>
              <a:rPr lang="en-US" sz="4800" b="1" dirty="0" smtClean="0">
                <a:solidFill>
                  <a:schemeClr val="accent6">
                    <a:lumMod val="50000"/>
                  </a:schemeClr>
                </a:solidFill>
              </a:rPr>
              <a:t>RESEARCH</a:t>
            </a:r>
            <a:r>
              <a:rPr lang="en-US" sz="4800" dirty="0">
                <a:solidFill>
                  <a:schemeClr val="accent6">
                    <a:lumMod val="50000"/>
                  </a:schemeClr>
                </a:solidFill>
              </a:rPr>
              <a:t/>
            </a:r>
            <a:br>
              <a:rPr lang="en-US" sz="4800" dirty="0">
                <a:solidFill>
                  <a:schemeClr val="accent6">
                    <a:lumMod val="50000"/>
                  </a:schemeClr>
                </a:solidFill>
              </a:rPr>
            </a:br>
            <a:endParaRPr lang="en-US" sz="4800" dirty="0">
              <a:solidFill>
                <a:schemeClr val="accent6">
                  <a:lumMod val="50000"/>
                </a:schemeClr>
              </a:solidFill>
            </a:endParaRPr>
          </a:p>
        </p:txBody>
      </p:sp>
    </p:spTree>
    <p:extLst>
      <p:ext uri="{BB962C8B-B14F-4D97-AF65-F5344CB8AC3E}">
        <p14:creationId xmlns:p14="http://schemas.microsoft.com/office/powerpoint/2010/main" val="3713612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Descriptive vs. Analytical:</a:t>
            </a:r>
          </a:p>
        </p:txBody>
      </p:sp>
      <p:sp>
        <p:nvSpPr>
          <p:cNvPr id="3" name="Content Placeholder 2"/>
          <p:cNvSpPr>
            <a:spLocks noGrp="1"/>
          </p:cNvSpPr>
          <p:nvPr>
            <p:ph idx="1"/>
          </p:nvPr>
        </p:nvSpPr>
        <p:spPr/>
        <p:txBody>
          <a:bodyPr>
            <a:normAutofit/>
          </a:bodyPr>
          <a:lstStyle/>
          <a:p>
            <a:r>
              <a:rPr lang="en-US" sz="2400" dirty="0" smtClean="0">
                <a:solidFill>
                  <a:schemeClr val="accent6">
                    <a:lumMod val="50000"/>
                  </a:schemeClr>
                </a:solidFill>
              </a:rPr>
              <a:t>Descriptive </a:t>
            </a:r>
            <a:r>
              <a:rPr lang="en-US" sz="2400" dirty="0">
                <a:solidFill>
                  <a:schemeClr val="accent6">
                    <a:lumMod val="50000"/>
                  </a:schemeClr>
                </a:solidFill>
              </a:rPr>
              <a:t>research includes surveys and fact-finding enquiries of different kinds. The major purpose of descriptive research is description of the state of affairs as it exists at present. In social science and business research we quite often use the term Ex post facto research for descriptive research studies. The main characteristic of this method is that the researcher has no control over the variables; he can only report what has happened or what is happening. Most ex post facto research projects are used for descriptive studies in which the researcher seeks to measure </a:t>
            </a:r>
          </a:p>
        </p:txBody>
      </p:sp>
    </p:spTree>
    <p:extLst>
      <p:ext uri="{BB962C8B-B14F-4D97-AF65-F5344CB8AC3E}">
        <p14:creationId xmlns:p14="http://schemas.microsoft.com/office/powerpoint/2010/main" val="4157037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7620000" cy="4953000"/>
          </a:xfrm>
        </p:spPr>
        <p:txBody>
          <a:bodyPr>
            <a:noAutofit/>
          </a:bodyPr>
          <a:lstStyle/>
          <a:p>
            <a:r>
              <a:rPr lang="en-US" sz="2800" dirty="0">
                <a:solidFill>
                  <a:schemeClr val="accent6">
                    <a:lumMod val="50000"/>
                  </a:schemeClr>
                </a:solidFill>
                <a:latin typeface="+mj-lt"/>
              </a:rPr>
              <a:t>The main </a:t>
            </a:r>
            <a:r>
              <a:rPr lang="en-US" sz="2800" dirty="0" smtClean="0">
                <a:solidFill>
                  <a:schemeClr val="accent6">
                    <a:lumMod val="50000"/>
                  </a:schemeClr>
                </a:solidFill>
                <a:latin typeface="+mj-lt"/>
              </a:rPr>
              <a:t>characteristic of </a:t>
            </a:r>
            <a:r>
              <a:rPr lang="en-US" sz="2800" dirty="0">
                <a:solidFill>
                  <a:schemeClr val="accent6">
                    <a:lumMod val="50000"/>
                  </a:schemeClr>
                </a:solidFill>
                <a:latin typeface="+mj-lt"/>
              </a:rPr>
              <a:t>this method is that the researcher has no control over the variables; he can only </a:t>
            </a:r>
            <a:r>
              <a:rPr lang="en-US" sz="2800" dirty="0" smtClean="0">
                <a:solidFill>
                  <a:schemeClr val="accent6">
                    <a:lumMod val="50000"/>
                  </a:schemeClr>
                </a:solidFill>
                <a:latin typeface="+mj-lt"/>
              </a:rPr>
              <a:t>report what </a:t>
            </a:r>
            <a:r>
              <a:rPr lang="en-US" sz="2800" dirty="0">
                <a:solidFill>
                  <a:schemeClr val="accent6">
                    <a:lumMod val="50000"/>
                  </a:schemeClr>
                </a:solidFill>
                <a:latin typeface="+mj-lt"/>
              </a:rPr>
              <a:t>has happened or what is happening. </a:t>
            </a:r>
            <a:endParaRPr lang="en-US" sz="2800" dirty="0" smtClean="0">
              <a:solidFill>
                <a:schemeClr val="accent6">
                  <a:lumMod val="50000"/>
                </a:schemeClr>
              </a:solidFill>
              <a:latin typeface="+mj-lt"/>
            </a:endParaRPr>
          </a:p>
          <a:p>
            <a:r>
              <a:rPr lang="en-US" sz="2800" i="1" dirty="0" smtClean="0">
                <a:solidFill>
                  <a:schemeClr val="accent6">
                    <a:lumMod val="50000"/>
                  </a:schemeClr>
                </a:solidFill>
                <a:latin typeface="+mj-lt"/>
              </a:rPr>
              <a:t>Ex </a:t>
            </a:r>
            <a:r>
              <a:rPr lang="en-US" sz="2800" i="1" dirty="0">
                <a:solidFill>
                  <a:schemeClr val="accent6">
                    <a:lumMod val="50000"/>
                  </a:schemeClr>
                </a:solidFill>
                <a:latin typeface="+mj-lt"/>
              </a:rPr>
              <a:t>post facto studies </a:t>
            </a:r>
            <a:r>
              <a:rPr lang="en-US" sz="2800" dirty="0" smtClean="0">
                <a:solidFill>
                  <a:schemeClr val="accent6">
                    <a:lumMod val="50000"/>
                  </a:schemeClr>
                </a:solidFill>
                <a:latin typeface="+mj-lt"/>
              </a:rPr>
              <a:t>also include </a:t>
            </a:r>
            <a:r>
              <a:rPr lang="en-US" sz="2800" dirty="0">
                <a:solidFill>
                  <a:schemeClr val="accent6">
                    <a:lumMod val="50000"/>
                  </a:schemeClr>
                </a:solidFill>
                <a:latin typeface="+mj-lt"/>
              </a:rPr>
              <a:t>attempts by researchers to discover causes even when they cannot control </a:t>
            </a:r>
            <a:r>
              <a:rPr lang="en-US" sz="2800" dirty="0" smtClean="0">
                <a:solidFill>
                  <a:schemeClr val="accent6">
                    <a:lumMod val="50000"/>
                  </a:schemeClr>
                </a:solidFill>
                <a:latin typeface="+mj-lt"/>
              </a:rPr>
              <a:t>the variables</a:t>
            </a:r>
            <a:r>
              <a:rPr lang="en-US" sz="2800" dirty="0">
                <a:solidFill>
                  <a:schemeClr val="accent6">
                    <a:lumMod val="50000"/>
                  </a:schemeClr>
                </a:solidFill>
                <a:latin typeface="+mj-lt"/>
              </a:rPr>
              <a:t>. The methods of research utilized in descriptive research are survey methods </a:t>
            </a:r>
            <a:r>
              <a:rPr lang="en-US" sz="2800" dirty="0" smtClean="0">
                <a:solidFill>
                  <a:schemeClr val="accent6">
                    <a:lumMod val="50000"/>
                  </a:schemeClr>
                </a:solidFill>
                <a:latin typeface="+mj-lt"/>
              </a:rPr>
              <a:t>of all </a:t>
            </a:r>
            <a:r>
              <a:rPr lang="en-US" sz="2800" dirty="0">
                <a:solidFill>
                  <a:schemeClr val="accent6">
                    <a:lumMod val="50000"/>
                  </a:schemeClr>
                </a:solidFill>
                <a:latin typeface="+mj-lt"/>
              </a:rPr>
              <a:t>kinds, including comparative and correlational methods.</a:t>
            </a:r>
          </a:p>
        </p:txBody>
      </p:sp>
    </p:spTree>
    <p:extLst>
      <p:ext uri="{BB962C8B-B14F-4D97-AF65-F5344CB8AC3E}">
        <p14:creationId xmlns:p14="http://schemas.microsoft.com/office/powerpoint/2010/main" val="2465316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7620000" cy="4572000"/>
          </a:xfrm>
        </p:spPr>
        <p:txBody>
          <a:bodyPr>
            <a:normAutofit/>
          </a:bodyPr>
          <a:lstStyle/>
          <a:p>
            <a:r>
              <a:rPr lang="en-US" sz="3200" dirty="0" smtClean="0">
                <a:solidFill>
                  <a:schemeClr val="accent6">
                    <a:lumMod val="50000"/>
                  </a:schemeClr>
                </a:solidFill>
                <a:latin typeface="+mj-lt"/>
              </a:rPr>
              <a:t>In </a:t>
            </a:r>
            <a:r>
              <a:rPr lang="en-US" sz="3200" dirty="0">
                <a:solidFill>
                  <a:schemeClr val="accent6">
                    <a:lumMod val="50000"/>
                  </a:schemeClr>
                </a:solidFill>
                <a:latin typeface="+mj-lt"/>
              </a:rPr>
              <a:t>analytical research, on the other hand, the researcher has to use facts or information already available, and analyze these to make a critical evaluation of the material.</a:t>
            </a:r>
          </a:p>
          <a:p>
            <a:endParaRPr lang="en-US" sz="3200" dirty="0">
              <a:solidFill>
                <a:schemeClr val="accent6">
                  <a:lumMod val="50000"/>
                </a:schemeClr>
              </a:solidFill>
              <a:latin typeface="+mj-lt"/>
            </a:endParaRPr>
          </a:p>
        </p:txBody>
      </p:sp>
    </p:spTree>
    <p:extLst>
      <p:ext uri="{BB962C8B-B14F-4D97-AF65-F5344CB8AC3E}">
        <p14:creationId xmlns:p14="http://schemas.microsoft.com/office/powerpoint/2010/main" val="1601314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t>Applied vs. Fundamental:</a:t>
            </a:r>
            <a:endParaRPr lang="en-US" dirty="0"/>
          </a:p>
        </p:txBody>
      </p:sp>
      <p:sp>
        <p:nvSpPr>
          <p:cNvPr id="3" name="Content Placeholder 2"/>
          <p:cNvSpPr>
            <a:spLocks noGrp="1"/>
          </p:cNvSpPr>
          <p:nvPr>
            <p:ph idx="1"/>
          </p:nvPr>
        </p:nvSpPr>
        <p:spPr/>
        <p:txBody>
          <a:bodyPr>
            <a:normAutofit/>
          </a:bodyPr>
          <a:lstStyle/>
          <a:p>
            <a:r>
              <a:rPr lang="en-US" sz="2800" dirty="0">
                <a:latin typeface="+mj-lt"/>
              </a:rPr>
              <a:t>Research can either be applied (or action) research or fundamental (to basic or pure) research. Applied research aims at finding a solution for an immediate problem facing a society or an industrial/business </a:t>
            </a:r>
            <a:r>
              <a:rPr lang="en-US" sz="2800" dirty="0" err="1">
                <a:latin typeface="+mj-lt"/>
              </a:rPr>
              <a:t>organisation</a:t>
            </a:r>
            <a:r>
              <a:rPr lang="en-US" sz="2800" dirty="0">
                <a:latin typeface="+mj-lt"/>
              </a:rPr>
              <a:t>, whereas fundamental research is mainly concerned with </a:t>
            </a:r>
            <a:r>
              <a:rPr lang="en-US" sz="2800" dirty="0" err="1">
                <a:latin typeface="+mj-lt"/>
              </a:rPr>
              <a:t>generalisations</a:t>
            </a:r>
            <a:r>
              <a:rPr lang="en-US" sz="2800" dirty="0">
                <a:latin typeface="+mj-lt"/>
              </a:rPr>
              <a:t> and with the formulation of a theory. “Gathering knowledge for knowledge’s sake is termed ‘pure’ or ‘basic’ research.”</a:t>
            </a:r>
          </a:p>
          <a:p>
            <a:endParaRPr lang="en-US" sz="2800" dirty="0">
              <a:latin typeface="+mj-lt"/>
            </a:endParaRPr>
          </a:p>
        </p:txBody>
      </p:sp>
    </p:spTree>
    <p:extLst>
      <p:ext uri="{BB962C8B-B14F-4D97-AF65-F5344CB8AC3E}">
        <p14:creationId xmlns:p14="http://schemas.microsoft.com/office/powerpoint/2010/main" val="1520476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791200"/>
          </a:xfrm>
        </p:spPr>
        <p:txBody>
          <a:bodyPr>
            <a:normAutofit/>
          </a:bodyPr>
          <a:lstStyle/>
          <a:p>
            <a:r>
              <a:rPr lang="en-US" sz="2400" dirty="0" smtClean="0"/>
              <a:t>Research </a:t>
            </a:r>
            <a:r>
              <a:rPr lang="en-US" sz="2400" dirty="0"/>
              <a:t>S</a:t>
            </a:r>
            <a:r>
              <a:rPr lang="en-US" sz="2400" dirty="0" smtClean="0"/>
              <a:t>tudies</a:t>
            </a:r>
            <a:r>
              <a:rPr lang="en-US" sz="2400" dirty="0"/>
              <a:t>, concerning human </a:t>
            </a:r>
            <a:r>
              <a:rPr lang="en-US" sz="2400" dirty="0" smtClean="0"/>
              <a:t>behavior </a:t>
            </a:r>
            <a:r>
              <a:rPr lang="en-US" sz="2400" dirty="0"/>
              <a:t>carried on with a view to make </a:t>
            </a:r>
            <a:r>
              <a:rPr lang="en-US" sz="2400" dirty="0" smtClean="0"/>
              <a:t>generalizations </a:t>
            </a:r>
            <a:r>
              <a:rPr lang="en-US" sz="2400" dirty="0"/>
              <a:t>about human </a:t>
            </a:r>
            <a:r>
              <a:rPr lang="en-US" sz="2400" dirty="0" smtClean="0"/>
              <a:t>behavior, </a:t>
            </a:r>
            <a:r>
              <a:rPr lang="en-US" sz="2400" dirty="0"/>
              <a:t>are also examples of fundamental research, but research aimed at certain conclusions (say, a solution) facing a concrete social or business problem is an example of applied research. </a:t>
            </a:r>
            <a:endParaRPr lang="en-US" sz="2400" dirty="0" smtClean="0"/>
          </a:p>
          <a:p>
            <a:r>
              <a:rPr lang="en-US" sz="2400" dirty="0" smtClean="0"/>
              <a:t>Research </a:t>
            </a:r>
            <a:r>
              <a:rPr lang="en-US" sz="2400" dirty="0"/>
              <a:t>to identify social, economic or political trends that may affect a particular institution or the copy research (research to find out whether certain communications will be read and understood) or the marketing research or evaluation research are examples of applied research.</a:t>
            </a:r>
          </a:p>
        </p:txBody>
      </p:sp>
    </p:spTree>
    <p:extLst>
      <p:ext uri="{BB962C8B-B14F-4D97-AF65-F5344CB8AC3E}">
        <p14:creationId xmlns:p14="http://schemas.microsoft.com/office/powerpoint/2010/main" val="2634717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7620000" cy="4572000"/>
          </a:xfrm>
        </p:spPr>
        <p:txBody>
          <a:bodyPr>
            <a:noAutofit/>
          </a:bodyPr>
          <a:lstStyle/>
          <a:p>
            <a:r>
              <a:rPr lang="en-US" sz="2500" dirty="0">
                <a:latin typeface="+mj-lt"/>
              </a:rPr>
              <a:t>Research in common parlance refers to a search for knowledge. Once can also define research </a:t>
            </a:r>
            <a:r>
              <a:rPr lang="en-US" sz="2500" dirty="0" smtClean="0">
                <a:latin typeface="+mj-lt"/>
              </a:rPr>
              <a:t>as a </a:t>
            </a:r>
            <a:r>
              <a:rPr lang="en-US" sz="2500" dirty="0">
                <a:latin typeface="+mj-lt"/>
              </a:rPr>
              <a:t>scientific and systematic search for </a:t>
            </a:r>
            <a:r>
              <a:rPr lang="en-US" sz="2500" dirty="0" smtClean="0">
                <a:latin typeface="+mj-lt"/>
              </a:rPr>
              <a:t>some information </a:t>
            </a:r>
            <a:r>
              <a:rPr lang="en-US" sz="2500" dirty="0">
                <a:latin typeface="+mj-lt"/>
              </a:rPr>
              <a:t>on a specific topic. In fact, research is </a:t>
            </a:r>
            <a:r>
              <a:rPr lang="en-US" sz="2500" dirty="0" smtClean="0">
                <a:latin typeface="+mj-lt"/>
              </a:rPr>
              <a:t>an art </a:t>
            </a:r>
            <a:r>
              <a:rPr lang="en-US" sz="2500" dirty="0">
                <a:latin typeface="+mj-lt"/>
              </a:rPr>
              <a:t>of scientific investigation</a:t>
            </a:r>
            <a:r>
              <a:rPr lang="en-US" sz="2500" dirty="0" smtClean="0">
                <a:latin typeface="+mj-lt"/>
              </a:rPr>
              <a:t>.</a:t>
            </a:r>
          </a:p>
          <a:p>
            <a:r>
              <a:rPr lang="en-US" sz="2500" dirty="0" smtClean="0">
                <a:latin typeface="+mj-lt"/>
              </a:rPr>
              <a:t>We </a:t>
            </a:r>
            <a:r>
              <a:rPr lang="en-US" sz="2500" dirty="0">
                <a:latin typeface="+mj-lt"/>
              </a:rPr>
              <a:t>all possess the vital instinct of </a:t>
            </a:r>
            <a:r>
              <a:rPr lang="en-US" sz="2500" dirty="0" smtClean="0">
                <a:latin typeface="+mj-lt"/>
              </a:rPr>
              <a:t>knowing  the things , </a:t>
            </a:r>
            <a:r>
              <a:rPr lang="en-US" sz="2500" dirty="0">
                <a:latin typeface="+mj-lt"/>
              </a:rPr>
              <a:t>when the unknown confronts us, we wonder and our </a:t>
            </a:r>
            <a:r>
              <a:rPr lang="en-US" sz="2500" dirty="0" smtClean="0">
                <a:latin typeface="+mj-lt"/>
              </a:rPr>
              <a:t>investigative mind </a:t>
            </a:r>
            <a:r>
              <a:rPr lang="en-US" sz="2500" dirty="0">
                <a:latin typeface="+mj-lt"/>
              </a:rPr>
              <a:t>makes us probe and </a:t>
            </a:r>
            <a:r>
              <a:rPr lang="en-US" sz="2500" dirty="0" smtClean="0">
                <a:latin typeface="+mj-lt"/>
              </a:rPr>
              <a:t>attain full </a:t>
            </a:r>
            <a:r>
              <a:rPr lang="en-US" sz="2500" dirty="0">
                <a:latin typeface="+mj-lt"/>
              </a:rPr>
              <a:t>and fuller understanding of the unknown. This inquisitiveness is the mother of all knowledge </a:t>
            </a:r>
            <a:r>
              <a:rPr lang="en-US" sz="2500" dirty="0" smtClean="0">
                <a:latin typeface="+mj-lt"/>
              </a:rPr>
              <a:t>and the </a:t>
            </a:r>
            <a:r>
              <a:rPr lang="en-US" sz="2500" dirty="0">
                <a:latin typeface="+mj-lt"/>
              </a:rPr>
              <a:t>method,</a:t>
            </a:r>
          </a:p>
        </p:txBody>
      </p:sp>
      <p:sp>
        <p:nvSpPr>
          <p:cNvPr id="4" name="object 2"/>
          <p:cNvSpPr txBox="1">
            <a:spLocks noGrp="1"/>
          </p:cNvSpPr>
          <p:nvPr>
            <p:ph type="title"/>
          </p:nvPr>
        </p:nvSpPr>
        <p:spPr>
          <a:xfrm>
            <a:off x="858418" y="457200"/>
            <a:ext cx="5542382" cy="566181"/>
          </a:xfrm>
          <a:prstGeom prst="rect">
            <a:avLst/>
          </a:prstGeom>
        </p:spPr>
        <p:txBody>
          <a:bodyPr vert="horz" wrap="square" lIns="0" tIns="12065" rIns="0" bIns="0" rtlCol="0">
            <a:spAutoFit/>
          </a:bodyPr>
          <a:lstStyle/>
          <a:p>
            <a:pPr marL="12700">
              <a:lnSpc>
                <a:spcPct val="100000"/>
              </a:lnSpc>
              <a:spcBef>
                <a:spcPts val="95"/>
              </a:spcBef>
            </a:pPr>
            <a:r>
              <a:rPr spc="-10" dirty="0"/>
              <a:t>Concept</a:t>
            </a:r>
            <a:r>
              <a:rPr spc="-5" dirty="0"/>
              <a:t> of</a:t>
            </a:r>
            <a:r>
              <a:rPr spc="-15" dirty="0"/>
              <a:t> Research</a:t>
            </a:r>
          </a:p>
        </p:txBody>
      </p:sp>
    </p:spTree>
    <p:extLst>
      <p:ext uri="{BB962C8B-B14F-4D97-AF65-F5344CB8AC3E}">
        <p14:creationId xmlns:p14="http://schemas.microsoft.com/office/powerpoint/2010/main" val="41402611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Quantitative vs. Qualitative:</a:t>
            </a:r>
          </a:p>
        </p:txBody>
      </p:sp>
      <p:sp>
        <p:nvSpPr>
          <p:cNvPr id="3" name="Content Placeholder 2"/>
          <p:cNvSpPr>
            <a:spLocks noGrp="1"/>
          </p:cNvSpPr>
          <p:nvPr>
            <p:ph idx="1"/>
          </p:nvPr>
        </p:nvSpPr>
        <p:spPr/>
        <p:txBody>
          <a:bodyPr>
            <a:normAutofit/>
          </a:bodyPr>
          <a:lstStyle/>
          <a:p>
            <a:r>
              <a:rPr lang="en-US" sz="2400" dirty="0" smtClean="0"/>
              <a:t>Quantitative </a:t>
            </a:r>
            <a:r>
              <a:rPr lang="en-US" sz="2400" dirty="0"/>
              <a:t>research is based on the measurement of quantity or amount. It is applicable to phenomena that can be expressed in terms of quantity. Qualitative research, on the other hand, is concerned with qualitative phenomenon, i.e., phenomena relating to or involving quality or kind. For instance, when we are interested in investigating the reasons for human </a:t>
            </a:r>
            <a:r>
              <a:rPr lang="en-US" sz="2400" dirty="0" err="1"/>
              <a:t>behaviour</a:t>
            </a:r>
            <a:r>
              <a:rPr lang="en-US" sz="2400" dirty="0"/>
              <a:t> (i.e., why people think or do certain things), we quite often talk of ‘Motivation Research’, an important type of qualitative research. </a:t>
            </a:r>
          </a:p>
        </p:txBody>
      </p:sp>
    </p:spTree>
    <p:extLst>
      <p:ext uri="{BB962C8B-B14F-4D97-AF65-F5344CB8AC3E}">
        <p14:creationId xmlns:p14="http://schemas.microsoft.com/office/powerpoint/2010/main" val="31322614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620000" cy="5715000"/>
          </a:xfrm>
        </p:spPr>
        <p:txBody>
          <a:bodyPr>
            <a:normAutofit/>
          </a:bodyPr>
          <a:lstStyle/>
          <a:p>
            <a:r>
              <a:rPr lang="en-US" sz="2800" dirty="0"/>
              <a:t>This type of research aims at discovering the underlying motives and desires, using in depth interviews for the purpose. Other techniques of such research are word association tests, sentence completion tests, story completion tests and similar other projective techniques. Attitude or opinion research i.e., research designed to find out how people feel or what they think about a particular subject or institution is also qualitative research. </a:t>
            </a:r>
          </a:p>
        </p:txBody>
      </p:sp>
    </p:spTree>
    <p:extLst>
      <p:ext uri="{BB962C8B-B14F-4D97-AF65-F5344CB8AC3E}">
        <p14:creationId xmlns:p14="http://schemas.microsoft.com/office/powerpoint/2010/main" val="2591426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620000" cy="5715000"/>
          </a:xfrm>
        </p:spPr>
        <p:txBody>
          <a:bodyPr>
            <a:normAutofit/>
          </a:bodyPr>
          <a:lstStyle/>
          <a:p>
            <a:r>
              <a:rPr lang="en-US" sz="3200" dirty="0">
                <a:solidFill>
                  <a:schemeClr val="accent6">
                    <a:lumMod val="50000"/>
                  </a:schemeClr>
                </a:solidFill>
                <a:latin typeface="+mj-lt"/>
              </a:rPr>
              <a:t>Qualitative research is specially important in the </a:t>
            </a:r>
            <a:r>
              <a:rPr lang="en-US" sz="3200" dirty="0" err="1">
                <a:solidFill>
                  <a:schemeClr val="accent6">
                    <a:lumMod val="50000"/>
                  </a:schemeClr>
                </a:solidFill>
                <a:latin typeface="+mj-lt"/>
              </a:rPr>
              <a:t>behavioural</a:t>
            </a:r>
            <a:r>
              <a:rPr lang="en-US" sz="3200" dirty="0">
                <a:solidFill>
                  <a:schemeClr val="accent6">
                    <a:lumMod val="50000"/>
                  </a:schemeClr>
                </a:solidFill>
                <a:latin typeface="+mj-lt"/>
              </a:rPr>
              <a:t> sciences where the aim is to discover the underlying motives of human </a:t>
            </a:r>
            <a:r>
              <a:rPr lang="en-US" sz="3200" dirty="0" err="1">
                <a:solidFill>
                  <a:schemeClr val="accent6">
                    <a:lumMod val="50000"/>
                  </a:schemeClr>
                </a:solidFill>
                <a:latin typeface="+mj-lt"/>
              </a:rPr>
              <a:t>behaviour</a:t>
            </a:r>
            <a:r>
              <a:rPr lang="en-US" sz="3200" dirty="0">
                <a:solidFill>
                  <a:schemeClr val="accent6">
                    <a:lumMod val="50000"/>
                  </a:schemeClr>
                </a:solidFill>
                <a:latin typeface="+mj-lt"/>
              </a:rPr>
              <a:t>. Through such research we can </a:t>
            </a:r>
            <a:r>
              <a:rPr lang="en-US" sz="3200" dirty="0" err="1">
                <a:solidFill>
                  <a:schemeClr val="accent6">
                    <a:lumMod val="50000"/>
                  </a:schemeClr>
                </a:solidFill>
                <a:latin typeface="+mj-lt"/>
              </a:rPr>
              <a:t>analyse</a:t>
            </a:r>
            <a:r>
              <a:rPr lang="en-US" sz="3200" dirty="0">
                <a:solidFill>
                  <a:schemeClr val="accent6">
                    <a:lumMod val="50000"/>
                  </a:schemeClr>
                </a:solidFill>
                <a:latin typeface="+mj-lt"/>
              </a:rPr>
              <a:t> the various factors which motivate people to behave in a particular manner or which make people like or dislike a particular thing. </a:t>
            </a:r>
          </a:p>
        </p:txBody>
      </p:sp>
    </p:spTree>
    <p:extLst>
      <p:ext uri="{BB962C8B-B14F-4D97-AF65-F5344CB8AC3E}">
        <p14:creationId xmlns:p14="http://schemas.microsoft.com/office/powerpoint/2010/main" val="23651644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Conceptual vs. Empirical:</a:t>
            </a:r>
          </a:p>
        </p:txBody>
      </p:sp>
      <p:sp>
        <p:nvSpPr>
          <p:cNvPr id="3" name="Content Placeholder 2"/>
          <p:cNvSpPr>
            <a:spLocks noGrp="1"/>
          </p:cNvSpPr>
          <p:nvPr>
            <p:ph idx="1"/>
          </p:nvPr>
        </p:nvSpPr>
        <p:spPr/>
        <p:txBody>
          <a:bodyPr>
            <a:normAutofit/>
          </a:bodyPr>
          <a:lstStyle/>
          <a:p>
            <a:r>
              <a:rPr lang="en-US" sz="2800" dirty="0" smtClean="0">
                <a:latin typeface="+mj-lt"/>
              </a:rPr>
              <a:t>Conceptual </a:t>
            </a:r>
            <a:r>
              <a:rPr lang="en-US" sz="2800" dirty="0">
                <a:latin typeface="+mj-lt"/>
              </a:rPr>
              <a:t>research is that related to some abstract idea(s) or theory. It is generally used by philosophers and thinkers to develop new concepts or to reinterpret existing ones. On the other hand, empirical research relies on experience or observation alone, often without due regard for system and theory. It is data-based research, coming up with conclusions which are capable of being verified by observation or experiment.</a:t>
            </a:r>
          </a:p>
        </p:txBody>
      </p:sp>
    </p:spTree>
    <p:extLst>
      <p:ext uri="{BB962C8B-B14F-4D97-AF65-F5344CB8AC3E}">
        <p14:creationId xmlns:p14="http://schemas.microsoft.com/office/powerpoint/2010/main" val="24810181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3276600"/>
          </a:xfrm>
        </p:spPr>
        <p:txBody>
          <a:bodyPr>
            <a:normAutofit/>
          </a:bodyPr>
          <a:lstStyle/>
          <a:p>
            <a:r>
              <a:rPr lang="en-US" sz="2800" dirty="0" smtClean="0">
                <a:latin typeface="+mj-lt"/>
              </a:rPr>
              <a:t>Empirical </a:t>
            </a:r>
            <a:r>
              <a:rPr lang="en-US" sz="2800" dirty="0">
                <a:latin typeface="+mj-lt"/>
              </a:rPr>
              <a:t>research is appropriate when proof is sought </a:t>
            </a:r>
            <a:r>
              <a:rPr lang="en-US" sz="2800" dirty="0" smtClean="0">
                <a:latin typeface="+mj-lt"/>
              </a:rPr>
              <a:t>that certain </a:t>
            </a:r>
            <a:r>
              <a:rPr lang="en-US" sz="2800" dirty="0">
                <a:latin typeface="+mj-lt"/>
              </a:rPr>
              <a:t>variables affect other variables in some way. Evidence gathered through </a:t>
            </a:r>
            <a:r>
              <a:rPr lang="en-US" sz="2800" dirty="0" smtClean="0">
                <a:latin typeface="+mj-lt"/>
              </a:rPr>
              <a:t>experiments or </a:t>
            </a:r>
            <a:r>
              <a:rPr lang="en-US" sz="2800" dirty="0">
                <a:latin typeface="+mj-lt"/>
              </a:rPr>
              <a:t>empirical studies is today considered to be the most powerful support possible for </a:t>
            </a:r>
            <a:r>
              <a:rPr lang="en-US" sz="2800" dirty="0" smtClean="0">
                <a:latin typeface="+mj-lt"/>
              </a:rPr>
              <a:t>a given </a:t>
            </a:r>
            <a:r>
              <a:rPr lang="en-US" sz="2800" dirty="0">
                <a:latin typeface="+mj-lt"/>
              </a:rPr>
              <a:t>hypothesis.</a:t>
            </a:r>
          </a:p>
        </p:txBody>
      </p:sp>
    </p:spTree>
    <p:extLst>
      <p:ext uri="{BB962C8B-B14F-4D97-AF65-F5344CB8AC3E}">
        <p14:creationId xmlns:p14="http://schemas.microsoft.com/office/powerpoint/2010/main" val="15748694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620000" cy="5715000"/>
          </a:xfrm>
        </p:spPr>
        <p:txBody>
          <a:bodyPr>
            <a:normAutofit/>
          </a:bodyPr>
          <a:lstStyle/>
          <a:p>
            <a:pPr marL="114300" indent="0">
              <a:buNone/>
            </a:pPr>
            <a:r>
              <a:rPr lang="en-US" sz="2400" b="1" dirty="0" smtClean="0">
                <a:latin typeface="+mj-lt"/>
              </a:rPr>
              <a:t>RESEARCH APPROACHES :</a:t>
            </a:r>
            <a:r>
              <a:rPr lang="en-US" sz="2800" b="1" dirty="0" smtClean="0">
                <a:latin typeface="+mj-lt"/>
              </a:rPr>
              <a:t>QUANTITATIVE APPROACH QUALITATIVE APPROACH.</a:t>
            </a:r>
          </a:p>
          <a:p>
            <a:r>
              <a:rPr lang="en-US" sz="2800" dirty="0" smtClean="0">
                <a:latin typeface="+mj-lt"/>
              </a:rPr>
              <a:t>Quantitative </a:t>
            </a:r>
            <a:r>
              <a:rPr lang="en-US" sz="2800" dirty="0">
                <a:latin typeface="+mj-lt"/>
              </a:rPr>
              <a:t>approach involves the generation of data in quantitative form which can be subjected to rigorous quantitative analysis in a formal and rigid </a:t>
            </a:r>
            <a:r>
              <a:rPr lang="en-US" sz="2800" dirty="0" err="1">
                <a:latin typeface="+mj-lt"/>
              </a:rPr>
              <a:t>fashion.This</a:t>
            </a:r>
            <a:r>
              <a:rPr lang="en-US" sz="2800" dirty="0">
                <a:latin typeface="+mj-lt"/>
              </a:rPr>
              <a:t> approach can be further sub-classified</a:t>
            </a:r>
            <a:r>
              <a:rPr lang="en-US" sz="2800" dirty="0" smtClean="0">
                <a:latin typeface="+mj-lt"/>
              </a:rPr>
              <a:t>:</a:t>
            </a:r>
          </a:p>
          <a:p>
            <a:pPr lvl="1"/>
            <a:r>
              <a:rPr lang="en-US" sz="2800" dirty="0" smtClean="0">
                <a:latin typeface="+mj-lt"/>
              </a:rPr>
              <a:t>inferential</a:t>
            </a:r>
            <a:r>
              <a:rPr lang="en-US" sz="2800" dirty="0">
                <a:latin typeface="+mj-lt"/>
              </a:rPr>
              <a:t>, </a:t>
            </a:r>
            <a:r>
              <a:rPr lang="en-US" sz="2800" dirty="0" smtClean="0">
                <a:latin typeface="+mj-lt"/>
              </a:rPr>
              <a:t>	</a:t>
            </a:r>
          </a:p>
          <a:p>
            <a:pPr lvl="1"/>
            <a:r>
              <a:rPr lang="en-US" sz="2800" dirty="0" smtClean="0">
                <a:latin typeface="+mj-lt"/>
              </a:rPr>
              <a:t>experimental </a:t>
            </a:r>
            <a:r>
              <a:rPr lang="en-US" sz="2800" dirty="0">
                <a:latin typeface="+mj-lt"/>
              </a:rPr>
              <a:t>and </a:t>
            </a:r>
            <a:endParaRPr lang="en-US" sz="2800" dirty="0" smtClean="0">
              <a:latin typeface="+mj-lt"/>
            </a:endParaRPr>
          </a:p>
          <a:p>
            <a:pPr lvl="1"/>
            <a:r>
              <a:rPr lang="en-US" sz="2800" dirty="0" smtClean="0">
                <a:latin typeface="+mj-lt"/>
              </a:rPr>
              <a:t>Simulation </a:t>
            </a:r>
            <a:endParaRPr lang="en-US" sz="2800" dirty="0">
              <a:latin typeface="+mj-lt"/>
            </a:endParaRPr>
          </a:p>
          <a:p>
            <a:pPr marL="411480" lvl="1" indent="0">
              <a:buNone/>
            </a:pPr>
            <a:r>
              <a:rPr lang="en-US" sz="2800" dirty="0" smtClean="0">
                <a:latin typeface="+mj-lt"/>
              </a:rPr>
              <a:t>approaches </a:t>
            </a:r>
            <a:r>
              <a:rPr lang="en-US" sz="2800" dirty="0">
                <a:latin typeface="+mj-lt"/>
              </a:rPr>
              <a:t>to research.</a:t>
            </a:r>
          </a:p>
        </p:txBody>
      </p:sp>
    </p:spTree>
    <p:extLst>
      <p:ext uri="{BB962C8B-B14F-4D97-AF65-F5344CB8AC3E}">
        <p14:creationId xmlns:p14="http://schemas.microsoft.com/office/powerpoint/2010/main" val="2522563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791200"/>
          </a:xfrm>
        </p:spPr>
        <p:txBody>
          <a:bodyPr>
            <a:normAutofit/>
          </a:bodyPr>
          <a:lstStyle/>
          <a:p>
            <a:r>
              <a:rPr lang="en-US" sz="2400" dirty="0" smtClean="0">
                <a:latin typeface="+mj-lt"/>
              </a:rPr>
              <a:t>The </a:t>
            </a:r>
            <a:r>
              <a:rPr lang="en-US" sz="2400" dirty="0">
                <a:latin typeface="+mj-lt"/>
              </a:rPr>
              <a:t>purpose of </a:t>
            </a:r>
            <a:r>
              <a:rPr lang="en-US" sz="2400" b="1" dirty="0">
                <a:latin typeface="+mj-lt"/>
              </a:rPr>
              <a:t>inferential approach </a:t>
            </a:r>
            <a:r>
              <a:rPr lang="en-US" sz="2400" dirty="0">
                <a:latin typeface="+mj-lt"/>
              </a:rPr>
              <a:t>to research is to form a data base from which to infer characteristics or relationships of population. This usually means survey research where a sample of population is studied (questioned or observed) to determine its characteristics, and it is then inferred that the population has the same characteristics. </a:t>
            </a:r>
            <a:r>
              <a:rPr lang="en-US" sz="2400" b="1" dirty="0">
                <a:latin typeface="+mj-lt"/>
              </a:rPr>
              <a:t>Experimental approach </a:t>
            </a:r>
            <a:r>
              <a:rPr lang="en-US" sz="2400" dirty="0">
                <a:latin typeface="+mj-lt"/>
              </a:rPr>
              <a:t>is </a:t>
            </a:r>
            <a:r>
              <a:rPr lang="en-US" sz="2400" dirty="0" err="1">
                <a:latin typeface="+mj-lt"/>
              </a:rPr>
              <a:t>characterised</a:t>
            </a:r>
            <a:r>
              <a:rPr lang="en-US" sz="2400" dirty="0">
                <a:latin typeface="+mj-lt"/>
              </a:rPr>
              <a:t> by much greater control over the research environment and in this case some variables are manipulated to observe their effect on other variables. </a:t>
            </a:r>
            <a:r>
              <a:rPr lang="en-US" sz="2400" b="1" dirty="0">
                <a:latin typeface="+mj-lt"/>
              </a:rPr>
              <a:t>Simulation approach </a:t>
            </a:r>
            <a:r>
              <a:rPr lang="en-US" sz="2400" dirty="0">
                <a:latin typeface="+mj-lt"/>
              </a:rPr>
              <a:t>involves the construction of an artificial environment within which relevant information and data can be generated.</a:t>
            </a:r>
          </a:p>
        </p:txBody>
      </p:sp>
    </p:spTree>
    <p:extLst>
      <p:ext uri="{BB962C8B-B14F-4D97-AF65-F5344CB8AC3E}">
        <p14:creationId xmlns:p14="http://schemas.microsoft.com/office/powerpoint/2010/main" val="7163843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7620000" cy="5486400"/>
          </a:xfrm>
        </p:spPr>
        <p:txBody>
          <a:bodyPr>
            <a:normAutofit/>
          </a:bodyPr>
          <a:lstStyle/>
          <a:p>
            <a:r>
              <a:rPr lang="en-US" sz="3600" b="1" dirty="0">
                <a:latin typeface="+mj-lt"/>
              </a:rPr>
              <a:t>Qualitative approach </a:t>
            </a:r>
            <a:r>
              <a:rPr lang="en-US" sz="2800" dirty="0"/>
              <a:t>to research is concerned with subjective assessment of attitudes, opinions and </a:t>
            </a:r>
            <a:r>
              <a:rPr lang="en-US" sz="2800" dirty="0" err="1"/>
              <a:t>behaviour</a:t>
            </a:r>
            <a:r>
              <a:rPr lang="en-US" sz="2800" dirty="0"/>
              <a:t>. Research in such a situation is a function of researcher’s insights and impressions. Such an approach to research generates results either in non-quantitative form or in the form which are not subjected to rigorous quantitative analysis.</a:t>
            </a:r>
          </a:p>
        </p:txBody>
      </p:sp>
    </p:spTree>
    <p:extLst>
      <p:ext uri="{BB962C8B-B14F-4D97-AF65-F5344CB8AC3E}">
        <p14:creationId xmlns:p14="http://schemas.microsoft.com/office/powerpoint/2010/main" val="33688015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762000" y="1905000"/>
            <a:ext cx="7162800" cy="1633538"/>
          </a:xfrm>
        </p:spPr>
        <p:txBody>
          <a:bodyPr>
            <a:normAutofit/>
          </a:bodyPr>
          <a:lstStyle/>
          <a:p>
            <a:r>
              <a:rPr lang="en-US" sz="4800" b="1" dirty="0">
                <a:latin typeface="+mj-lt"/>
              </a:rPr>
              <a:t>Research Methods </a:t>
            </a:r>
            <a:r>
              <a:rPr lang="en-US" sz="4800" b="1" dirty="0" err="1">
                <a:latin typeface="+mj-lt"/>
              </a:rPr>
              <a:t>vs</a:t>
            </a:r>
            <a:r>
              <a:rPr lang="en-US" sz="4800" b="1" dirty="0">
                <a:latin typeface="+mj-lt"/>
              </a:rPr>
              <a:t> Methodology</a:t>
            </a:r>
          </a:p>
        </p:txBody>
      </p:sp>
    </p:spTree>
    <p:extLst>
      <p:ext uri="{BB962C8B-B14F-4D97-AF65-F5344CB8AC3E}">
        <p14:creationId xmlns:p14="http://schemas.microsoft.com/office/powerpoint/2010/main" val="3548555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Research Methods </a:t>
            </a:r>
            <a:r>
              <a:rPr lang="en-US" sz="2800" dirty="0" err="1" smtClean="0"/>
              <a:t>vs</a:t>
            </a:r>
            <a:r>
              <a:rPr lang="en-US" sz="2800" dirty="0" smtClean="0"/>
              <a:t> </a:t>
            </a:r>
            <a:r>
              <a:rPr lang="en-US" sz="2800" dirty="0"/>
              <a:t>Methodology</a:t>
            </a:r>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1019" t="27155" r="22573" b="25862"/>
          <a:stretch/>
        </p:blipFill>
        <p:spPr bwMode="auto">
          <a:xfrm>
            <a:off x="228600" y="1066800"/>
            <a:ext cx="8300206"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9891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58418" y="457200"/>
            <a:ext cx="5542382" cy="566181"/>
          </a:xfrm>
          <a:prstGeom prst="rect">
            <a:avLst/>
          </a:prstGeom>
        </p:spPr>
        <p:txBody>
          <a:bodyPr vert="horz" wrap="square" lIns="0" tIns="12065" rIns="0" bIns="0" rtlCol="0">
            <a:spAutoFit/>
          </a:bodyPr>
          <a:lstStyle/>
          <a:p>
            <a:pPr marL="12700">
              <a:lnSpc>
                <a:spcPct val="100000"/>
              </a:lnSpc>
              <a:spcBef>
                <a:spcPts val="95"/>
              </a:spcBef>
            </a:pPr>
            <a:r>
              <a:rPr spc="-10" dirty="0"/>
              <a:t>Concept</a:t>
            </a:r>
            <a:r>
              <a:rPr spc="-5" dirty="0"/>
              <a:t> of</a:t>
            </a:r>
            <a:r>
              <a:rPr spc="-15" dirty="0"/>
              <a:t> Research</a:t>
            </a:r>
          </a:p>
        </p:txBody>
      </p:sp>
      <p:sp>
        <p:nvSpPr>
          <p:cNvPr id="3" name="object 3"/>
          <p:cNvSpPr txBox="1"/>
          <p:nvPr/>
        </p:nvSpPr>
        <p:spPr>
          <a:xfrm>
            <a:off x="459740" y="1219200"/>
            <a:ext cx="7075170" cy="5059718"/>
          </a:xfrm>
          <a:prstGeom prst="rect">
            <a:avLst/>
          </a:prstGeom>
        </p:spPr>
        <p:txBody>
          <a:bodyPr vert="horz" wrap="square" lIns="0" tIns="12065" rIns="0" bIns="0" rtlCol="0">
            <a:spAutoFit/>
          </a:bodyPr>
          <a:lstStyle/>
          <a:p>
            <a:pPr marL="342900" indent="-342900">
              <a:buFont typeface="Arial" pitchFamily="34" charset="0"/>
              <a:buChar char="•"/>
            </a:pPr>
            <a:r>
              <a:rPr lang="en-US" sz="2400" dirty="0" smtClean="0">
                <a:solidFill>
                  <a:schemeClr val="accent6">
                    <a:lumMod val="50000"/>
                  </a:schemeClr>
                </a:solidFill>
              </a:rPr>
              <a:t>Research </a:t>
            </a:r>
            <a:r>
              <a:rPr lang="en-US" sz="2400" dirty="0">
                <a:solidFill>
                  <a:schemeClr val="accent6">
                    <a:lumMod val="50000"/>
                  </a:schemeClr>
                </a:solidFill>
              </a:rPr>
              <a:t>comprises defining and redefining problems, </a:t>
            </a:r>
            <a:r>
              <a:rPr lang="en-US" sz="2400" dirty="0" smtClean="0">
                <a:solidFill>
                  <a:schemeClr val="accent6">
                    <a:lumMod val="50000"/>
                  </a:schemeClr>
                </a:solidFill>
              </a:rPr>
              <a:t>formulating hypothesis </a:t>
            </a:r>
            <a:r>
              <a:rPr lang="en-US" sz="2400" dirty="0">
                <a:solidFill>
                  <a:schemeClr val="accent6">
                    <a:lumMod val="50000"/>
                  </a:schemeClr>
                </a:solidFill>
              </a:rPr>
              <a:t>or suggested solutions; collecting, </a:t>
            </a:r>
            <a:r>
              <a:rPr lang="en-US" sz="2400" dirty="0" err="1">
                <a:solidFill>
                  <a:schemeClr val="accent6">
                    <a:lumMod val="50000"/>
                  </a:schemeClr>
                </a:solidFill>
              </a:rPr>
              <a:t>organising</a:t>
            </a:r>
            <a:r>
              <a:rPr lang="en-US" sz="2400" dirty="0">
                <a:solidFill>
                  <a:schemeClr val="accent6">
                    <a:lumMod val="50000"/>
                  </a:schemeClr>
                </a:solidFill>
              </a:rPr>
              <a:t> and evaluating data; making deductions </a:t>
            </a:r>
            <a:r>
              <a:rPr lang="en-US" sz="2400" dirty="0" smtClean="0">
                <a:solidFill>
                  <a:schemeClr val="accent6">
                    <a:lumMod val="50000"/>
                  </a:schemeClr>
                </a:solidFill>
              </a:rPr>
              <a:t>and reaching </a:t>
            </a:r>
            <a:r>
              <a:rPr lang="en-US" sz="2400" dirty="0">
                <a:solidFill>
                  <a:schemeClr val="accent6">
                    <a:lumMod val="50000"/>
                  </a:schemeClr>
                </a:solidFill>
              </a:rPr>
              <a:t>conclusions; and at last carefully testing the conclusions to determine whether they fit </a:t>
            </a:r>
            <a:r>
              <a:rPr lang="en-US" sz="2400" dirty="0" smtClean="0">
                <a:solidFill>
                  <a:schemeClr val="accent6">
                    <a:lumMod val="50000"/>
                  </a:schemeClr>
                </a:solidFill>
              </a:rPr>
              <a:t>the formulating </a:t>
            </a:r>
            <a:r>
              <a:rPr lang="en-US" sz="2400" dirty="0" smtClean="0">
                <a:solidFill>
                  <a:schemeClr val="accent6">
                    <a:lumMod val="50000"/>
                  </a:schemeClr>
                </a:solidFill>
              </a:rPr>
              <a:t>hypothesis</a:t>
            </a:r>
            <a:r>
              <a:rPr lang="en-US" sz="2400" dirty="0">
                <a:solidFill>
                  <a:schemeClr val="accent6">
                    <a:lumMod val="50000"/>
                  </a:schemeClr>
                </a:solidFill>
              </a:rPr>
              <a:t> </a:t>
            </a:r>
            <a:r>
              <a:rPr lang="en-US" sz="2400" dirty="0" smtClean="0">
                <a:solidFill>
                  <a:schemeClr val="accent6">
                    <a:lumMod val="50000"/>
                  </a:schemeClr>
                </a:solidFill>
              </a:rPr>
              <a:t>or not .</a:t>
            </a:r>
            <a:endParaRPr lang="en-US" sz="2400" dirty="0" smtClean="0">
              <a:solidFill>
                <a:schemeClr val="accent6">
                  <a:lumMod val="50000"/>
                </a:schemeClr>
              </a:solidFill>
            </a:endParaRPr>
          </a:p>
          <a:p>
            <a:endParaRPr lang="en-US" sz="2400" dirty="0" smtClean="0">
              <a:solidFill>
                <a:schemeClr val="accent6">
                  <a:lumMod val="50000"/>
                </a:schemeClr>
              </a:solidFill>
            </a:endParaRPr>
          </a:p>
          <a:p>
            <a:pPr marL="342900" indent="-342900">
              <a:buFont typeface="Arial" pitchFamily="34" charset="0"/>
              <a:buChar char="•"/>
            </a:pPr>
            <a:r>
              <a:rPr lang="en-US" sz="2400" dirty="0" smtClean="0">
                <a:solidFill>
                  <a:schemeClr val="accent6">
                    <a:lumMod val="50000"/>
                  </a:schemeClr>
                </a:solidFill>
              </a:rPr>
              <a:t>We can also say </a:t>
            </a:r>
            <a:r>
              <a:rPr lang="en-US" sz="2400" dirty="0" smtClean="0">
                <a:solidFill>
                  <a:schemeClr val="accent6">
                    <a:lumMod val="50000"/>
                  </a:schemeClr>
                </a:solidFill>
              </a:rPr>
              <a:t> </a:t>
            </a:r>
            <a:r>
              <a:rPr lang="en-US" sz="2400" dirty="0" smtClean="0">
                <a:solidFill>
                  <a:schemeClr val="accent6">
                    <a:lumMod val="50000"/>
                  </a:schemeClr>
                </a:solidFill>
              </a:rPr>
              <a:t>“the manipulation of things, concepts or symbols for the purpose of </a:t>
            </a:r>
            <a:r>
              <a:rPr lang="en-US" sz="2400" dirty="0" err="1" smtClean="0">
                <a:solidFill>
                  <a:schemeClr val="accent6">
                    <a:lumMod val="50000"/>
                  </a:schemeClr>
                </a:solidFill>
              </a:rPr>
              <a:t>generalising</a:t>
            </a:r>
            <a:r>
              <a:rPr lang="en-US" sz="2400" dirty="0" smtClean="0">
                <a:solidFill>
                  <a:schemeClr val="accent6">
                    <a:lumMod val="50000"/>
                  </a:schemeClr>
                </a:solidFill>
              </a:rPr>
              <a:t> to extend, correct or verify knowledge, whether that knowledge aids in construction of theory or in the practice of an art.” is called </a:t>
            </a:r>
            <a:r>
              <a:rPr lang="en-US" sz="2400" dirty="0" smtClean="0">
                <a:solidFill>
                  <a:schemeClr val="accent6">
                    <a:lumMod val="50000"/>
                  </a:schemeClr>
                </a:solidFill>
              </a:rPr>
              <a:t>research.</a:t>
            </a:r>
            <a:endParaRPr sz="2200" dirty="0" smtClean="0">
              <a:solidFill>
                <a:schemeClr val="accent6">
                  <a:lumMod val="50000"/>
                </a:schemeClr>
              </a:solidFill>
              <a:latin typeface="Corbel"/>
              <a:cs typeface="Corbel"/>
            </a:endParaRPr>
          </a:p>
          <a:p>
            <a:pPr>
              <a:lnSpc>
                <a:spcPct val="100000"/>
              </a:lnSpc>
              <a:spcBef>
                <a:spcPts val="15"/>
              </a:spcBef>
            </a:pPr>
            <a:endParaRPr sz="2050" dirty="0">
              <a:solidFill>
                <a:schemeClr val="accent6">
                  <a:lumMod val="50000"/>
                </a:schemeClr>
              </a:solidFill>
              <a:latin typeface="Corbel"/>
              <a:cs typeface="Corbel"/>
            </a:endParaRPr>
          </a:p>
          <a:p>
            <a:pPr marL="12700">
              <a:lnSpc>
                <a:spcPct val="100000"/>
              </a:lnSpc>
              <a:tabLst>
                <a:tab pos="402590" algn="l"/>
              </a:tabLst>
            </a:pPr>
            <a:r>
              <a:rPr sz="1950" spc="-55" dirty="0">
                <a:solidFill>
                  <a:schemeClr val="accent6">
                    <a:lumMod val="50000"/>
                  </a:schemeClr>
                </a:solidFill>
                <a:latin typeface="Microsoft Sans Serif"/>
                <a:cs typeface="Microsoft Sans Serif"/>
              </a:rPr>
              <a:t>🞥	</a:t>
            </a:r>
            <a:endParaRPr sz="2200" dirty="0">
              <a:solidFill>
                <a:schemeClr val="accent6">
                  <a:lumMod val="50000"/>
                </a:schemeClr>
              </a:solidFill>
              <a:latin typeface="Corbel"/>
              <a:cs typeface="Corbe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620000" cy="5715000"/>
          </a:xfrm>
        </p:spPr>
        <p:txBody>
          <a:bodyPr>
            <a:normAutofit/>
          </a:bodyPr>
          <a:lstStyle/>
          <a:p>
            <a:r>
              <a:rPr lang="en-US" sz="2400" b="1" dirty="0" smtClean="0">
                <a:latin typeface="+mj-lt"/>
              </a:rPr>
              <a:t>Research </a:t>
            </a:r>
            <a:r>
              <a:rPr lang="en-US" sz="2400" b="1" dirty="0">
                <a:latin typeface="+mj-lt"/>
              </a:rPr>
              <a:t>methods can be put into the following three groups: </a:t>
            </a:r>
            <a:endParaRPr lang="en-US" sz="2400" b="1" dirty="0" smtClean="0">
              <a:latin typeface="+mj-lt"/>
            </a:endParaRPr>
          </a:p>
          <a:p>
            <a:pPr marL="114300" indent="0">
              <a:buNone/>
            </a:pPr>
            <a:endParaRPr lang="en-US" sz="2400" b="1" dirty="0">
              <a:latin typeface="+mj-lt"/>
            </a:endParaRPr>
          </a:p>
          <a:p>
            <a:pPr marL="571500" indent="-457200">
              <a:buAutoNum type="arabicPeriod"/>
            </a:pPr>
            <a:r>
              <a:rPr lang="en-US" sz="2400" dirty="0" smtClean="0">
                <a:latin typeface="+mj-lt"/>
              </a:rPr>
              <a:t>In </a:t>
            </a:r>
            <a:r>
              <a:rPr lang="en-US" sz="2400" dirty="0">
                <a:latin typeface="+mj-lt"/>
              </a:rPr>
              <a:t>the first group we include those methods which are concerned with the collection of data. These methods will be used where the data already available are not sufficient to arrive at the required solution; </a:t>
            </a:r>
            <a:endParaRPr lang="en-US" sz="2400" dirty="0" smtClean="0">
              <a:latin typeface="+mj-lt"/>
            </a:endParaRPr>
          </a:p>
          <a:p>
            <a:pPr marL="571500" indent="-457200">
              <a:buAutoNum type="arabicPeriod"/>
            </a:pPr>
            <a:r>
              <a:rPr lang="en-US" sz="2400" dirty="0" smtClean="0">
                <a:latin typeface="+mj-lt"/>
              </a:rPr>
              <a:t>The </a:t>
            </a:r>
            <a:r>
              <a:rPr lang="en-US" sz="2400" dirty="0">
                <a:latin typeface="+mj-lt"/>
              </a:rPr>
              <a:t>second group consists of those statistical techniques which are used for establishing relationships between the data and the unknowns</a:t>
            </a:r>
            <a:r>
              <a:rPr lang="en-US" sz="2400" dirty="0" smtClean="0">
                <a:latin typeface="+mj-lt"/>
              </a:rPr>
              <a:t>;</a:t>
            </a:r>
          </a:p>
          <a:p>
            <a:pPr marL="571500" indent="-457200">
              <a:buAutoNum type="arabicPeriod"/>
            </a:pPr>
            <a:r>
              <a:rPr lang="en-US" sz="2400" dirty="0" smtClean="0">
                <a:latin typeface="+mj-lt"/>
              </a:rPr>
              <a:t>The </a:t>
            </a:r>
            <a:r>
              <a:rPr lang="en-US" sz="2400" dirty="0">
                <a:latin typeface="+mj-lt"/>
              </a:rPr>
              <a:t>third group consists of those methods which are used to evaluate the accuracy of the results obtained.</a:t>
            </a:r>
          </a:p>
        </p:txBody>
      </p:sp>
    </p:spTree>
    <p:extLst>
      <p:ext uri="{BB962C8B-B14F-4D97-AF65-F5344CB8AC3E}">
        <p14:creationId xmlns:p14="http://schemas.microsoft.com/office/powerpoint/2010/main" val="35057436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methodology</a:t>
            </a:r>
          </a:p>
        </p:txBody>
      </p:sp>
      <p:sp>
        <p:nvSpPr>
          <p:cNvPr id="3" name="Content Placeholder 2"/>
          <p:cNvSpPr>
            <a:spLocks noGrp="1"/>
          </p:cNvSpPr>
          <p:nvPr>
            <p:ph idx="1"/>
          </p:nvPr>
        </p:nvSpPr>
        <p:spPr/>
        <p:txBody>
          <a:bodyPr>
            <a:normAutofit/>
          </a:bodyPr>
          <a:lstStyle/>
          <a:p>
            <a:r>
              <a:rPr lang="en-US" sz="2800" dirty="0" smtClean="0">
                <a:latin typeface="+mj-lt"/>
              </a:rPr>
              <a:t>It is </a:t>
            </a:r>
            <a:r>
              <a:rPr lang="en-US" sz="2800" dirty="0">
                <a:latin typeface="+mj-lt"/>
              </a:rPr>
              <a:t>a way to systematically solve the research problem. It may be understood as a science of studying </a:t>
            </a:r>
            <a:r>
              <a:rPr lang="en-US" sz="2800" dirty="0" smtClean="0">
                <a:latin typeface="+mj-lt"/>
              </a:rPr>
              <a:t>how rese            arch </a:t>
            </a:r>
            <a:r>
              <a:rPr lang="en-US" sz="2800" dirty="0">
                <a:latin typeface="+mj-lt"/>
              </a:rPr>
              <a:t>is done scientifically. In it we study the various steps that are generally adopted by a researcher in studying his research problem along with the logic behind them. It is necessary for the researcher to know not only the research methods/techniques but also the methodology.</a:t>
            </a:r>
          </a:p>
        </p:txBody>
      </p:sp>
    </p:spTree>
    <p:extLst>
      <p:ext uri="{BB962C8B-B14F-4D97-AF65-F5344CB8AC3E}">
        <p14:creationId xmlns:p14="http://schemas.microsoft.com/office/powerpoint/2010/main" val="8123782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7620000" cy="5562600"/>
          </a:xfrm>
        </p:spPr>
        <p:txBody>
          <a:bodyPr>
            <a:normAutofit/>
          </a:bodyPr>
          <a:lstStyle/>
          <a:p>
            <a:r>
              <a:rPr lang="en-US" sz="2400" dirty="0"/>
              <a:t>research methodology has many dimensions and research methods do constitute a part of the research methodology. The scope of research methodology is wider than that of research methods. Thus, when we talk of research methodology we not only talk of the research methods but also consider the logic behind the methods we use in the context of our research study and explain why we are using a particular method or technique and why we are not using others so that research results are capable of being evaluated either by the researcher himself or by others</a:t>
            </a:r>
          </a:p>
        </p:txBody>
      </p:sp>
    </p:spTree>
    <p:extLst>
      <p:ext uri="{BB962C8B-B14F-4D97-AF65-F5344CB8AC3E}">
        <p14:creationId xmlns:p14="http://schemas.microsoft.com/office/powerpoint/2010/main" val="4604158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Thanks </a:t>
            </a:r>
            <a:endParaRPr lang="en-US" dirty="0"/>
          </a:p>
        </p:txBody>
      </p:sp>
    </p:spTree>
    <p:extLst>
      <p:ext uri="{BB962C8B-B14F-4D97-AF65-F5344CB8AC3E}">
        <p14:creationId xmlns:p14="http://schemas.microsoft.com/office/powerpoint/2010/main" val="586101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research</a:t>
            </a:r>
            <a:endParaRPr lang="en-US" dirty="0"/>
          </a:p>
        </p:txBody>
      </p:sp>
      <p:sp>
        <p:nvSpPr>
          <p:cNvPr id="3" name="Content Placeholder 2"/>
          <p:cNvSpPr>
            <a:spLocks noGrp="1"/>
          </p:cNvSpPr>
          <p:nvPr>
            <p:ph idx="1"/>
          </p:nvPr>
        </p:nvSpPr>
        <p:spPr/>
        <p:txBody>
          <a:bodyPr>
            <a:normAutofit/>
          </a:bodyPr>
          <a:lstStyle/>
          <a:p>
            <a:pPr marL="12700">
              <a:lnSpc>
                <a:spcPct val="100000"/>
              </a:lnSpc>
              <a:tabLst>
                <a:tab pos="402590" algn="l"/>
              </a:tabLst>
            </a:pPr>
            <a:r>
              <a:rPr lang="en-US" sz="2800" spc="-5" dirty="0">
                <a:solidFill>
                  <a:schemeClr val="accent6">
                    <a:lumMod val="50000"/>
                  </a:schemeClr>
                </a:solidFill>
                <a:latin typeface="+mj-lt"/>
                <a:cs typeface="Corbel"/>
              </a:rPr>
              <a:t>Unfolds</a:t>
            </a:r>
            <a:r>
              <a:rPr lang="en-US" sz="2800" spc="-15"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new dimensions</a:t>
            </a:r>
            <a:r>
              <a:rPr lang="en-US" sz="2800" spc="15"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of</a:t>
            </a:r>
            <a:r>
              <a:rPr lang="en-US" sz="2800" spc="-1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knowledge</a:t>
            </a:r>
            <a:endParaRPr lang="en-US" sz="2800" dirty="0">
              <a:solidFill>
                <a:schemeClr val="accent6">
                  <a:lumMod val="50000"/>
                </a:schemeClr>
              </a:solidFill>
              <a:latin typeface="+mj-lt"/>
              <a:cs typeface="Corbel"/>
            </a:endParaRPr>
          </a:p>
          <a:p>
            <a:pPr>
              <a:lnSpc>
                <a:spcPct val="100000"/>
              </a:lnSpc>
              <a:spcBef>
                <a:spcPts val="15"/>
              </a:spcBef>
            </a:pPr>
            <a:endParaRPr lang="en-US" sz="2400" dirty="0">
              <a:solidFill>
                <a:schemeClr val="accent6">
                  <a:lumMod val="50000"/>
                </a:schemeClr>
              </a:solidFill>
              <a:latin typeface="+mj-lt"/>
              <a:cs typeface="Corbel"/>
            </a:endParaRPr>
          </a:p>
          <a:p>
            <a:pPr marL="12700">
              <a:lnSpc>
                <a:spcPct val="100000"/>
              </a:lnSpc>
            </a:pPr>
            <a:r>
              <a:rPr lang="en-US" sz="2400" spc="-35" dirty="0" smtClean="0">
                <a:solidFill>
                  <a:schemeClr val="accent6">
                    <a:lumMod val="50000"/>
                  </a:schemeClr>
                </a:solidFill>
                <a:latin typeface="+mj-lt"/>
                <a:cs typeface="Microsoft Sans Serif"/>
              </a:rPr>
              <a:t> </a:t>
            </a:r>
            <a:r>
              <a:rPr lang="en-US" sz="2800" spc="-5" dirty="0">
                <a:solidFill>
                  <a:schemeClr val="accent6">
                    <a:lumMod val="50000"/>
                  </a:schemeClr>
                </a:solidFill>
                <a:latin typeface="+mj-lt"/>
                <a:cs typeface="Corbel"/>
              </a:rPr>
              <a:t>Is</a:t>
            </a:r>
            <a:r>
              <a:rPr lang="en-US" sz="2800" spc="-1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systematic</a:t>
            </a:r>
            <a:r>
              <a:rPr lang="en-US" sz="2800" spc="-15"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and</a:t>
            </a:r>
            <a:r>
              <a:rPr lang="en-US" sz="2800" spc="-10" dirty="0">
                <a:solidFill>
                  <a:schemeClr val="accent6">
                    <a:lumMod val="50000"/>
                  </a:schemeClr>
                </a:solidFill>
                <a:latin typeface="+mj-lt"/>
                <a:cs typeface="Corbel"/>
              </a:rPr>
              <a:t> scientific</a:t>
            </a:r>
            <a:r>
              <a:rPr lang="en-US" sz="2800" spc="3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process</a:t>
            </a:r>
            <a:endParaRPr lang="en-US" sz="2800" dirty="0">
              <a:solidFill>
                <a:schemeClr val="accent6">
                  <a:lumMod val="50000"/>
                </a:schemeClr>
              </a:solidFill>
              <a:latin typeface="+mj-lt"/>
              <a:cs typeface="Corbel"/>
            </a:endParaRPr>
          </a:p>
          <a:p>
            <a:pPr>
              <a:lnSpc>
                <a:spcPct val="100000"/>
              </a:lnSpc>
              <a:spcBef>
                <a:spcPts val="10"/>
              </a:spcBef>
            </a:pPr>
            <a:endParaRPr lang="en-US" sz="2400" dirty="0">
              <a:solidFill>
                <a:schemeClr val="accent6">
                  <a:lumMod val="50000"/>
                </a:schemeClr>
              </a:solidFill>
              <a:latin typeface="+mj-lt"/>
              <a:cs typeface="Corbel"/>
            </a:endParaRPr>
          </a:p>
          <a:p>
            <a:pPr marL="12700">
              <a:lnSpc>
                <a:spcPct val="100000"/>
              </a:lnSpc>
            </a:pPr>
            <a:r>
              <a:rPr lang="en-US" sz="2800" spc="-5" dirty="0" smtClean="0">
                <a:solidFill>
                  <a:schemeClr val="accent6">
                    <a:lumMod val="50000"/>
                  </a:schemeClr>
                </a:solidFill>
                <a:latin typeface="+mj-lt"/>
                <a:cs typeface="Corbel"/>
              </a:rPr>
              <a:t>Based</a:t>
            </a:r>
            <a:r>
              <a:rPr lang="en-US" sz="2800" spc="-20" dirty="0" smtClean="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on</a:t>
            </a:r>
            <a:r>
              <a:rPr lang="en-US" sz="2800" spc="-15"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relevant</a:t>
            </a:r>
            <a:r>
              <a:rPr lang="en-US" sz="2800" spc="5"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logic</a:t>
            </a:r>
            <a:endParaRPr lang="en-US" sz="2800" dirty="0">
              <a:solidFill>
                <a:schemeClr val="accent6">
                  <a:lumMod val="50000"/>
                </a:schemeClr>
              </a:solidFill>
              <a:latin typeface="+mj-lt"/>
              <a:cs typeface="Corbel"/>
            </a:endParaRPr>
          </a:p>
          <a:p>
            <a:pPr>
              <a:lnSpc>
                <a:spcPct val="100000"/>
              </a:lnSpc>
              <a:spcBef>
                <a:spcPts val="40"/>
              </a:spcBef>
            </a:pPr>
            <a:endParaRPr lang="en-US" sz="2000" dirty="0">
              <a:solidFill>
                <a:schemeClr val="accent6">
                  <a:lumMod val="50000"/>
                </a:schemeClr>
              </a:solidFill>
              <a:latin typeface="+mj-lt"/>
              <a:cs typeface="Corbel"/>
            </a:endParaRPr>
          </a:p>
          <a:p>
            <a:pPr marL="355600" marR="5080" indent="-343535">
              <a:lnSpc>
                <a:spcPct val="110000"/>
              </a:lnSpc>
            </a:pPr>
            <a:r>
              <a:rPr lang="en-US" sz="2800" spc="-5" dirty="0" smtClean="0">
                <a:solidFill>
                  <a:schemeClr val="accent6">
                    <a:lumMod val="50000"/>
                  </a:schemeClr>
                </a:solidFill>
                <a:latin typeface="+mj-lt"/>
                <a:cs typeface="Corbel"/>
              </a:rPr>
              <a:t>Establishes</a:t>
            </a:r>
            <a:r>
              <a:rPr lang="en-US" sz="2800" dirty="0" smtClean="0">
                <a:solidFill>
                  <a:schemeClr val="accent6">
                    <a:lumMod val="50000"/>
                  </a:schemeClr>
                </a:solidFill>
                <a:latin typeface="+mj-lt"/>
                <a:cs typeface="Corbel"/>
              </a:rPr>
              <a:t> </a:t>
            </a:r>
            <a:r>
              <a:rPr lang="en-US" sz="2800" spc="-10" dirty="0">
                <a:solidFill>
                  <a:schemeClr val="accent6">
                    <a:lumMod val="50000"/>
                  </a:schemeClr>
                </a:solidFill>
                <a:latin typeface="+mj-lt"/>
                <a:cs typeface="Corbel"/>
              </a:rPr>
              <a:t>the</a:t>
            </a:r>
            <a:r>
              <a:rPr lang="en-US" sz="2800" spc="10" dirty="0">
                <a:solidFill>
                  <a:schemeClr val="accent6">
                    <a:lumMod val="50000"/>
                  </a:schemeClr>
                </a:solidFill>
                <a:latin typeface="+mj-lt"/>
                <a:cs typeface="Corbel"/>
              </a:rPr>
              <a:t> </a:t>
            </a:r>
            <a:r>
              <a:rPr lang="en-US" sz="2800" spc="-10" dirty="0">
                <a:solidFill>
                  <a:schemeClr val="accent6">
                    <a:lumMod val="50000"/>
                  </a:schemeClr>
                </a:solidFill>
                <a:latin typeface="+mj-lt"/>
                <a:cs typeface="Corbel"/>
              </a:rPr>
              <a:t>cause</a:t>
            </a:r>
            <a:r>
              <a:rPr lang="en-US" sz="280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and</a:t>
            </a:r>
            <a:r>
              <a:rPr lang="en-US" sz="2800" spc="-1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effect</a:t>
            </a:r>
            <a:r>
              <a:rPr lang="en-US" sz="2800" spc="15"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relationship</a:t>
            </a:r>
            <a:r>
              <a:rPr lang="en-US" sz="2800" spc="2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of</a:t>
            </a:r>
            <a:r>
              <a:rPr lang="en-US" sz="280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an</a:t>
            </a:r>
            <a:r>
              <a:rPr lang="en-US" sz="280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incident </a:t>
            </a:r>
            <a:r>
              <a:rPr lang="en-US" sz="280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depending</a:t>
            </a:r>
            <a:r>
              <a:rPr lang="en-US" sz="2800" spc="1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upon</a:t>
            </a:r>
            <a:r>
              <a:rPr lang="en-US" sz="2800" dirty="0">
                <a:solidFill>
                  <a:schemeClr val="accent6">
                    <a:lumMod val="50000"/>
                  </a:schemeClr>
                </a:solidFill>
                <a:latin typeface="+mj-lt"/>
                <a:cs typeface="Corbel"/>
              </a:rPr>
              <a:t> </a:t>
            </a:r>
            <a:r>
              <a:rPr lang="en-US" sz="2800" spc="-10" dirty="0">
                <a:solidFill>
                  <a:schemeClr val="accent6">
                    <a:lumMod val="50000"/>
                  </a:schemeClr>
                </a:solidFill>
                <a:latin typeface="+mj-lt"/>
                <a:cs typeface="Corbel"/>
              </a:rPr>
              <a:t>the</a:t>
            </a:r>
            <a:r>
              <a:rPr lang="en-US" sz="2800" spc="-5" dirty="0">
                <a:solidFill>
                  <a:schemeClr val="accent6">
                    <a:lumMod val="50000"/>
                  </a:schemeClr>
                </a:solidFill>
                <a:latin typeface="+mj-lt"/>
                <a:cs typeface="Corbel"/>
              </a:rPr>
              <a:t> various</a:t>
            </a:r>
            <a:r>
              <a:rPr lang="en-US" sz="2800" spc="5"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discovered</a:t>
            </a:r>
            <a:r>
              <a:rPr lang="en-US" sz="2800" spc="15" dirty="0">
                <a:solidFill>
                  <a:schemeClr val="accent6">
                    <a:lumMod val="50000"/>
                  </a:schemeClr>
                </a:solidFill>
                <a:latin typeface="+mj-lt"/>
                <a:cs typeface="Corbel"/>
              </a:rPr>
              <a:t> </a:t>
            </a:r>
            <a:r>
              <a:rPr lang="en-US" sz="2800" spc="-10" dirty="0">
                <a:solidFill>
                  <a:schemeClr val="accent6">
                    <a:lumMod val="50000"/>
                  </a:schemeClr>
                </a:solidFill>
                <a:latin typeface="+mj-lt"/>
                <a:cs typeface="Corbel"/>
              </a:rPr>
              <a:t>true</a:t>
            </a:r>
            <a:r>
              <a:rPr lang="en-US" sz="2800" dirty="0">
                <a:solidFill>
                  <a:schemeClr val="accent6">
                    <a:lumMod val="50000"/>
                  </a:schemeClr>
                </a:solidFill>
                <a:latin typeface="+mj-lt"/>
                <a:cs typeface="Corbel"/>
              </a:rPr>
              <a:t> </a:t>
            </a:r>
            <a:r>
              <a:rPr lang="en-US" sz="2800" spc="-5" dirty="0">
                <a:solidFill>
                  <a:schemeClr val="accent6">
                    <a:lumMod val="50000"/>
                  </a:schemeClr>
                </a:solidFill>
                <a:latin typeface="+mj-lt"/>
                <a:cs typeface="Corbel"/>
              </a:rPr>
              <a:t>facts</a:t>
            </a:r>
            <a:endParaRPr lang="en-US" sz="2800" dirty="0">
              <a:solidFill>
                <a:schemeClr val="accent6">
                  <a:lumMod val="50000"/>
                </a:schemeClr>
              </a:solidFill>
              <a:latin typeface="+mj-lt"/>
              <a:cs typeface="Corbel"/>
            </a:endParaRPr>
          </a:p>
          <a:p>
            <a:endParaRPr lang="en-US" sz="2800" dirty="0">
              <a:solidFill>
                <a:schemeClr val="accent6">
                  <a:lumMod val="50000"/>
                </a:schemeClr>
              </a:solidFill>
              <a:latin typeface="+mj-lt"/>
            </a:endParaRPr>
          </a:p>
        </p:txBody>
      </p:sp>
    </p:spTree>
    <p:extLst>
      <p:ext uri="{BB962C8B-B14F-4D97-AF65-F5344CB8AC3E}">
        <p14:creationId xmlns:p14="http://schemas.microsoft.com/office/powerpoint/2010/main" val="2651075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58418" y="457200"/>
            <a:ext cx="6837782" cy="720069"/>
          </a:xfrm>
          <a:prstGeom prst="rect">
            <a:avLst/>
          </a:prstGeom>
        </p:spPr>
        <p:txBody>
          <a:bodyPr vert="horz" wrap="square" lIns="0" tIns="12065" rIns="0" bIns="0" rtlCol="0">
            <a:spAutoFit/>
          </a:bodyPr>
          <a:lstStyle/>
          <a:p>
            <a:pPr marL="12700">
              <a:lnSpc>
                <a:spcPct val="100000"/>
              </a:lnSpc>
              <a:spcBef>
                <a:spcPts val="95"/>
              </a:spcBef>
            </a:pPr>
            <a:r>
              <a:rPr spc="-10" dirty="0"/>
              <a:t>What</a:t>
            </a:r>
            <a:r>
              <a:rPr spc="-30" dirty="0"/>
              <a:t> </a:t>
            </a:r>
            <a:r>
              <a:rPr spc="-5" dirty="0"/>
              <a:t>is</a:t>
            </a:r>
            <a:r>
              <a:rPr spc="-20" dirty="0"/>
              <a:t> </a:t>
            </a:r>
            <a:r>
              <a:rPr spc="-15" dirty="0"/>
              <a:t>Research?</a:t>
            </a:r>
          </a:p>
        </p:txBody>
      </p:sp>
      <p:sp>
        <p:nvSpPr>
          <p:cNvPr id="3" name="object 3"/>
          <p:cNvSpPr txBox="1"/>
          <p:nvPr/>
        </p:nvSpPr>
        <p:spPr>
          <a:xfrm>
            <a:off x="459740" y="1524000"/>
            <a:ext cx="6550660" cy="4562788"/>
          </a:xfrm>
          <a:prstGeom prst="rect">
            <a:avLst/>
          </a:prstGeom>
        </p:spPr>
        <p:txBody>
          <a:bodyPr vert="horz" wrap="square" lIns="0" tIns="12700" rIns="0" bIns="0" rtlCol="0">
            <a:spAutoFit/>
          </a:bodyPr>
          <a:lstStyle/>
          <a:p>
            <a:pPr marL="12700">
              <a:lnSpc>
                <a:spcPct val="100000"/>
              </a:lnSpc>
              <a:spcBef>
                <a:spcPts val="100"/>
              </a:spcBef>
            </a:pPr>
            <a:r>
              <a:rPr sz="2800" b="1" i="1" dirty="0">
                <a:solidFill>
                  <a:schemeClr val="accent6">
                    <a:lumMod val="50000"/>
                  </a:schemeClr>
                </a:solidFill>
                <a:latin typeface="+mj-lt"/>
                <a:cs typeface="Corbel"/>
              </a:rPr>
              <a:t>Research</a:t>
            </a:r>
            <a:r>
              <a:rPr sz="2800" b="1" i="1" spc="-60" dirty="0">
                <a:solidFill>
                  <a:schemeClr val="accent6">
                    <a:lumMod val="50000"/>
                  </a:schemeClr>
                </a:solidFill>
                <a:latin typeface="+mj-lt"/>
                <a:cs typeface="Corbel"/>
              </a:rPr>
              <a:t> </a:t>
            </a:r>
            <a:r>
              <a:rPr sz="2800" b="1" i="1" dirty="0" smtClean="0">
                <a:solidFill>
                  <a:schemeClr val="accent6">
                    <a:lumMod val="50000"/>
                  </a:schemeClr>
                </a:solidFill>
                <a:latin typeface="+mj-lt"/>
                <a:cs typeface="Corbel"/>
              </a:rPr>
              <a:t>is-</a:t>
            </a:r>
            <a:r>
              <a:rPr lang="en-US" sz="2800" b="1" i="1" dirty="0" smtClean="0">
                <a:solidFill>
                  <a:schemeClr val="accent6">
                    <a:lumMod val="50000"/>
                  </a:schemeClr>
                </a:solidFill>
                <a:latin typeface="+mj-lt"/>
                <a:cs typeface="Corbel"/>
              </a:rPr>
              <a:t> </a:t>
            </a:r>
          </a:p>
          <a:p>
            <a:pPr marL="12700">
              <a:lnSpc>
                <a:spcPct val="100000"/>
              </a:lnSpc>
              <a:spcBef>
                <a:spcPts val="100"/>
              </a:spcBef>
            </a:pPr>
            <a:endParaRPr lang="en-US" sz="1800" b="1" spc="-5" dirty="0" smtClean="0">
              <a:solidFill>
                <a:srgbClr val="174576"/>
              </a:solidFill>
              <a:latin typeface="Corbel"/>
              <a:cs typeface="Corbel"/>
            </a:endParaRPr>
          </a:p>
          <a:p>
            <a:pPr marL="298450" indent="-285750">
              <a:lnSpc>
                <a:spcPct val="100000"/>
              </a:lnSpc>
              <a:spcBef>
                <a:spcPts val="100"/>
              </a:spcBef>
              <a:buFont typeface="Arial" pitchFamily="34" charset="0"/>
              <a:buChar char="•"/>
            </a:pPr>
            <a:r>
              <a:rPr sz="2400" b="1" spc="-5" dirty="0" smtClean="0">
                <a:solidFill>
                  <a:schemeClr val="accent6">
                    <a:lumMod val="50000"/>
                  </a:schemeClr>
                </a:solidFill>
                <a:latin typeface="+mj-lt"/>
                <a:cs typeface="Corbel"/>
              </a:rPr>
              <a:t>asking</a:t>
            </a:r>
            <a:r>
              <a:rPr sz="2400" b="1" spc="-25" dirty="0" smtClean="0">
                <a:solidFill>
                  <a:schemeClr val="accent6">
                    <a:lumMod val="50000"/>
                  </a:schemeClr>
                </a:solidFill>
                <a:latin typeface="+mj-lt"/>
                <a:cs typeface="Corbel"/>
              </a:rPr>
              <a:t> </a:t>
            </a:r>
            <a:r>
              <a:rPr sz="2400" b="1" spc="-5" dirty="0">
                <a:solidFill>
                  <a:schemeClr val="accent6">
                    <a:lumMod val="50000"/>
                  </a:schemeClr>
                </a:solidFill>
                <a:latin typeface="+mj-lt"/>
                <a:cs typeface="Corbel"/>
              </a:rPr>
              <a:t>questions</a:t>
            </a:r>
            <a:endParaRPr sz="2400" dirty="0">
              <a:solidFill>
                <a:schemeClr val="accent6">
                  <a:lumMod val="50000"/>
                </a:schemeClr>
              </a:solidFill>
              <a:latin typeface="+mj-lt"/>
              <a:cs typeface="Corbel"/>
            </a:endParaRPr>
          </a:p>
          <a:p>
            <a:pPr marL="298450" indent="-285750">
              <a:lnSpc>
                <a:spcPct val="100000"/>
              </a:lnSpc>
              <a:spcBef>
                <a:spcPts val="1560"/>
              </a:spcBef>
              <a:buFont typeface="Arial" pitchFamily="34" charset="0"/>
              <a:buChar char="•"/>
              <a:tabLst>
                <a:tab pos="355600" algn="l"/>
              </a:tabLst>
            </a:pPr>
            <a:r>
              <a:rPr sz="2400" b="1" spc="-5" dirty="0" smtClean="0">
                <a:solidFill>
                  <a:schemeClr val="accent6">
                    <a:lumMod val="50000"/>
                  </a:schemeClr>
                </a:solidFill>
                <a:latin typeface="+mj-lt"/>
                <a:cs typeface="Corbel"/>
              </a:rPr>
              <a:t>finding</a:t>
            </a:r>
            <a:r>
              <a:rPr sz="2400" b="1" spc="-20" dirty="0" smtClean="0">
                <a:solidFill>
                  <a:schemeClr val="accent6">
                    <a:lumMod val="50000"/>
                  </a:schemeClr>
                </a:solidFill>
                <a:latin typeface="+mj-lt"/>
                <a:cs typeface="Corbel"/>
              </a:rPr>
              <a:t> </a:t>
            </a:r>
            <a:r>
              <a:rPr sz="2400" b="1" dirty="0">
                <a:solidFill>
                  <a:schemeClr val="accent6">
                    <a:lumMod val="50000"/>
                  </a:schemeClr>
                </a:solidFill>
                <a:latin typeface="+mj-lt"/>
                <a:cs typeface="Corbel"/>
              </a:rPr>
              <a:t>out</a:t>
            </a:r>
            <a:r>
              <a:rPr sz="2400" b="1" spc="-10"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the</a:t>
            </a:r>
            <a:r>
              <a:rPr sz="2400" b="1" spc="-10" dirty="0">
                <a:solidFill>
                  <a:schemeClr val="accent6">
                    <a:lumMod val="50000"/>
                  </a:schemeClr>
                </a:solidFill>
                <a:latin typeface="+mj-lt"/>
                <a:cs typeface="Corbel"/>
              </a:rPr>
              <a:t> </a:t>
            </a:r>
            <a:r>
              <a:rPr sz="2400" b="1" spc="-5" dirty="0" smtClean="0">
                <a:solidFill>
                  <a:schemeClr val="accent6">
                    <a:lumMod val="50000"/>
                  </a:schemeClr>
                </a:solidFill>
                <a:latin typeface="+mj-lt"/>
                <a:cs typeface="Corbel"/>
              </a:rPr>
              <a:t>truth/fact</a:t>
            </a:r>
            <a:endParaRPr lang="en-US" sz="2400" dirty="0">
              <a:solidFill>
                <a:schemeClr val="accent6">
                  <a:lumMod val="50000"/>
                </a:schemeClr>
              </a:solidFill>
              <a:latin typeface="+mj-lt"/>
              <a:cs typeface="Corbel"/>
            </a:endParaRPr>
          </a:p>
          <a:p>
            <a:pPr marL="298450" indent="-285750">
              <a:lnSpc>
                <a:spcPct val="100000"/>
              </a:lnSpc>
              <a:spcBef>
                <a:spcPts val="1560"/>
              </a:spcBef>
              <a:buFont typeface="Arial" pitchFamily="34" charset="0"/>
              <a:buChar char="•"/>
              <a:tabLst>
                <a:tab pos="355600" algn="l"/>
              </a:tabLst>
            </a:pPr>
            <a:r>
              <a:rPr sz="2400" b="1" dirty="0" smtClean="0">
                <a:solidFill>
                  <a:schemeClr val="accent6">
                    <a:lumMod val="50000"/>
                  </a:schemeClr>
                </a:solidFill>
                <a:latin typeface="+mj-lt"/>
                <a:cs typeface="Corbel"/>
              </a:rPr>
              <a:t>is</a:t>
            </a:r>
            <a:r>
              <a:rPr sz="2400" b="1" spc="-15" dirty="0" smtClean="0">
                <a:solidFill>
                  <a:schemeClr val="accent6">
                    <a:lumMod val="50000"/>
                  </a:schemeClr>
                </a:solidFill>
                <a:latin typeface="+mj-lt"/>
                <a:cs typeface="Corbel"/>
              </a:rPr>
              <a:t> </a:t>
            </a:r>
            <a:r>
              <a:rPr sz="2400" b="1" dirty="0">
                <a:solidFill>
                  <a:schemeClr val="accent6">
                    <a:lumMod val="50000"/>
                  </a:schemeClr>
                </a:solidFill>
                <a:latin typeface="+mj-lt"/>
                <a:cs typeface="Corbel"/>
              </a:rPr>
              <a:t>a</a:t>
            </a:r>
            <a:r>
              <a:rPr sz="2400" b="1" spc="-5" dirty="0">
                <a:solidFill>
                  <a:schemeClr val="accent6">
                    <a:lumMod val="50000"/>
                  </a:schemeClr>
                </a:solidFill>
                <a:latin typeface="+mj-lt"/>
                <a:cs typeface="Corbel"/>
              </a:rPr>
              <a:t> continuous process</a:t>
            </a:r>
            <a:endParaRPr sz="2400" dirty="0">
              <a:solidFill>
                <a:schemeClr val="accent6">
                  <a:lumMod val="50000"/>
                </a:schemeClr>
              </a:solidFill>
              <a:latin typeface="+mj-lt"/>
              <a:cs typeface="Corbel"/>
            </a:endParaRPr>
          </a:p>
          <a:p>
            <a:pPr marL="297815" indent="-285750">
              <a:lnSpc>
                <a:spcPct val="100000"/>
              </a:lnSpc>
              <a:spcBef>
                <a:spcPts val="1570"/>
              </a:spcBef>
              <a:buClr>
                <a:srgbClr val="FF7E00"/>
              </a:buClr>
              <a:buSzPct val="88888"/>
              <a:buFont typeface="Arial" pitchFamily="34" charset="0"/>
              <a:buChar char="•"/>
              <a:tabLst>
                <a:tab pos="355600" algn="l"/>
                <a:tab pos="356235" algn="l"/>
              </a:tabLst>
            </a:pPr>
            <a:r>
              <a:rPr sz="2400" b="1" spc="-5" dirty="0">
                <a:solidFill>
                  <a:schemeClr val="accent6">
                    <a:lumMod val="50000"/>
                  </a:schemeClr>
                </a:solidFill>
                <a:latin typeface="+mj-lt"/>
                <a:cs typeface="Corbel"/>
              </a:rPr>
              <a:t>can’t</a:t>
            </a:r>
            <a:r>
              <a:rPr sz="2400" b="1" spc="-25" dirty="0">
                <a:solidFill>
                  <a:schemeClr val="accent6">
                    <a:lumMod val="50000"/>
                  </a:schemeClr>
                </a:solidFill>
                <a:latin typeface="+mj-lt"/>
                <a:cs typeface="Corbel"/>
              </a:rPr>
              <a:t> </a:t>
            </a:r>
            <a:r>
              <a:rPr sz="2400" b="1" dirty="0">
                <a:solidFill>
                  <a:schemeClr val="accent6">
                    <a:lumMod val="50000"/>
                  </a:schemeClr>
                </a:solidFill>
                <a:latin typeface="+mj-lt"/>
                <a:cs typeface="Corbel"/>
              </a:rPr>
              <a:t>stop</a:t>
            </a:r>
            <a:endParaRPr sz="2400" dirty="0">
              <a:solidFill>
                <a:schemeClr val="accent6">
                  <a:lumMod val="50000"/>
                </a:schemeClr>
              </a:solidFill>
              <a:latin typeface="+mj-lt"/>
              <a:cs typeface="Corbel"/>
            </a:endParaRPr>
          </a:p>
          <a:p>
            <a:pPr marL="297815" indent="-285750">
              <a:lnSpc>
                <a:spcPct val="100000"/>
              </a:lnSpc>
              <a:spcBef>
                <a:spcPts val="1560"/>
              </a:spcBef>
              <a:buClr>
                <a:srgbClr val="FF7E00"/>
              </a:buClr>
              <a:buSzPct val="88888"/>
              <a:buFont typeface="Arial" pitchFamily="34" charset="0"/>
              <a:buChar char="•"/>
              <a:tabLst>
                <a:tab pos="355600" algn="l"/>
                <a:tab pos="356235" algn="l"/>
              </a:tabLst>
            </a:pPr>
            <a:r>
              <a:rPr sz="2400" b="1" dirty="0">
                <a:solidFill>
                  <a:schemeClr val="accent6">
                    <a:lumMod val="50000"/>
                  </a:schemeClr>
                </a:solidFill>
                <a:latin typeface="+mj-lt"/>
                <a:cs typeface="Corbel"/>
              </a:rPr>
              <a:t>is</a:t>
            </a:r>
            <a:r>
              <a:rPr sz="2400" b="1" spc="-70"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Co</a:t>
            </a:r>
            <a:r>
              <a:rPr sz="2400" b="1" dirty="0">
                <a:solidFill>
                  <a:schemeClr val="accent6">
                    <a:lumMod val="50000"/>
                  </a:schemeClr>
                </a:solidFill>
                <a:latin typeface="+mj-lt"/>
                <a:cs typeface="Corbel"/>
              </a:rPr>
              <a:t>m</a:t>
            </a:r>
            <a:r>
              <a:rPr sz="2400" b="1" spc="-5" dirty="0">
                <a:solidFill>
                  <a:schemeClr val="accent6">
                    <a:lumMod val="50000"/>
                  </a:schemeClr>
                </a:solidFill>
                <a:latin typeface="+mj-lt"/>
                <a:cs typeface="Corbel"/>
              </a:rPr>
              <a:t>m</a:t>
            </a:r>
            <a:r>
              <a:rPr sz="2400" b="1" dirty="0">
                <a:solidFill>
                  <a:schemeClr val="accent6">
                    <a:lumMod val="50000"/>
                  </a:schemeClr>
                </a:solidFill>
                <a:latin typeface="+mj-lt"/>
                <a:cs typeface="Corbel"/>
              </a:rPr>
              <a:t>un</a:t>
            </a:r>
            <a:r>
              <a:rPr sz="2400" b="1" spc="-10" dirty="0">
                <a:solidFill>
                  <a:schemeClr val="accent6">
                    <a:lumMod val="50000"/>
                  </a:schemeClr>
                </a:solidFill>
                <a:latin typeface="+mj-lt"/>
                <a:cs typeface="Corbel"/>
              </a:rPr>
              <a:t>i</a:t>
            </a:r>
            <a:r>
              <a:rPr sz="2400" b="1" dirty="0">
                <a:solidFill>
                  <a:schemeClr val="accent6">
                    <a:lumMod val="50000"/>
                  </a:schemeClr>
                </a:solidFill>
                <a:latin typeface="+mj-lt"/>
                <a:cs typeface="Corbel"/>
              </a:rPr>
              <a:t>cat</a:t>
            </a:r>
            <a:r>
              <a:rPr sz="2400" b="1" spc="-10" dirty="0">
                <a:solidFill>
                  <a:schemeClr val="accent6">
                    <a:lumMod val="50000"/>
                  </a:schemeClr>
                </a:solidFill>
                <a:latin typeface="+mj-lt"/>
                <a:cs typeface="Corbel"/>
              </a:rPr>
              <a:t>i</a:t>
            </a:r>
            <a:r>
              <a:rPr sz="2400" b="1" dirty="0">
                <a:solidFill>
                  <a:schemeClr val="accent6">
                    <a:lumMod val="50000"/>
                  </a:schemeClr>
                </a:solidFill>
                <a:latin typeface="+mj-lt"/>
                <a:cs typeface="Corbel"/>
              </a:rPr>
              <a:t>on</a:t>
            </a:r>
            <a:endParaRPr sz="2400" dirty="0">
              <a:solidFill>
                <a:schemeClr val="accent6">
                  <a:lumMod val="50000"/>
                </a:schemeClr>
              </a:solidFill>
              <a:latin typeface="+mj-lt"/>
              <a:cs typeface="Corbel"/>
            </a:endParaRPr>
          </a:p>
          <a:p>
            <a:pPr marL="297815" indent="-285750">
              <a:lnSpc>
                <a:spcPct val="100000"/>
              </a:lnSpc>
              <a:spcBef>
                <a:spcPts val="1575"/>
              </a:spcBef>
              <a:buClr>
                <a:srgbClr val="FF7E00"/>
              </a:buClr>
              <a:buSzPct val="88888"/>
              <a:buFont typeface="Arial" pitchFamily="34" charset="0"/>
              <a:buChar char="•"/>
              <a:tabLst>
                <a:tab pos="355600" algn="l"/>
                <a:tab pos="356235" algn="l"/>
              </a:tabLst>
            </a:pPr>
            <a:r>
              <a:rPr sz="2400" b="1" dirty="0">
                <a:solidFill>
                  <a:schemeClr val="accent6">
                    <a:lumMod val="50000"/>
                  </a:schemeClr>
                </a:solidFill>
                <a:latin typeface="+mj-lt"/>
                <a:cs typeface="Corbel"/>
              </a:rPr>
              <a:t>is</a:t>
            </a:r>
            <a:r>
              <a:rPr sz="2400" b="1" spc="-20"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investigation</a:t>
            </a:r>
            <a:endParaRPr sz="2400" dirty="0">
              <a:solidFill>
                <a:schemeClr val="accent6">
                  <a:lumMod val="50000"/>
                </a:schemeClr>
              </a:solidFill>
              <a:latin typeface="+mj-lt"/>
              <a:cs typeface="Corbel"/>
            </a:endParaRPr>
          </a:p>
          <a:p>
            <a:pPr marL="297815" indent="-285750">
              <a:lnSpc>
                <a:spcPct val="100000"/>
              </a:lnSpc>
              <a:spcBef>
                <a:spcPts val="1575"/>
              </a:spcBef>
              <a:buClr>
                <a:srgbClr val="FF7E00"/>
              </a:buClr>
              <a:buSzPct val="88888"/>
              <a:buFont typeface="Arial" pitchFamily="34" charset="0"/>
              <a:buChar char="•"/>
              <a:tabLst>
                <a:tab pos="355600" algn="l"/>
                <a:tab pos="356235" algn="l"/>
              </a:tabLst>
            </a:pPr>
            <a:r>
              <a:rPr sz="2400" b="1" dirty="0">
                <a:solidFill>
                  <a:schemeClr val="accent6">
                    <a:lumMod val="50000"/>
                  </a:schemeClr>
                </a:solidFill>
                <a:latin typeface="+mj-lt"/>
                <a:cs typeface="Corbel"/>
              </a:rPr>
              <a:t>is</a:t>
            </a:r>
            <a:r>
              <a:rPr sz="2400" b="1" spc="-15"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discovering</a:t>
            </a:r>
            <a:r>
              <a:rPr sz="2400" b="1" spc="-10" dirty="0">
                <a:solidFill>
                  <a:schemeClr val="accent6">
                    <a:lumMod val="50000"/>
                  </a:schemeClr>
                </a:solidFill>
                <a:latin typeface="+mj-lt"/>
                <a:cs typeface="Corbel"/>
              </a:rPr>
              <a:t> </a:t>
            </a:r>
            <a:r>
              <a:rPr sz="2400" b="1" dirty="0">
                <a:solidFill>
                  <a:schemeClr val="accent6">
                    <a:lumMod val="50000"/>
                  </a:schemeClr>
                </a:solidFill>
                <a:latin typeface="+mj-lt"/>
                <a:cs typeface="Corbel"/>
              </a:rPr>
              <a:t>a</a:t>
            </a:r>
            <a:r>
              <a:rPr sz="2400" b="1" spc="-10" dirty="0">
                <a:solidFill>
                  <a:schemeClr val="accent6">
                    <a:lumMod val="50000"/>
                  </a:schemeClr>
                </a:solidFill>
                <a:latin typeface="+mj-lt"/>
                <a:cs typeface="Corbel"/>
              </a:rPr>
              <a:t> </a:t>
            </a:r>
            <a:r>
              <a:rPr sz="2400" b="1" spc="-5" dirty="0" smtClean="0">
                <a:solidFill>
                  <a:schemeClr val="accent6">
                    <a:lumMod val="50000"/>
                  </a:schemeClr>
                </a:solidFill>
                <a:latin typeface="+mj-lt"/>
                <a:cs typeface="Corbel"/>
              </a:rPr>
              <a:t>fact</a:t>
            </a:r>
            <a:endParaRPr sz="2400" dirty="0">
              <a:solidFill>
                <a:schemeClr val="accent6">
                  <a:lumMod val="50000"/>
                </a:schemeClr>
              </a:solidFill>
              <a:latin typeface="+mj-lt"/>
              <a:cs typeface="Corbe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28600" y="914400"/>
            <a:ext cx="7924800" cy="5876609"/>
          </a:xfrm>
          <a:prstGeom prst="rect">
            <a:avLst/>
          </a:prstGeom>
        </p:spPr>
        <p:txBody>
          <a:bodyPr vert="horz" wrap="square" lIns="0" tIns="13335" rIns="0" bIns="0" rtlCol="0">
            <a:spAutoFit/>
          </a:bodyPr>
          <a:lstStyle/>
          <a:p>
            <a:pPr marL="355600" algn="just">
              <a:lnSpc>
                <a:spcPct val="100000"/>
              </a:lnSpc>
              <a:spcBef>
                <a:spcPts val="105"/>
              </a:spcBef>
            </a:pPr>
            <a:r>
              <a:rPr sz="2400" b="1" i="1" spc="-25" dirty="0" smtClean="0">
                <a:solidFill>
                  <a:schemeClr val="accent6">
                    <a:lumMod val="50000"/>
                  </a:schemeClr>
                </a:solidFill>
                <a:latin typeface="+mj-lt"/>
                <a:cs typeface="Corbel"/>
              </a:rPr>
              <a:t>We</a:t>
            </a:r>
            <a:r>
              <a:rPr sz="2400" b="1" i="1" spc="-5" dirty="0" smtClean="0">
                <a:solidFill>
                  <a:schemeClr val="accent6">
                    <a:lumMod val="50000"/>
                  </a:schemeClr>
                </a:solidFill>
                <a:latin typeface="+mj-lt"/>
                <a:cs typeface="Corbel"/>
              </a:rPr>
              <a:t> </a:t>
            </a:r>
            <a:r>
              <a:rPr sz="2400" b="1" i="1" dirty="0">
                <a:solidFill>
                  <a:schemeClr val="accent6">
                    <a:lumMod val="50000"/>
                  </a:schemeClr>
                </a:solidFill>
                <a:latin typeface="+mj-lt"/>
                <a:cs typeface="Corbel"/>
              </a:rPr>
              <a:t>communicate</a:t>
            </a:r>
            <a:r>
              <a:rPr sz="2400" b="1" i="1" spc="-15" dirty="0">
                <a:solidFill>
                  <a:schemeClr val="accent6">
                    <a:lumMod val="50000"/>
                  </a:schemeClr>
                </a:solidFill>
                <a:latin typeface="+mj-lt"/>
                <a:cs typeface="Corbel"/>
              </a:rPr>
              <a:t> </a:t>
            </a:r>
            <a:r>
              <a:rPr sz="2400" b="1" i="1" spc="-5" dirty="0">
                <a:solidFill>
                  <a:schemeClr val="accent6">
                    <a:lumMod val="50000"/>
                  </a:schemeClr>
                </a:solidFill>
                <a:latin typeface="+mj-lt"/>
                <a:cs typeface="Corbel"/>
              </a:rPr>
              <a:t>every</a:t>
            </a:r>
            <a:r>
              <a:rPr sz="2400" b="1" i="1" spc="-30" dirty="0">
                <a:solidFill>
                  <a:schemeClr val="accent6">
                    <a:lumMod val="50000"/>
                  </a:schemeClr>
                </a:solidFill>
                <a:latin typeface="+mj-lt"/>
                <a:cs typeface="Corbel"/>
              </a:rPr>
              <a:t> </a:t>
            </a:r>
            <a:r>
              <a:rPr sz="2400" b="1" i="1" spc="-5" dirty="0">
                <a:solidFill>
                  <a:schemeClr val="accent6">
                    <a:lumMod val="50000"/>
                  </a:schemeClr>
                </a:solidFill>
                <a:latin typeface="+mj-lt"/>
                <a:cs typeface="Corbel"/>
              </a:rPr>
              <a:t>time</a:t>
            </a:r>
            <a:r>
              <a:rPr sz="2400" b="1" i="1" spc="-15" dirty="0">
                <a:solidFill>
                  <a:schemeClr val="accent6">
                    <a:lumMod val="50000"/>
                  </a:schemeClr>
                </a:solidFill>
                <a:latin typeface="+mj-lt"/>
                <a:cs typeface="Corbel"/>
              </a:rPr>
              <a:t> </a:t>
            </a:r>
            <a:r>
              <a:rPr sz="2400" b="1" i="1" dirty="0">
                <a:solidFill>
                  <a:schemeClr val="accent6">
                    <a:lumMod val="50000"/>
                  </a:schemeClr>
                </a:solidFill>
                <a:latin typeface="+mj-lt"/>
                <a:cs typeface="Corbel"/>
              </a:rPr>
              <a:t>we</a:t>
            </a:r>
            <a:r>
              <a:rPr sz="2400" b="1" i="1" spc="-20" dirty="0">
                <a:solidFill>
                  <a:schemeClr val="accent6">
                    <a:lumMod val="50000"/>
                  </a:schemeClr>
                </a:solidFill>
                <a:latin typeface="+mj-lt"/>
                <a:cs typeface="Corbel"/>
              </a:rPr>
              <a:t> </a:t>
            </a:r>
            <a:r>
              <a:rPr sz="2400" b="1" i="1" dirty="0">
                <a:solidFill>
                  <a:schemeClr val="accent6">
                    <a:lumMod val="50000"/>
                  </a:schemeClr>
                </a:solidFill>
                <a:latin typeface="+mj-lt"/>
                <a:cs typeface="Corbel"/>
              </a:rPr>
              <a:t>do</a:t>
            </a:r>
            <a:r>
              <a:rPr sz="2400" b="1" i="1" spc="-10" dirty="0">
                <a:solidFill>
                  <a:schemeClr val="accent6">
                    <a:lumMod val="50000"/>
                  </a:schemeClr>
                </a:solidFill>
                <a:latin typeface="+mj-lt"/>
                <a:cs typeface="Corbel"/>
              </a:rPr>
              <a:t> </a:t>
            </a:r>
            <a:r>
              <a:rPr sz="2400" b="1" i="1" spc="-5" dirty="0">
                <a:solidFill>
                  <a:schemeClr val="accent6">
                    <a:lumMod val="50000"/>
                  </a:schemeClr>
                </a:solidFill>
                <a:latin typeface="+mj-lt"/>
                <a:cs typeface="Corbel"/>
              </a:rPr>
              <a:t>research</a:t>
            </a:r>
            <a:endParaRPr sz="2400" dirty="0">
              <a:solidFill>
                <a:schemeClr val="accent6">
                  <a:lumMod val="50000"/>
                </a:schemeClr>
              </a:solidFill>
              <a:latin typeface="+mj-lt"/>
              <a:cs typeface="Corbel"/>
            </a:endParaRPr>
          </a:p>
          <a:p>
            <a:pPr>
              <a:lnSpc>
                <a:spcPct val="100000"/>
              </a:lnSpc>
              <a:spcBef>
                <a:spcPts val="55"/>
              </a:spcBef>
            </a:pPr>
            <a:endParaRPr dirty="0">
              <a:solidFill>
                <a:schemeClr val="accent6">
                  <a:lumMod val="50000"/>
                </a:schemeClr>
              </a:solidFill>
              <a:latin typeface="+mj-lt"/>
              <a:cs typeface="Corbel"/>
            </a:endParaRPr>
          </a:p>
          <a:p>
            <a:pPr marL="355600" marR="516255" algn="just">
              <a:lnSpc>
                <a:spcPct val="100000"/>
              </a:lnSpc>
            </a:pPr>
            <a:r>
              <a:rPr sz="2400" b="1" dirty="0">
                <a:solidFill>
                  <a:schemeClr val="accent6">
                    <a:lumMod val="50000"/>
                  </a:schemeClr>
                </a:solidFill>
                <a:latin typeface="+mj-lt"/>
                <a:cs typeface="Corbel"/>
              </a:rPr>
              <a:t>On </a:t>
            </a:r>
            <a:r>
              <a:rPr sz="2400" b="1" spc="-5" dirty="0">
                <a:solidFill>
                  <a:schemeClr val="accent6">
                    <a:lumMod val="50000"/>
                  </a:schemeClr>
                </a:solidFill>
                <a:latin typeface="+mj-lt"/>
                <a:cs typeface="Corbel"/>
              </a:rPr>
              <a:t>the other hand when </a:t>
            </a:r>
            <a:r>
              <a:rPr sz="2400" b="1" dirty="0">
                <a:solidFill>
                  <a:schemeClr val="accent6">
                    <a:lumMod val="50000"/>
                  </a:schemeClr>
                </a:solidFill>
                <a:latin typeface="+mj-lt"/>
                <a:cs typeface="Corbel"/>
              </a:rPr>
              <a:t>we research, it is </a:t>
            </a:r>
            <a:r>
              <a:rPr sz="2400" b="1" spc="-5" dirty="0">
                <a:solidFill>
                  <a:schemeClr val="accent6">
                    <a:lumMod val="50000"/>
                  </a:schemeClr>
                </a:solidFill>
                <a:latin typeface="+mj-lt"/>
                <a:cs typeface="Corbel"/>
              </a:rPr>
              <a:t>not completed </a:t>
            </a:r>
            <a:r>
              <a:rPr sz="2400" b="1" dirty="0">
                <a:solidFill>
                  <a:schemeClr val="accent6">
                    <a:lumMod val="50000"/>
                  </a:schemeClr>
                </a:solidFill>
                <a:latin typeface="+mj-lt"/>
                <a:cs typeface="Corbel"/>
              </a:rPr>
              <a:t>until it is </a:t>
            </a:r>
            <a:r>
              <a:rPr sz="2400" b="1" spc="-400" dirty="0">
                <a:solidFill>
                  <a:schemeClr val="accent6">
                    <a:lumMod val="50000"/>
                  </a:schemeClr>
                </a:solidFill>
                <a:latin typeface="+mj-lt"/>
                <a:cs typeface="Corbel"/>
              </a:rPr>
              <a:t> </a:t>
            </a:r>
            <a:r>
              <a:rPr sz="2400" b="1" dirty="0">
                <a:solidFill>
                  <a:schemeClr val="accent6">
                    <a:lumMod val="50000"/>
                  </a:schemeClr>
                </a:solidFill>
                <a:latin typeface="+mj-lt"/>
                <a:cs typeface="Corbel"/>
              </a:rPr>
              <a:t>communicated</a:t>
            </a:r>
            <a:endParaRPr sz="2400" dirty="0">
              <a:solidFill>
                <a:schemeClr val="accent6">
                  <a:lumMod val="50000"/>
                </a:schemeClr>
              </a:solidFill>
              <a:latin typeface="+mj-lt"/>
              <a:cs typeface="Corbel"/>
            </a:endParaRPr>
          </a:p>
          <a:p>
            <a:pPr>
              <a:lnSpc>
                <a:spcPct val="100000"/>
              </a:lnSpc>
              <a:spcBef>
                <a:spcPts val="35"/>
              </a:spcBef>
            </a:pPr>
            <a:endParaRPr dirty="0">
              <a:solidFill>
                <a:schemeClr val="accent6">
                  <a:lumMod val="50000"/>
                </a:schemeClr>
              </a:solidFill>
              <a:latin typeface="+mj-lt"/>
              <a:cs typeface="Corbel"/>
            </a:endParaRPr>
          </a:p>
          <a:p>
            <a:pPr marL="12700">
              <a:lnSpc>
                <a:spcPct val="100000"/>
              </a:lnSpc>
              <a:spcBef>
                <a:spcPts val="5"/>
              </a:spcBef>
            </a:pPr>
            <a:r>
              <a:rPr sz="2400" b="1" dirty="0">
                <a:solidFill>
                  <a:schemeClr val="accent6">
                    <a:lumMod val="50000"/>
                  </a:schemeClr>
                </a:solidFill>
                <a:latin typeface="+mj-lt"/>
                <a:cs typeface="Corbel"/>
              </a:rPr>
              <a:t>So</a:t>
            </a:r>
            <a:r>
              <a:rPr sz="2400" b="1" spc="-25" dirty="0">
                <a:solidFill>
                  <a:schemeClr val="accent6">
                    <a:lumMod val="50000"/>
                  </a:schemeClr>
                </a:solidFill>
                <a:latin typeface="+mj-lt"/>
                <a:cs typeface="Corbel"/>
              </a:rPr>
              <a:t> </a:t>
            </a:r>
            <a:r>
              <a:rPr sz="2400" b="1" dirty="0">
                <a:solidFill>
                  <a:schemeClr val="accent6">
                    <a:lumMod val="50000"/>
                  </a:schemeClr>
                </a:solidFill>
                <a:latin typeface="+mj-lt"/>
                <a:cs typeface="Corbel"/>
              </a:rPr>
              <a:t>we</a:t>
            </a:r>
            <a:r>
              <a:rPr sz="2400" b="1" spc="-15" dirty="0">
                <a:solidFill>
                  <a:schemeClr val="accent6">
                    <a:lumMod val="50000"/>
                  </a:schemeClr>
                </a:solidFill>
                <a:latin typeface="+mj-lt"/>
                <a:cs typeface="Corbel"/>
              </a:rPr>
              <a:t> </a:t>
            </a:r>
            <a:r>
              <a:rPr sz="2400" b="1" dirty="0">
                <a:solidFill>
                  <a:schemeClr val="accent6">
                    <a:lumMod val="50000"/>
                  </a:schemeClr>
                </a:solidFill>
                <a:latin typeface="+mj-lt"/>
                <a:cs typeface="Corbel"/>
              </a:rPr>
              <a:t>can</a:t>
            </a:r>
            <a:r>
              <a:rPr sz="2400" b="1" spc="-35" dirty="0">
                <a:solidFill>
                  <a:schemeClr val="accent6">
                    <a:lumMod val="50000"/>
                  </a:schemeClr>
                </a:solidFill>
                <a:latin typeface="+mj-lt"/>
                <a:cs typeface="Corbel"/>
              </a:rPr>
              <a:t> </a:t>
            </a:r>
            <a:r>
              <a:rPr sz="2400" b="1" dirty="0">
                <a:solidFill>
                  <a:schemeClr val="accent6">
                    <a:lumMod val="50000"/>
                  </a:schemeClr>
                </a:solidFill>
                <a:latin typeface="+mj-lt"/>
                <a:cs typeface="Corbel"/>
              </a:rPr>
              <a:t>say—</a:t>
            </a:r>
            <a:endParaRPr sz="2400" dirty="0">
              <a:solidFill>
                <a:schemeClr val="accent6">
                  <a:lumMod val="50000"/>
                </a:schemeClr>
              </a:solidFill>
              <a:latin typeface="+mj-lt"/>
              <a:cs typeface="Corbel"/>
            </a:endParaRPr>
          </a:p>
          <a:p>
            <a:pPr>
              <a:lnSpc>
                <a:spcPct val="100000"/>
              </a:lnSpc>
              <a:spcBef>
                <a:spcPts val="50"/>
              </a:spcBef>
            </a:pPr>
            <a:endParaRPr dirty="0">
              <a:solidFill>
                <a:schemeClr val="accent6">
                  <a:lumMod val="50000"/>
                </a:schemeClr>
              </a:solidFill>
              <a:latin typeface="+mj-lt"/>
              <a:cs typeface="Corbel"/>
            </a:endParaRPr>
          </a:p>
          <a:p>
            <a:pPr marL="398145" algn="just">
              <a:lnSpc>
                <a:spcPct val="100000"/>
              </a:lnSpc>
            </a:pPr>
            <a:r>
              <a:rPr sz="2400" b="1" dirty="0">
                <a:solidFill>
                  <a:schemeClr val="accent6">
                    <a:lumMod val="50000"/>
                  </a:schemeClr>
                </a:solidFill>
                <a:latin typeface="+mj-lt"/>
                <a:cs typeface="Corbel"/>
              </a:rPr>
              <a:t>Communication</a:t>
            </a:r>
            <a:r>
              <a:rPr sz="2400" b="1" spc="-25" dirty="0">
                <a:solidFill>
                  <a:schemeClr val="accent6">
                    <a:lumMod val="50000"/>
                  </a:schemeClr>
                </a:solidFill>
                <a:latin typeface="+mj-lt"/>
                <a:cs typeface="Corbel"/>
              </a:rPr>
              <a:t> </a:t>
            </a:r>
            <a:r>
              <a:rPr sz="2400" b="1" dirty="0">
                <a:solidFill>
                  <a:schemeClr val="accent6">
                    <a:lumMod val="50000"/>
                  </a:schemeClr>
                </a:solidFill>
                <a:latin typeface="+mj-lt"/>
                <a:cs typeface="Corbel"/>
              </a:rPr>
              <a:t>=</a:t>
            </a:r>
            <a:r>
              <a:rPr sz="2400" b="1" spc="-10"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Research</a:t>
            </a:r>
            <a:r>
              <a:rPr sz="2400" b="1" spc="-30"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or </a:t>
            </a:r>
            <a:r>
              <a:rPr sz="2400" b="1" dirty="0">
                <a:solidFill>
                  <a:schemeClr val="accent6">
                    <a:lumMod val="50000"/>
                  </a:schemeClr>
                </a:solidFill>
                <a:latin typeface="+mj-lt"/>
                <a:cs typeface="Corbel"/>
              </a:rPr>
              <a:t>vice</a:t>
            </a:r>
            <a:r>
              <a:rPr sz="2400" b="1" spc="-5" dirty="0">
                <a:solidFill>
                  <a:schemeClr val="accent6">
                    <a:lumMod val="50000"/>
                  </a:schemeClr>
                </a:solidFill>
                <a:latin typeface="+mj-lt"/>
                <a:cs typeface="Corbel"/>
              </a:rPr>
              <a:t> versa.</a:t>
            </a:r>
            <a:endParaRPr sz="2400" dirty="0">
              <a:solidFill>
                <a:schemeClr val="accent6">
                  <a:lumMod val="50000"/>
                </a:schemeClr>
              </a:solidFill>
              <a:latin typeface="+mj-lt"/>
              <a:cs typeface="Corbel"/>
            </a:endParaRPr>
          </a:p>
          <a:p>
            <a:pPr marL="355600" marR="5080" indent="-50800" algn="just">
              <a:lnSpc>
                <a:spcPct val="160100"/>
              </a:lnSpc>
              <a:spcBef>
                <a:spcPts val="1570"/>
              </a:spcBef>
            </a:pPr>
            <a:r>
              <a:rPr sz="2400" b="1" dirty="0">
                <a:solidFill>
                  <a:schemeClr val="accent6">
                    <a:lumMod val="50000"/>
                  </a:schemeClr>
                </a:solidFill>
                <a:latin typeface="+mj-lt"/>
                <a:cs typeface="Corbel"/>
              </a:rPr>
              <a:t>As research is </a:t>
            </a:r>
            <a:r>
              <a:rPr sz="2400" b="1" spc="-5" dirty="0">
                <a:solidFill>
                  <a:schemeClr val="accent6">
                    <a:lumMod val="50000"/>
                  </a:schemeClr>
                </a:solidFill>
                <a:latin typeface="+mj-lt"/>
                <a:cs typeface="Corbel"/>
              </a:rPr>
              <a:t>something </a:t>
            </a:r>
            <a:r>
              <a:rPr sz="2400" b="1" dirty="0">
                <a:solidFill>
                  <a:schemeClr val="accent6">
                    <a:lumMod val="50000"/>
                  </a:schemeClr>
                </a:solidFill>
                <a:latin typeface="+mj-lt"/>
                <a:cs typeface="Corbel"/>
              </a:rPr>
              <a:t>to find </a:t>
            </a:r>
            <a:r>
              <a:rPr sz="2400" b="1" spc="-5" dirty="0">
                <a:solidFill>
                  <a:schemeClr val="accent6">
                    <a:lumMod val="50000"/>
                  </a:schemeClr>
                </a:solidFill>
                <a:latin typeface="+mj-lt"/>
                <a:cs typeface="Corbel"/>
              </a:rPr>
              <a:t>out, </a:t>
            </a:r>
            <a:r>
              <a:rPr sz="2400" b="1" spc="5" dirty="0">
                <a:solidFill>
                  <a:schemeClr val="accent6">
                    <a:lumMod val="50000"/>
                  </a:schemeClr>
                </a:solidFill>
                <a:latin typeface="+mj-lt"/>
                <a:cs typeface="Corbel"/>
              </a:rPr>
              <a:t>we </a:t>
            </a:r>
            <a:r>
              <a:rPr sz="2400" b="1" spc="-5" dirty="0">
                <a:solidFill>
                  <a:schemeClr val="accent6">
                    <a:lumMod val="50000"/>
                  </a:schemeClr>
                </a:solidFill>
                <a:latin typeface="+mj-lt"/>
                <a:cs typeface="Corbel"/>
              </a:rPr>
              <a:t>cannot </a:t>
            </a:r>
            <a:r>
              <a:rPr sz="2400" b="1" dirty="0">
                <a:solidFill>
                  <a:schemeClr val="accent6">
                    <a:lumMod val="50000"/>
                  </a:schemeClr>
                </a:solidFill>
                <a:latin typeface="+mj-lt"/>
                <a:cs typeface="Corbel"/>
              </a:rPr>
              <a:t>find </a:t>
            </a:r>
            <a:r>
              <a:rPr sz="2400" b="1" spc="-5" dirty="0">
                <a:solidFill>
                  <a:schemeClr val="accent6">
                    <a:lumMod val="50000"/>
                  </a:schemeClr>
                </a:solidFill>
                <a:latin typeface="+mj-lt"/>
                <a:cs typeface="Corbel"/>
              </a:rPr>
              <a:t>out the </a:t>
            </a:r>
            <a:r>
              <a:rPr sz="2400" b="1" dirty="0">
                <a:solidFill>
                  <a:schemeClr val="accent6">
                    <a:lumMod val="50000"/>
                  </a:schemeClr>
                </a:solidFill>
                <a:latin typeface="+mj-lt"/>
                <a:cs typeface="Corbel"/>
              </a:rPr>
              <a:t>facts without </a:t>
            </a:r>
            <a:r>
              <a:rPr sz="2400" b="1" spc="5"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the</a:t>
            </a:r>
            <a:r>
              <a:rPr sz="2400" b="1"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help</a:t>
            </a:r>
            <a:r>
              <a:rPr sz="2400" b="1"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of</a:t>
            </a:r>
            <a:r>
              <a:rPr sz="2400" b="1"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communication.</a:t>
            </a:r>
            <a:r>
              <a:rPr sz="2400" b="1" dirty="0">
                <a:solidFill>
                  <a:schemeClr val="accent6">
                    <a:lumMod val="50000"/>
                  </a:schemeClr>
                </a:solidFill>
                <a:latin typeface="+mj-lt"/>
                <a:cs typeface="Corbel"/>
              </a:rPr>
              <a:t> So,</a:t>
            </a:r>
            <a:r>
              <a:rPr sz="2400" b="1" spc="5"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whatever</a:t>
            </a:r>
            <a:r>
              <a:rPr sz="2400" b="1"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the</a:t>
            </a:r>
            <a:r>
              <a:rPr sz="2400" b="1" dirty="0">
                <a:solidFill>
                  <a:schemeClr val="accent6">
                    <a:lumMod val="50000"/>
                  </a:schemeClr>
                </a:solidFill>
                <a:latin typeface="+mj-lt"/>
                <a:cs typeface="Corbel"/>
              </a:rPr>
              <a:t> subject</a:t>
            </a:r>
            <a:r>
              <a:rPr sz="2400" b="1" spc="5" dirty="0">
                <a:solidFill>
                  <a:schemeClr val="accent6">
                    <a:lumMod val="50000"/>
                  </a:schemeClr>
                </a:solidFill>
                <a:latin typeface="+mj-lt"/>
                <a:cs typeface="Corbel"/>
              </a:rPr>
              <a:t> </a:t>
            </a:r>
            <a:r>
              <a:rPr sz="2400" b="1" dirty="0">
                <a:solidFill>
                  <a:schemeClr val="accent6">
                    <a:lumMod val="50000"/>
                  </a:schemeClr>
                </a:solidFill>
                <a:latin typeface="+mj-lt"/>
                <a:cs typeface="Corbel"/>
              </a:rPr>
              <a:t>is</a:t>
            </a:r>
            <a:r>
              <a:rPr sz="2400" b="1" spc="5" dirty="0">
                <a:solidFill>
                  <a:schemeClr val="accent6">
                    <a:lumMod val="50000"/>
                  </a:schemeClr>
                </a:solidFill>
                <a:latin typeface="+mj-lt"/>
                <a:cs typeface="Corbel"/>
              </a:rPr>
              <a:t> </a:t>
            </a:r>
            <a:r>
              <a:rPr sz="2400" b="1" dirty="0">
                <a:solidFill>
                  <a:schemeClr val="accent6">
                    <a:lumMod val="50000"/>
                  </a:schemeClr>
                </a:solidFill>
                <a:latin typeface="+mj-lt"/>
                <a:cs typeface="Corbel"/>
              </a:rPr>
              <a:t>for</a:t>
            </a:r>
            <a:r>
              <a:rPr sz="2400" b="1" spc="5"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doing</a:t>
            </a:r>
            <a:r>
              <a:rPr sz="2400" b="1" dirty="0">
                <a:solidFill>
                  <a:schemeClr val="accent6">
                    <a:lumMod val="50000"/>
                  </a:schemeClr>
                </a:solidFill>
                <a:latin typeface="+mj-lt"/>
                <a:cs typeface="Corbel"/>
              </a:rPr>
              <a:t> a </a:t>
            </a:r>
            <a:r>
              <a:rPr sz="2400" b="1" spc="5" dirty="0">
                <a:solidFill>
                  <a:schemeClr val="accent6">
                    <a:lumMod val="50000"/>
                  </a:schemeClr>
                </a:solidFill>
                <a:latin typeface="+mj-lt"/>
                <a:cs typeface="Corbel"/>
              </a:rPr>
              <a:t> </a:t>
            </a:r>
            <a:r>
              <a:rPr sz="2400" b="1" dirty="0">
                <a:solidFill>
                  <a:schemeClr val="accent6">
                    <a:lumMod val="50000"/>
                  </a:schemeClr>
                </a:solidFill>
                <a:latin typeface="+mj-lt"/>
                <a:cs typeface="Corbel"/>
              </a:rPr>
              <a:t>research,</a:t>
            </a:r>
            <a:r>
              <a:rPr sz="2400" b="1" spc="5"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there</a:t>
            </a:r>
            <a:r>
              <a:rPr sz="2400" b="1" spc="10" dirty="0">
                <a:solidFill>
                  <a:schemeClr val="accent6">
                    <a:lumMod val="50000"/>
                  </a:schemeClr>
                </a:solidFill>
                <a:latin typeface="+mj-lt"/>
                <a:cs typeface="Corbel"/>
              </a:rPr>
              <a:t> </a:t>
            </a:r>
            <a:r>
              <a:rPr sz="2400" b="1" dirty="0">
                <a:solidFill>
                  <a:schemeClr val="accent6">
                    <a:lumMod val="50000"/>
                  </a:schemeClr>
                </a:solidFill>
                <a:latin typeface="+mj-lt"/>
                <a:cs typeface="Corbel"/>
              </a:rPr>
              <a:t>is</a:t>
            </a:r>
            <a:r>
              <a:rPr sz="2400" b="1" spc="-5" dirty="0">
                <a:solidFill>
                  <a:schemeClr val="accent6">
                    <a:lumMod val="50000"/>
                  </a:schemeClr>
                </a:solidFill>
                <a:latin typeface="+mj-lt"/>
                <a:cs typeface="Corbel"/>
              </a:rPr>
              <a:t> no</a:t>
            </a:r>
            <a:r>
              <a:rPr sz="2400" b="1"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other</a:t>
            </a:r>
            <a:r>
              <a:rPr sz="2400" b="1"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option</a:t>
            </a:r>
            <a:r>
              <a:rPr sz="2400" b="1" spc="-20" dirty="0">
                <a:solidFill>
                  <a:schemeClr val="accent6">
                    <a:lumMod val="50000"/>
                  </a:schemeClr>
                </a:solidFill>
                <a:latin typeface="+mj-lt"/>
                <a:cs typeface="Corbel"/>
              </a:rPr>
              <a:t> </a:t>
            </a:r>
            <a:r>
              <a:rPr sz="2400" b="1" dirty="0">
                <a:solidFill>
                  <a:schemeClr val="accent6">
                    <a:lumMod val="50000"/>
                  </a:schemeClr>
                </a:solidFill>
                <a:latin typeface="+mj-lt"/>
                <a:cs typeface="Corbel"/>
              </a:rPr>
              <a:t>except</a:t>
            </a:r>
            <a:r>
              <a:rPr sz="2400" b="1" spc="5" dirty="0">
                <a:solidFill>
                  <a:schemeClr val="accent6">
                    <a:lumMod val="50000"/>
                  </a:schemeClr>
                </a:solidFill>
                <a:latin typeface="+mj-lt"/>
                <a:cs typeface="Corbel"/>
              </a:rPr>
              <a:t> </a:t>
            </a:r>
            <a:r>
              <a:rPr sz="2400" b="1" spc="-5" dirty="0">
                <a:solidFill>
                  <a:schemeClr val="accent6">
                    <a:lumMod val="50000"/>
                  </a:schemeClr>
                </a:solidFill>
                <a:latin typeface="+mj-lt"/>
                <a:cs typeface="Corbel"/>
              </a:rPr>
              <a:t>communication</a:t>
            </a:r>
            <a:r>
              <a:rPr sz="2400" b="1" dirty="0">
                <a:solidFill>
                  <a:schemeClr val="accent6">
                    <a:lumMod val="50000"/>
                  </a:schemeClr>
                </a:solidFill>
                <a:latin typeface="+mj-lt"/>
                <a:cs typeface="Corbel"/>
              </a:rPr>
              <a:t> to </a:t>
            </a:r>
            <a:r>
              <a:rPr sz="2400" b="1" spc="-5" dirty="0">
                <a:solidFill>
                  <a:schemeClr val="accent6">
                    <a:lumMod val="50000"/>
                  </a:schemeClr>
                </a:solidFill>
                <a:latin typeface="+mj-lt"/>
                <a:cs typeface="Corbel"/>
              </a:rPr>
              <a:t>accomplish</a:t>
            </a:r>
            <a:r>
              <a:rPr sz="2400" b="1" spc="-30" dirty="0">
                <a:solidFill>
                  <a:schemeClr val="accent6">
                    <a:lumMod val="50000"/>
                  </a:schemeClr>
                </a:solidFill>
                <a:latin typeface="+mj-lt"/>
                <a:cs typeface="Corbel"/>
              </a:rPr>
              <a:t> </a:t>
            </a:r>
            <a:r>
              <a:rPr sz="2400" b="1" dirty="0">
                <a:solidFill>
                  <a:schemeClr val="accent6">
                    <a:lumMod val="50000"/>
                  </a:schemeClr>
                </a:solidFill>
                <a:latin typeface="+mj-lt"/>
                <a:cs typeface="Corbel"/>
              </a:rPr>
              <a:t>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804675"/>
            <a:ext cx="7388860" cy="720069"/>
          </a:xfrm>
          <a:prstGeom prst="rect">
            <a:avLst/>
          </a:prstGeom>
        </p:spPr>
        <p:txBody>
          <a:bodyPr vert="horz" wrap="square" lIns="0" tIns="12065" rIns="0" bIns="0" rtlCol="0">
            <a:spAutoFit/>
          </a:bodyPr>
          <a:lstStyle/>
          <a:p>
            <a:pPr marL="12700">
              <a:lnSpc>
                <a:spcPct val="100000"/>
              </a:lnSpc>
              <a:spcBef>
                <a:spcPts val="95"/>
              </a:spcBef>
            </a:pPr>
            <a:r>
              <a:rPr spc="-5" dirty="0"/>
              <a:t>Common</a:t>
            </a:r>
            <a:r>
              <a:rPr spc="-20" dirty="0"/>
              <a:t> </a:t>
            </a:r>
            <a:r>
              <a:rPr lang="en-US" spc="-5" dirty="0" smtClean="0"/>
              <a:t>points</a:t>
            </a:r>
            <a:r>
              <a:rPr spc="-20" dirty="0" smtClean="0"/>
              <a:t> </a:t>
            </a:r>
            <a:r>
              <a:rPr spc="-5" dirty="0"/>
              <a:t>on</a:t>
            </a:r>
            <a:r>
              <a:rPr spc="-10" dirty="0"/>
              <a:t> </a:t>
            </a:r>
            <a:r>
              <a:rPr spc="-15" dirty="0"/>
              <a:t>Research</a:t>
            </a:r>
          </a:p>
        </p:txBody>
      </p:sp>
      <p:sp>
        <p:nvSpPr>
          <p:cNvPr id="3" name="object 3"/>
          <p:cNvSpPr txBox="1"/>
          <p:nvPr/>
        </p:nvSpPr>
        <p:spPr>
          <a:xfrm>
            <a:off x="535940" y="2057400"/>
            <a:ext cx="7617460" cy="3348994"/>
          </a:xfrm>
          <a:prstGeom prst="rect">
            <a:avLst/>
          </a:prstGeom>
        </p:spPr>
        <p:txBody>
          <a:bodyPr vert="horz" wrap="square" lIns="0" tIns="12065" rIns="0" bIns="0" rtlCol="0">
            <a:spAutoFit/>
          </a:bodyPr>
          <a:lstStyle/>
          <a:p>
            <a:pPr marL="355600" indent="-343535">
              <a:lnSpc>
                <a:spcPct val="100000"/>
              </a:lnSpc>
              <a:spcBef>
                <a:spcPts val="95"/>
              </a:spcBef>
              <a:buClr>
                <a:srgbClr val="FF7E00"/>
              </a:buClr>
              <a:buSzPct val="88636"/>
              <a:buFont typeface="Wingdings"/>
              <a:buChar char=""/>
              <a:tabLst>
                <a:tab pos="355600" algn="l"/>
                <a:tab pos="356235" algn="l"/>
              </a:tabLst>
            </a:pPr>
            <a:r>
              <a:rPr sz="2400" spc="-10" dirty="0">
                <a:solidFill>
                  <a:schemeClr val="accent6">
                    <a:lumMod val="50000"/>
                  </a:schemeClr>
                </a:solidFill>
                <a:latin typeface="+mj-lt"/>
                <a:cs typeface="Corbel"/>
              </a:rPr>
              <a:t>Research</a:t>
            </a:r>
            <a:r>
              <a:rPr sz="2400" spc="25" dirty="0">
                <a:solidFill>
                  <a:schemeClr val="accent6">
                    <a:lumMod val="50000"/>
                  </a:schemeClr>
                </a:solidFill>
                <a:latin typeface="+mj-lt"/>
                <a:cs typeface="Corbel"/>
              </a:rPr>
              <a:t> </a:t>
            </a:r>
            <a:r>
              <a:rPr sz="2400" spc="-5" dirty="0">
                <a:solidFill>
                  <a:schemeClr val="accent6">
                    <a:lumMod val="50000"/>
                  </a:schemeClr>
                </a:solidFill>
                <a:latin typeface="+mj-lt"/>
                <a:cs typeface="Corbel"/>
              </a:rPr>
              <a:t>is</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to</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enlighten</a:t>
            </a:r>
            <a:r>
              <a:rPr sz="2400" spc="20" dirty="0">
                <a:solidFill>
                  <a:schemeClr val="accent6">
                    <a:lumMod val="50000"/>
                  </a:schemeClr>
                </a:solidFill>
                <a:latin typeface="+mj-lt"/>
                <a:cs typeface="Corbel"/>
              </a:rPr>
              <a:t> </a:t>
            </a:r>
            <a:r>
              <a:rPr sz="2400" spc="-5" dirty="0">
                <a:solidFill>
                  <a:schemeClr val="accent6">
                    <a:lumMod val="50000"/>
                  </a:schemeClr>
                </a:solidFill>
                <a:latin typeface="+mj-lt"/>
                <a:cs typeface="Corbel"/>
              </a:rPr>
              <a:t>a</a:t>
            </a:r>
            <a:r>
              <a:rPr sz="2400" spc="-10" dirty="0">
                <a:solidFill>
                  <a:schemeClr val="accent6">
                    <a:lumMod val="50000"/>
                  </a:schemeClr>
                </a:solidFill>
                <a:latin typeface="+mj-lt"/>
                <a:cs typeface="Corbel"/>
              </a:rPr>
              <a:t> new</a:t>
            </a:r>
            <a:r>
              <a:rPr sz="2400" spc="-5" dirty="0">
                <a:solidFill>
                  <a:schemeClr val="accent6">
                    <a:lumMod val="50000"/>
                  </a:schemeClr>
                </a:solidFill>
                <a:latin typeface="+mj-lt"/>
                <a:cs typeface="Corbel"/>
              </a:rPr>
              <a:t> area</a:t>
            </a:r>
            <a:r>
              <a:rPr sz="2400" spc="-10" dirty="0">
                <a:solidFill>
                  <a:schemeClr val="accent6">
                    <a:lumMod val="50000"/>
                  </a:schemeClr>
                </a:solidFill>
                <a:latin typeface="+mj-lt"/>
                <a:cs typeface="Corbel"/>
              </a:rPr>
              <a:t> </a:t>
            </a:r>
            <a:r>
              <a:rPr sz="2400" dirty="0">
                <a:solidFill>
                  <a:schemeClr val="accent6">
                    <a:lumMod val="50000"/>
                  </a:schemeClr>
                </a:solidFill>
                <a:latin typeface="+mj-lt"/>
                <a:cs typeface="Corbel"/>
              </a:rPr>
              <a:t>or</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new</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dimension</a:t>
            </a:r>
            <a:endParaRPr sz="2400" dirty="0">
              <a:solidFill>
                <a:schemeClr val="accent6">
                  <a:lumMod val="50000"/>
                </a:schemeClr>
              </a:solidFill>
              <a:latin typeface="+mj-lt"/>
              <a:cs typeface="Corbel"/>
            </a:endParaRPr>
          </a:p>
          <a:p>
            <a:pPr>
              <a:lnSpc>
                <a:spcPct val="100000"/>
              </a:lnSpc>
              <a:spcBef>
                <a:spcPts val="45"/>
              </a:spcBef>
              <a:buClr>
                <a:srgbClr val="FF7E00"/>
              </a:buClr>
            </a:pPr>
            <a:endParaRPr sz="2400" dirty="0">
              <a:solidFill>
                <a:schemeClr val="accent6">
                  <a:lumMod val="50000"/>
                </a:schemeClr>
              </a:solidFill>
              <a:latin typeface="+mj-lt"/>
              <a:cs typeface="Corbel"/>
            </a:endParaRPr>
          </a:p>
          <a:p>
            <a:pPr marL="355600" indent="-343535">
              <a:lnSpc>
                <a:spcPct val="100000"/>
              </a:lnSpc>
              <a:buClr>
                <a:srgbClr val="FF7E00"/>
              </a:buClr>
              <a:buSzPct val="88636"/>
              <a:buFont typeface="Wingdings"/>
              <a:buChar char=""/>
              <a:tabLst>
                <a:tab pos="355600" algn="l"/>
                <a:tab pos="356235" algn="l"/>
              </a:tabLst>
            </a:pPr>
            <a:r>
              <a:rPr sz="2400" spc="-75" dirty="0">
                <a:solidFill>
                  <a:schemeClr val="accent6">
                    <a:lumMod val="50000"/>
                  </a:schemeClr>
                </a:solidFill>
                <a:latin typeface="+mj-lt"/>
                <a:cs typeface="Corbel"/>
              </a:rPr>
              <a:t>To</a:t>
            </a:r>
            <a:r>
              <a:rPr sz="2400" spc="5" dirty="0">
                <a:solidFill>
                  <a:schemeClr val="accent6">
                    <a:lumMod val="50000"/>
                  </a:schemeClr>
                </a:solidFill>
                <a:latin typeface="+mj-lt"/>
                <a:cs typeface="Corbel"/>
              </a:rPr>
              <a:t> </a:t>
            </a:r>
            <a:r>
              <a:rPr sz="2400" spc="-5" dirty="0">
                <a:solidFill>
                  <a:schemeClr val="accent6">
                    <a:lumMod val="50000"/>
                  </a:schemeClr>
                </a:solidFill>
                <a:latin typeface="+mj-lt"/>
                <a:cs typeface="Corbel"/>
              </a:rPr>
              <a:t>do</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a</a:t>
            </a:r>
            <a:r>
              <a:rPr sz="2400" spc="-10" dirty="0">
                <a:solidFill>
                  <a:schemeClr val="accent6">
                    <a:lumMod val="50000"/>
                  </a:schemeClr>
                </a:solidFill>
                <a:latin typeface="+mj-lt"/>
                <a:cs typeface="Corbel"/>
              </a:rPr>
              <a:t> research</a:t>
            </a:r>
            <a:r>
              <a:rPr sz="2400" spc="30" dirty="0">
                <a:solidFill>
                  <a:schemeClr val="accent6">
                    <a:lumMod val="50000"/>
                  </a:schemeClr>
                </a:solidFill>
                <a:latin typeface="+mj-lt"/>
                <a:cs typeface="Corbel"/>
              </a:rPr>
              <a:t> </a:t>
            </a:r>
            <a:r>
              <a:rPr sz="2400" spc="-5" dirty="0">
                <a:solidFill>
                  <a:schemeClr val="accent6">
                    <a:lumMod val="50000"/>
                  </a:schemeClr>
                </a:solidFill>
                <a:latin typeface="+mj-lt"/>
                <a:cs typeface="Corbel"/>
              </a:rPr>
              <a:t>we </a:t>
            </a:r>
            <a:r>
              <a:rPr sz="2400" dirty="0">
                <a:solidFill>
                  <a:schemeClr val="accent6">
                    <a:lumMod val="50000"/>
                  </a:schemeClr>
                </a:solidFill>
                <a:latin typeface="+mj-lt"/>
                <a:cs typeface="Corbel"/>
              </a:rPr>
              <a:t>need</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necessary</a:t>
            </a:r>
            <a:r>
              <a:rPr sz="2400" spc="15" dirty="0">
                <a:solidFill>
                  <a:schemeClr val="accent6">
                    <a:lumMod val="50000"/>
                  </a:schemeClr>
                </a:solidFill>
                <a:latin typeface="+mj-lt"/>
                <a:cs typeface="Corbel"/>
              </a:rPr>
              <a:t> </a:t>
            </a:r>
            <a:r>
              <a:rPr sz="2400" spc="-5" dirty="0">
                <a:solidFill>
                  <a:schemeClr val="accent6">
                    <a:lumMod val="50000"/>
                  </a:schemeClr>
                </a:solidFill>
                <a:latin typeface="+mj-lt"/>
                <a:cs typeface="Corbel"/>
              </a:rPr>
              <a:t>information</a:t>
            </a:r>
            <a:endParaRPr sz="2400" dirty="0">
              <a:solidFill>
                <a:schemeClr val="accent6">
                  <a:lumMod val="50000"/>
                </a:schemeClr>
              </a:solidFill>
              <a:latin typeface="+mj-lt"/>
              <a:cs typeface="Corbel"/>
            </a:endParaRPr>
          </a:p>
          <a:p>
            <a:pPr>
              <a:lnSpc>
                <a:spcPct val="100000"/>
              </a:lnSpc>
              <a:spcBef>
                <a:spcPts val="40"/>
              </a:spcBef>
              <a:buClr>
                <a:srgbClr val="FF7E00"/>
              </a:buClr>
              <a:buFont typeface="Wingdings"/>
              <a:buChar char=""/>
            </a:pPr>
            <a:endParaRPr sz="2400" dirty="0">
              <a:solidFill>
                <a:schemeClr val="accent6">
                  <a:lumMod val="50000"/>
                </a:schemeClr>
              </a:solidFill>
              <a:latin typeface="+mj-lt"/>
              <a:cs typeface="Corbel"/>
            </a:endParaRPr>
          </a:p>
          <a:p>
            <a:pPr marL="355600" indent="-343535">
              <a:lnSpc>
                <a:spcPct val="100000"/>
              </a:lnSpc>
              <a:buClr>
                <a:srgbClr val="FF7E00"/>
              </a:buClr>
              <a:buSzPct val="88636"/>
              <a:buFont typeface="Wingdings"/>
              <a:buChar char=""/>
              <a:tabLst>
                <a:tab pos="355600" algn="l"/>
                <a:tab pos="356235" algn="l"/>
              </a:tabLst>
            </a:pPr>
            <a:r>
              <a:rPr sz="2400" spc="-10" dirty="0">
                <a:solidFill>
                  <a:schemeClr val="accent6">
                    <a:lumMod val="50000"/>
                  </a:schemeClr>
                </a:solidFill>
                <a:latin typeface="+mj-lt"/>
                <a:cs typeface="Corbel"/>
              </a:rPr>
              <a:t>For</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research</a:t>
            </a:r>
            <a:r>
              <a:rPr sz="2400" spc="15" dirty="0">
                <a:solidFill>
                  <a:schemeClr val="accent6">
                    <a:lumMod val="50000"/>
                  </a:schemeClr>
                </a:solidFill>
                <a:latin typeface="+mj-lt"/>
                <a:cs typeface="Corbel"/>
              </a:rPr>
              <a:t> </a:t>
            </a:r>
            <a:r>
              <a:rPr sz="2400" spc="-5" dirty="0">
                <a:solidFill>
                  <a:schemeClr val="accent6">
                    <a:lumMod val="50000"/>
                  </a:schemeClr>
                </a:solidFill>
                <a:latin typeface="+mj-lt"/>
                <a:cs typeface="Corbel"/>
              </a:rPr>
              <a:t>a </a:t>
            </a:r>
            <a:r>
              <a:rPr sz="2400" spc="-10" dirty="0">
                <a:solidFill>
                  <a:schemeClr val="accent6">
                    <a:lumMod val="50000"/>
                  </a:schemeClr>
                </a:solidFill>
                <a:latin typeface="+mj-lt"/>
                <a:cs typeface="Corbel"/>
              </a:rPr>
              <a:t>new</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direction</a:t>
            </a:r>
            <a:r>
              <a:rPr sz="2400" spc="30" dirty="0">
                <a:solidFill>
                  <a:schemeClr val="accent6">
                    <a:lumMod val="50000"/>
                  </a:schemeClr>
                </a:solidFill>
                <a:latin typeface="+mj-lt"/>
                <a:cs typeface="Corbel"/>
              </a:rPr>
              <a:t> </a:t>
            </a:r>
            <a:r>
              <a:rPr sz="2400" spc="-5" dirty="0">
                <a:solidFill>
                  <a:schemeClr val="accent6">
                    <a:lumMod val="50000"/>
                  </a:schemeClr>
                </a:solidFill>
                <a:latin typeface="+mj-lt"/>
                <a:cs typeface="Corbel"/>
              </a:rPr>
              <a:t>is needed</a:t>
            </a:r>
            <a:r>
              <a:rPr sz="2400" spc="5" dirty="0">
                <a:solidFill>
                  <a:schemeClr val="accent6">
                    <a:lumMod val="50000"/>
                  </a:schemeClr>
                </a:solidFill>
                <a:latin typeface="+mj-lt"/>
                <a:cs typeface="Corbel"/>
              </a:rPr>
              <a:t> </a:t>
            </a:r>
            <a:r>
              <a:rPr sz="2400" spc="-5" dirty="0">
                <a:solidFill>
                  <a:schemeClr val="accent6">
                    <a:lumMod val="50000"/>
                  </a:schemeClr>
                </a:solidFill>
                <a:latin typeface="+mj-lt"/>
                <a:cs typeface="Corbel"/>
              </a:rPr>
              <a:t>to</a:t>
            </a:r>
            <a:r>
              <a:rPr sz="2400" spc="5" dirty="0">
                <a:solidFill>
                  <a:schemeClr val="accent6">
                    <a:lumMod val="50000"/>
                  </a:schemeClr>
                </a:solidFill>
                <a:latin typeface="+mj-lt"/>
                <a:cs typeface="Corbel"/>
              </a:rPr>
              <a:t> </a:t>
            </a:r>
            <a:r>
              <a:rPr sz="2400" spc="-5" dirty="0">
                <a:solidFill>
                  <a:schemeClr val="accent6">
                    <a:lumMod val="50000"/>
                  </a:schemeClr>
                </a:solidFill>
                <a:latin typeface="+mj-lt"/>
                <a:cs typeface="Corbel"/>
              </a:rPr>
              <a:t>be</a:t>
            </a:r>
            <a:r>
              <a:rPr sz="2400" dirty="0">
                <a:solidFill>
                  <a:schemeClr val="accent6">
                    <a:lumMod val="50000"/>
                  </a:schemeClr>
                </a:solidFill>
                <a:latin typeface="+mj-lt"/>
                <a:cs typeface="Corbel"/>
              </a:rPr>
              <a:t> </a:t>
            </a:r>
            <a:r>
              <a:rPr sz="2400" spc="-10" dirty="0">
                <a:solidFill>
                  <a:schemeClr val="accent6">
                    <a:lumMod val="50000"/>
                  </a:schemeClr>
                </a:solidFill>
                <a:latin typeface="+mj-lt"/>
                <a:cs typeface="Corbel"/>
              </a:rPr>
              <a:t>shown</a:t>
            </a:r>
            <a:endParaRPr sz="2400" dirty="0">
              <a:solidFill>
                <a:schemeClr val="accent6">
                  <a:lumMod val="50000"/>
                </a:schemeClr>
              </a:solidFill>
              <a:latin typeface="+mj-lt"/>
              <a:cs typeface="Corbel"/>
            </a:endParaRPr>
          </a:p>
          <a:p>
            <a:pPr>
              <a:lnSpc>
                <a:spcPct val="100000"/>
              </a:lnSpc>
              <a:spcBef>
                <a:spcPts val="45"/>
              </a:spcBef>
              <a:buClr>
                <a:srgbClr val="FF7E00"/>
              </a:buClr>
              <a:buFont typeface="Wingdings"/>
              <a:buChar char=""/>
            </a:pPr>
            <a:endParaRPr sz="2400" dirty="0">
              <a:solidFill>
                <a:schemeClr val="accent6">
                  <a:lumMod val="50000"/>
                </a:schemeClr>
              </a:solidFill>
              <a:latin typeface="+mj-lt"/>
              <a:cs typeface="Corbel"/>
            </a:endParaRPr>
          </a:p>
          <a:p>
            <a:pPr marL="355600" indent="-343535">
              <a:lnSpc>
                <a:spcPct val="100000"/>
              </a:lnSpc>
              <a:spcBef>
                <a:spcPts val="5"/>
              </a:spcBef>
              <a:buClr>
                <a:srgbClr val="FF7E00"/>
              </a:buClr>
              <a:buSzPct val="88636"/>
              <a:buFont typeface="Wingdings"/>
              <a:buChar char=""/>
              <a:tabLst>
                <a:tab pos="355600" algn="l"/>
                <a:tab pos="356235" algn="l"/>
              </a:tabLst>
            </a:pPr>
            <a:r>
              <a:rPr sz="2400" spc="-10" dirty="0">
                <a:solidFill>
                  <a:schemeClr val="accent6">
                    <a:lumMod val="50000"/>
                  </a:schemeClr>
                </a:solidFill>
                <a:latin typeface="+mj-lt"/>
                <a:cs typeface="Corbel"/>
              </a:rPr>
              <a:t>Research</a:t>
            </a:r>
            <a:r>
              <a:rPr sz="2400" spc="15" dirty="0">
                <a:solidFill>
                  <a:schemeClr val="accent6">
                    <a:lumMod val="50000"/>
                  </a:schemeClr>
                </a:solidFill>
                <a:latin typeface="+mj-lt"/>
                <a:cs typeface="Corbel"/>
              </a:rPr>
              <a:t> </a:t>
            </a:r>
            <a:r>
              <a:rPr sz="2400" spc="-5" dirty="0">
                <a:solidFill>
                  <a:schemeClr val="accent6">
                    <a:lumMod val="50000"/>
                  </a:schemeClr>
                </a:solidFill>
                <a:latin typeface="+mj-lt"/>
                <a:cs typeface="Corbel"/>
              </a:rPr>
              <a:t>is</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identifying</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new</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facts</a:t>
            </a:r>
            <a:endParaRPr sz="2400" dirty="0">
              <a:solidFill>
                <a:schemeClr val="accent6">
                  <a:lumMod val="50000"/>
                </a:schemeClr>
              </a:solidFill>
              <a:latin typeface="+mj-lt"/>
              <a:cs typeface="Corbel"/>
            </a:endParaRPr>
          </a:p>
          <a:p>
            <a:pPr>
              <a:lnSpc>
                <a:spcPct val="100000"/>
              </a:lnSpc>
              <a:spcBef>
                <a:spcPts val="50"/>
              </a:spcBef>
              <a:buClr>
                <a:srgbClr val="FF7E00"/>
              </a:buClr>
              <a:buFont typeface="Wingdings"/>
              <a:buChar char=""/>
            </a:pPr>
            <a:endParaRPr sz="2400" dirty="0">
              <a:solidFill>
                <a:schemeClr val="accent6">
                  <a:lumMod val="50000"/>
                </a:schemeClr>
              </a:solidFill>
              <a:latin typeface="+mj-lt"/>
              <a:cs typeface="Corbel"/>
            </a:endParaRPr>
          </a:p>
          <a:p>
            <a:pPr marL="355600" indent="-343535">
              <a:lnSpc>
                <a:spcPct val="100000"/>
              </a:lnSpc>
              <a:buClr>
                <a:srgbClr val="FF7E00"/>
              </a:buClr>
              <a:buSzPct val="88636"/>
              <a:buFont typeface="Wingdings"/>
              <a:buChar char=""/>
              <a:tabLst>
                <a:tab pos="355600" algn="l"/>
                <a:tab pos="356235" algn="l"/>
              </a:tabLst>
            </a:pPr>
            <a:r>
              <a:rPr sz="2400" spc="-10" dirty="0">
                <a:solidFill>
                  <a:schemeClr val="accent6">
                    <a:lumMod val="50000"/>
                  </a:schemeClr>
                </a:solidFill>
                <a:latin typeface="+mj-lt"/>
                <a:cs typeface="Corbel"/>
              </a:rPr>
              <a:t>Research</a:t>
            </a:r>
            <a:r>
              <a:rPr sz="2400" spc="25" dirty="0">
                <a:solidFill>
                  <a:schemeClr val="accent6">
                    <a:lumMod val="50000"/>
                  </a:schemeClr>
                </a:solidFill>
                <a:latin typeface="+mj-lt"/>
                <a:cs typeface="Corbel"/>
              </a:rPr>
              <a:t> </a:t>
            </a:r>
            <a:r>
              <a:rPr sz="2400" spc="-5" dirty="0">
                <a:solidFill>
                  <a:schemeClr val="accent6">
                    <a:lumMod val="50000"/>
                  </a:schemeClr>
                </a:solidFill>
                <a:latin typeface="+mj-lt"/>
                <a:cs typeface="Corbel"/>
              </a:rPr>
              <a:t>is</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to recognize</a:t>
            </a:r>
            <a:r>
              <a:rPr sz="2400" spc="15" dirty="0">
                <a:solidFill>
                  <a:schemeClr val="accent6">
                    <a:lumMod val="50000"/>
                  </a:schemeClr>
                </a:solidFill>
                <a:latin typeface="+mj-lt"/>
                <a:cs typeface="Corbel"/>
              </a:rPr>
              <a:t> </a:t>
            </a:r>
            <a:r>
              <a:rPr sz="2400" spc="-10" dirty="0">
                <a:solidFill>
                  <a:schemeClr val="accent6">
                    <a:lumMod val="50000"/>
                  </a:schemeClr>
                </a:solidFill>
                <a:latin typeface="+mj-lt"/>
                <a:cs typeface="Corbel"/>
              </a:rPr>
              <a:t>the </a:t>
            </a:r>
            <a:r>
              <a:rPr sz="2400" spc="-5" dirty="0">
                <a:solidFill>
                  <a:schemeClr val="accent6">
                    <a:lumMod val="50000"/>
                  </a:schemeClr>
                </a:solidFill>
                <a:latin typeface="+mj-lt"/>
                <a:cs typeface="Corbel"/>
              </a:rPr>
              <a:t>original</a:t>
            </a:r>
            <a:r>
              <a:rPr sz="2400" spc="15" dirty="0">
                <a:solidFill>
                  <a:schemeClr val="accent6">
                    <a:lumMod val="50000"/>
                  </a:schemeClr>
                </a:solidFill>
                <a:latin typeface="+mj-lt"/>
                <a:cs typeface="Corbel"/>
              </a:rPr>
              <a:t> </a:t>
            </a:r>
            <a:r>
              <a:rPr sz="2400" spc="-5" dirty="0">
                <a:solidFill>
                  <a:schemeClr val="accent6">
                    <a:lumMod val="50000"/>
                  </a:schemeClr>
                </a:solidFill>
                <a:latin typeface="+mj-lt"/>
                <a:cs typeface="Corbel"/>
              </a:rPr>
              <a:t>facts</a:t>
            </a:r>
            <a:endParaRPr sz="2400" dirty="0">
              <a:solidFill>
                <a:schemeClr val="accent6">
                  <a:lumMod val="50000"/>
                </a:schemeClr>
              </a:solidFill>
              <a:latin typeface="+mj-lt"/>
              <a:cs typeface="Corbe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533400"/>
            <a:ext cx="7693660" cy="4430828"/>
          </a:xfrm>
          <a:prstGeom prst="rect">
            <a:avLst/>
          </a:prstGeom>
        </p:spPr>
        <p:txBody>
          <a:bodyPr vert="horz" wrap="square" lIns="0" tIns="12065" rIns="0" bIns="0" rtlCol="0">
            <a:spAutoFit/>
          </a:bodyPr>
          <a:lstStyle/>
          <a:p>
            <a:pPr marL="355600" indent="-343535">
              <a:lnSpc>
                <a:spcPct val="100000"/>
              </a:lnSpc>
              <a:spcBef>
                <a:spcPts val="95"/>
              </a:spcBef>
              <a:buClr>
                <a:srgbClr val="FF7E00"/>
              </a:buClr>
              <a:buSzPct val="88636"/>
              <a:buFont typeface="Wingdings"/>
              <a:buChar char=""/>
              <a:tabLst>
                <a:tab pos="355600" algn="l"/>
                <a:tab pos="356235" algn="l"/>
              </a:tabLst>
            </a:pPr>
            <a:r>
              <a:rPr sz="2400" spc="-10" dirty="0">
                <a:solidFill>
                  <a:schemeClr val="accent6">
                    <a:lumMod val="50000"/>
                  </a:schemeClr>
                </a:solidFill>
                <a:latin typeface="+mj-lt"/>
                <a:cs typeface="Corbel"/>
              </a:rPr>
              <a:t>Research</a:t>
            </a:r>
            <a:r>
              <a:rPr sz="2400" spc="35" dirty="0">
                <a:solidFill>
                  <a:schemeClr val="accent6">
                    <a:lumMod val="50000"/>
                  </a:schemeClr>
                </a:solidFill>
                <a:latin typeface="+mj-lt"/>
                <a:cs typeface="Corbel"/>
              </a:rPr>
              <a:t> </a:t>
            </a:r>
            <a:r>
              <a:rPr sz="2400" spc="-10" dirty="0">
                <a:solidFill>
                  <a:schemeClr val="accent6">
                    <a:lumMod val="50000"/>
                  </a:schemeClr>
                </a:solidFill>
                <a:latin typeface="+mj-lt"/>
                <a:cs typeface="Corbel"/>
              </a:rPr>
              <a:t>should</a:t>
            </a:r>
            <a:r>
              <a:rPr sz="2400" spc="5" dirty="0">
                <a:solidFill>
                  <a:schemeClr val="accent6">
                    <a:lumMod val="50000"/>
                  </a:schemeClr>
                </a:solidFill>
                <a:latin typeface="+mj-lt"/>
                <a:cs typeface="Corbel"/>
              </a:rPr>
              <a:t> </a:t>
            </a:r>
            <a:r>
              <a:rPr sz="2400" spc="-5" dirty="0">
                <a:solidFill>
                  <a:schemeClr val="accent6">
                    <a:lumMod val="50000"/>
                  </a:schemeClr>
                </a:solidFill>
                <a:latin typeface="+mj-lt"/>
                <a:cs typeface="Corbel"/>
              </a:rPr>
              <a:t>not</a:t>
            </a:r>
            <a:r>
              <a:rPr sz="2400" spc="5" dirty="0">
                <a:solidFill>
                  <a:schemeClr val="accent6">
                    <a:lumMod val="50000"/>
                  </a:schemeClr>
                </a:solidFill>
                <a:latin typeface="+mj-lt"/>
                <a:cs typeface="Corbel"/>
              </a:rPr>
              <a:t> </a:t>
            </a:r>
            <a:r>
              <a:rPr sz="2400" spc="-10" dirty="0">
                <a:solidFill>
                  <a:schemeClr val="accent6">
                    <a:lumMod val="50000"/>
                  </a:schemeClr>
                </a:solidFill>
                <a:latin typeface="+mj-lt"/>
                <a:cs typeface="Corbel"/>
              </a:rPr>
              <a:t>cross</a:t>
            </a:r>
            <a:r>
              <a:rPr sz="2400" spc="459" dirty="0">
                <a:solidFill>
                  <a:schemeClr val="accent6">
                    <a:lumMod val="50000"/>
                  </a:schemeClr>
                </a:solidFill>
                <a:latin typeface="+mj-lt"/>
                <a:cs typeface="Corbel"/>
              </a:rPr>
              <a:t> </a:t>
            </a:r>
            <a:r>
              <a:rPr sz="2400" spc="-10" dirty="0">
                <a:solidFill>
                  <a:schemeClr val="accent6">
                    <a:lumMod val="50000"/>
                  </a:schemeClr>
                </a:solidFill>
                <a:latin typeface="+mj-lt"/>
                <a:cs typeface="Corbel"/>
              </a:rPr>
              <a:t>the</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common</a:t>
            </a:r>
            <a:r>
              <a:rPr sz="2400" spc="15" dirty="0">
                <a:solidFill>
                  <a:schemeClr val="accent6">
                    <a:lumMod val="50000"/>
                  </a:schemeClr>
                </a:solidFill>
                <a:latin typeface="+mj-lt"/>
                <a:cs typeface="Corbel"/>
              </a:rPr>
              <a:t> </a:t>
            </a:r>
            <a:r>
              <a:rPr sz="2400" spc="-5" dirty="0">
                <a:solidFill>
                  <a:schemeClr val="accent6">
                    <a:lumMod val="50000"/>
                  </a:schemeClr>
                </a:solidFill>
                <a:latin typeface="+mj-lt"/>
                <a:cs typeface="Corbel"/>
              </a:rPr>
              <a:t>understanding </a:t>
            </a:r>
            <a:r>
              <a:rPr sz="2400" spc="-10" dirty="0">
                <a:solidFill>
                  <a:schemeClr val="accent6">
                    <a:lumMod val="50000"/>
                  </a:schemeClr>
                </a:solidFill>
                <a:latin typeface="+mj-lt"/>
                <a:cs typeface="Corbel"/>
              </a:rPr>
              <a:t>level</a:t>
            </a:r>
            <a:endParaRPr sz="2400" dirty="0">
              <a:solidFill>
                <a:schemeClr val="accent6">
                  <a:lumMod val="50000"/>
                </a:schemeClr>
              </a:solidFill>
              <a:latin typeface="+mj-lt"/>
              <a:cs typeface="Corbel"/>
            </a:endParaRPr>
          </a:p>
          <a:p>
            <a:pPr>
              <a:lnSpc>
                <a:spcPct val="100000"/>
              </a:lnSpc>
              <a:spcBef>
                <a:spcPts val="45"/>
              </a:spcBef>
              <a:buClr>
                <a:srgbClr val="FF7E00"/>
              </a:buClr>
              <a:buFont typeface="Wingdings"/>
              <a:buChar char=""/>
            </a:pPr>
            <a:endParaRPr sz="2400" dirty="0">
              <a:solidFill>
                <a:schemeClr val="accent6">
                  <a:lumMod val="50000"/>
                </a:schemeClr>
              </a:solidFill>
              <a:latin typeface="+mj-lt"/>
              <a:cs typeface="Corbel"/>
            </a:endParaRPr>
          </a:p>
          <a:p>
            <a:pPr marL="355600" indent="-343535">
              <a:lnSpc>
                <a:spcPct val="100000"/>
              </a:lnSpc>
              <a:buClr>
                <a:srgbClr val="FF7E00"/>
              </a:buClr>
              <a:buSzPct val="88636"/>
              <a:buFont typeface="Wingdings"/>
              <a:buChar char=""/>
              <a:tabLst>
                <a:tab pos="355600" algn="l"/>
                <a:tab pos="356235" algn="l"/>
              </a:tabLst>
            </a:pPr>
            <a:r>
              <a:rPr sz="2400" spc="-10" dirty="0">
                <a:solidFill>
                  <a:schemeClr val="accent6">
                    <a:lumMod val="50000"/>
                  </a:schemeClr>
                </a:solidFill>
                <a:latin typeface="+mj-lt"/>
                <a:cs typeface="Corbel"/>
              </a:rPr>
              <a:t>Research</a:t>
            </a:r>
            <a:r>
              <a:rPr sz="2400" spc="25" dirty="0">
                <a:solidFill>
                  <a:schemeClr val="accent6">
                    <a:lumMod val="50000"/>
                  </a:schemeClr>
                </a:solidFill>
                <a:latin typeface="+mj-lt"/>
                <a:cs typeface="Corbel"/>
              </a:rPr>
              <a:t> </a:t>
            </a:r>
            <a:r>
              <a:rPr sz="2400" spc="-10" dirty="0">
                <a:solidFill>
                  <a:schemeClr val="accent6">
                    <a:lumMod val="50000"/>
                  </a:schemeClr>
                </a:solidFill>
                <a:latin typeface="+mj-lt"/>
                <a:cs typeface="Corbel"/>
              </a:rPr>
              <a:t>should </a:t>
            </a:r>
            <a:r>
              <a:rPr sz="2400" spc="-5" dirty="0">
                <a:solidFill>
                  <a:schemeClr val="accent6">
                    <a:lumMod val="50000"/>
                  </a:schemeClr>
                </a:solidFill>
                <a:latin typeface="+mj-lt"/>
                <a:cs typeface="Corbel"/>
              </a:rPr>
              <a:t>be complete</a:t>
            </a:r>
            <a:r>
              <a:rPr sz="2400" spc="20" dirty="0">
                <a:solidFill>
                  <a:schemeClr val="accent6">
                    <a:lumMod val="50000"/>
                  </a:schemeClr>
                </a:solidFill>
                <a:latin typeface="+mj-lt"/>
                <a:cs typeface="Corbel"/>
              </a:rPr>
              <a:t> </a:t>
            </a:r>
            <a:r>
              <a:rPr sz="2400" spc="-5" dirty="0">
                <a:solidFill>
                  <a:schemeClr val="accent6">
                    <a:lumMod val="50000"/>
                  </a:schemeClr>
                </a:solidFill>
                <a:latin typeface="+mj-lt"/>
                <a:cs typeface="Corbel"/>
              </a:rPr>
              <a:t>in </a:t>
            </a:r>
            <a:r>
              <a:rPr sz="2400" dirty="0">
                <a:solidFill>
                  <a:schemeClr val="accent6">
                    <a:lumMod val="50000"/>
                  </a:schemeClr>
                </a:solidFill>
                <a:latin typeface="+mj-lt"/>
                <a:cs typeface="Corbel"/>
              </a:rPr>
              <a:t>nature</a:t>
            </a:r>
          </a:p>
          <a:p>
            <a:pPr marL="355600" marR="433070" indent="-343535">
              <a:lnSpc>
                <a:spcPct val="160000"/>
              </a:lnSpc>
              <a:spcBef>
                <a:spcPts val="1995"/>
              </a:spcBef>
              <a:buClr>
                <a:srgbClr val="FF7E00"/>
              </a:buClr>
              <a:buSzPct val="88636"/>
              <a:buFont typeface="Wingdings"/>
              <a:buChar char=""/>
              <a:tabLst>
                <a:tab pos="355600" algn="l"/>
                <a:tab pos="356235" algn="l"/>
              </a:tabLst>
            </a:pPr>
            <a:r>
              <a:rPr sz="2400" spc="-10" dirty="0">
                <a:solidFill>
                  <a:schemeClr val="accent6">
                    <a:lumMod val="50000"/>
                  </a:schemeClr>
                </a:solidFill>
                <a:latin typeface="+mj-lt"/>
                <a:cs typeface="Corbel"/>
              </a:rPr>
              <a:t>Research</a:t>
            </a:r>
            <a:r>
              <a:rPr sz="2400" spc="30" dirty="0">
                <a:solidFill>
                  <a:schemeClr val="accent6">
                    <a:lumMod val="50000"/>
                  </a:schemeClr>
                </a:solidFill>
                <a:latin typeface="+mj-lt"/>
                <a:cs typeface="Corbel"/>
              </a:rPr>
              <a:t> </a:t>
            </a:r>
            <a:r>
              <a:rPr sz="2400" spc="-10" dirty="0">
                <a:solidFill>
                  <a:schemeClr val="accent6">
                    <a:lumMod val="50000"/>
                  </a:schemeClr>
                </a:solidFill>
                <a:latin typeface="+mj-lt"/>
                <a:cs typeface="Corbel"/>
              </a:rPr>
              <a:t>should</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be</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explicable</a:t>
            </a:r>
            <a:r>
              <a:rPr sz="2400" spc="40" dirty="0">
                <a:solidFill>
                  <a:schemeClr val="accent6">
                    <a:lumMod val="50000"/>
                  </a:schemeClr>
                </a:solidFill>
                <a:latin typeface="+mj-lt"/>
                <a:cs typeface="Corbel"/>
              </a:rPr>
              <a:t> </a:t>
            </a:r>
            <a:r>
              <a:rPr sz="2400" spc="-5" dirty="0">
                <a:solidFill>
                  <a:schemeClr val="accent6">
                    <a:lumMod val="50000"/>
                  </a:schemeClr>
                </a:solidFill>
                <a:latin typeface="+mj-lt"/>
                <a:cs typeface="Corbel"/>
              </a:rPr>
              <a:t>for</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the</a:t>
            </a:r>
            <a:r>
              <a:rPr sz="2400" spc="5" dirty="0">
                <a:solidFill>
                  <a:schemeClr val="accent6">
                    <a:lumMod val="50000"/>
                  </a:schemeClr>
                </a:solidFill>
                <a:latin typeface="+mj-lt"/>
                <a:cs typeface="Corbel"/>
              </a:rPr>
              <a:t> </a:t>
            </a:r>
            <a:r>
              <a:rPr sz="2400" spc="-10" dirty="0">
                <a:solidFill>
                  <a:schemeClr val="accent6">
                    <a:lumMod val="50000"/>
                  </a:schemeClr>
                </a:solidFill>
                <a:latin typeface="+mj-lt"/>
                <a:cs typeface="Corbel"/>
              </a:rPr>
              <a:t>society</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for</a:t>
            </a:r>
            <a:r>
              <a:rPr sz="2400" dirty="0">
                <a:solidFill>
                  <a:schemeClr val="accent6">
                    <a:lumMod val="50000"/>
                  </a:schemeClr>
                </a:solidFill>
                <a:latin typeface="+mj-lt"/>
                <a:cs typeface="Corbel"/>
              </a:rPr>
              <a:t> all </a:t>
            </a:r>
            <a:r>
              <a:rPr sz="2400" spc="-5" dirty="0">
                <a:solidFill>
                  <a:schemeClr val="accent6">
                    <a:lumMod val="50000"/>
                  </a:schemeClr>
                </a:solidFill>
                <a:latin typeface="+mj-lt"/>
                <a:cs typeface="Corbel"/>
              </a:rPr>
              <a:t>total </a:t>
            </a:r>
            <a:r>
              <a:rPr sz="2400" spc="-425" dirty="0">
                <a:solidFill>
                  <a:schemeClr val="accent6">
                    <a:lumMod val="50000"/>
                  </a:schemeClr>
                </a:solidFill>
                <a:latin typeface="+mj-lt"/>
                <a:cs typeface="Corbel"/>
              </a:rPr>
              <a:t> </a:t>
            </a:r>
            <a:r>
              <a:rPr sz="2400" spc="-5" dirty="0">
                <a:solidFill>
                  <a:schemeClr val="accent6">
                    <a:lumMod val="50000"/>
                  </a:schemeClr>
                </a:solidFill>
                <a:latin typeface="+mj-lt"/>
                <a:cs typeface="Corbel"/>
              </a:rPr>
              <a:t>development</a:t>
            </a:r>
            <a:endParaRPr sz="2400" dirty="0">
              <a:solidFill>
                <a:schemeClr val="accent6">
                  <a:lumMod val="50000"/>
                </a:schemeClr>
              </a:solidFill>
              <a:latin typeface="+mj-lt"/>
              <a:cs typeface="Corbel"/>
            </a:endParaRPr>
          </a:p>
          <a:p>
            <a:pPr>
              <a:lnSpc>
                <a:spcPct val="100000"/>
              </a:lnSpc>
              <a:spcBef>
                <a:spcPts val="50"/>
              </a:spcBef>
              <a:buClr>
                <a:srgbClr val="FF7E00"/>
              </a:buClr>
              <a:buFont typeface="Wingdings"/>
              <a:buChar char=""/>
            </a:pPr>
            <a:endParaRPr sz="2400" dirty="0">
              <a:solidFill>
                <a:schemeClr val="accent6">
                  <a:lumMod val="50000"/>
                </a:schemeClr>
              </a:solidFill>
              <a:latin typeface="+mj-lt"/>
              <a:cs typeface="Corbel"/>
            </a:endParaRPr>
          </a:p>
          <a:p>
            <a:pPr marL="355600" indent="-343535">
              <a:lnSpc>
                <a:spcPct val="100000"/>
              </a:lnSpc>
              <a:buClr>
                <a:srgbClr val="FF7E00"/>
              </a:buClr>
              <a:buSzPct val="88636"/>
              <a:buFont typeface="Wingdings"/>
              <a:buChar char=""/>
              <a:tabLst>
                <a:tab pos="355600" algn="l"/>
                <a:tab pos="356235" algn="l"/>
              </a:tabLst>
            </a:pPr>
            <a:r>
              <a:rPr sz="2400" spc="-10" dirty="0">
                <a:solidFill>
                  <a:schemeClr val="accent6">
                    <a:lumMod val="50000"/>
                  </a:schemeClr>
                </a:solidFill>
                <a:latin typeface="+mj-lt"/>
                <a:cs typeface="Corbel"/>
              </a:rPr>
              <a:t>Research</a:t>
            </a:r>
            <a:r>
              <a:rPr sz="2400" spc="25" dirty="0">
                <a:solidFill>
                  <a:schemeClr val="accent6">
                    <a:lumMod val="50000"/>
                  </a:schemeClr>
                </a:solidFill>
                <a:latin typeface="+mj-lt"/>
                <a:cs typeface="Corbel"/>
              </a:rPr>
              <a:t> </a:t>
            </a:r>
            <a:r>
              <a:rPr sz="2400" spc="-5" dirty="0">
                <a:solidFill>
                  <a:schemeClr val="accent6">
                    <a:lumMod val="50000"/>
                  </a:schemeClr>
                </a:solidFill>
                <a:latin typeface="+mj-lt"/>
                <a:cs typeface="Corbel"/>
              </a:rPr>
              <a:t>is</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based</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on</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relevant</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and</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required</a:t>
            </a:r>
            <a:r>
              <a:rPr sz="2400" spc="15" dirty="0">
                <a:solidFill>
                  <a:schemeClr val="accent6">
                    <a:lumMod val="50000"/>
                  </a:schemeClr>
                </a:solidFill>
                <a:latin typeface="+mj-lt"/>
                <a:cs typeface="Corbel"/>
              </a:rPr>
              <a:t> </a:t>
            </a:r>
            <a:r>
              <a:rPr sz="2400" spc="-5" dirty="0">
                <a:solidFill>
                  <a:schemeClr val="accent6">
                    <a:lumMod val="50000"/>
                  </a:schemeClr>
                </a:solidFill>
                <a:latin typeface="+mj-lt"/>
                <a:cs typeface="Corbel"/>
              </a:rPr>
              <a:t>logic</a:t>
            </a:r>
            <a:endParaRPr sz="2400" dirty="0">
              <a:solidFill>
                <a:schemeClr val="accent6">
                  <a:lumMod val="50000"/>
                </a:schemeClr>
              </a:solidFill>
              <a:latin typeface="+mj-lt"/>
              <a:cs typeface="Corbel"/>
            </a:endParaRPr>
          </a:p>
          <a:p>
            <a:pPr>
              <a:lnSpc>
                <a:spcPct val="100000"/>
              </a:lnSpc>
              <a:spcBef>
                <a:spcPts val="50"/>
              </a:spcBef>
              <a:buClr>
                <a:srgbClr val="FF7E00"/>
              </a:buClr>
              <a:buFont typeface="Wingdings"/>
              <a:buChar char=""/>
            </a:pPr>
            <a:endParaRPr sz="2400" dirty="0">
              <a:solidFill>
                <a:schemeClr val="accent6">
                  <a:lumMod val="50000"/>
                </a:schemeClr>
              </a:solidFill>
              <a:latin typeface="+mj-lt"/>
              <a:cs typeface="Corbel"/>
            </a:endParaRPr>
          </a:p>
          <a:p>
            <a:pPr marL="355600" indent="-343535">
              <a:lnSpc>
                <a:spcPct val="100000"/>
              </a:lnSpc>
              <a:buClr>
                <a:srgbClr val="FF7E00"/>
              </a:buClr>
              <a:buSzPct val="88636"/>
              <a:buFont typeface="Wingdings"/>
              <a:buChar char=""/>
              <a:tabLst>
                <a:tab pos="355600" algn="l"/>
                <a:tab pos="356235" algn="l"/>
              </a:tabLst>
            </a:pPr>
            <a:r>
              <a:rPr sz="2400" spc="-5" dirty="0">
                <a:solidFill>
                  <a:schemeClr val="accent6">
                    <a:lumMod val="50000"/>
                  </a:schemeClr>
                </a:solidFill>
                <a:latin typeface="+mj-lt"/>
                <a:cs typeface="Corbel"/>
              </a:rPr>
              <a:t>Something</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new</a:t>
            </a:r>
            <a:r>
              <a:rPr sz="2400" dirty="0">
                <a:solidFill>
                  <a:schemeClr val="accent6">
                    <a:lumMod val="50000"/>
                  </a:schemeClr>
                </a:solidFill>
                <a:latin typeface="+mj-lt"/>
                <a:cs typeface="Corbel"/>
              </a:rPr>
              <a:t> </a:t>
            </a:r>
            <a:r>
              <a:rPr sz="2400" spc="-10" dirty="0">
                <a:solidFill>
                  <a:schemeClr val="accent6">
                    <a:lumMod val="50000"/>
                  </a:schemeClr>
                </a:solidFill>
                <a:latin typeface="+mj-lt"/>
                <a:cs typeface="Corbel"/>
              </a:rPr>
              <a:t>should</a:t>
            </a:r>
            <a:r>
              <a:rPr sz="2400" spc="20" dirty="0">
                <a:solidFill>
                  <a:schemeClr val="accent6">
                    <a:lumMod val="50000"/>
                  </a:schemeClr>
                </a:solidFill>
                <a:latin typeface="+mj-lt"/>
                <a:cs typeface="Corbel"/>
              </a:rPr>
              <a:t> </a:t>
            </a:r>
            <a:r>
              <a:rPr sz="2400" spc="-5" dirty="0">
                <a:solidFill>
                  <a:schemeClr val="accent6">
                    <a:lumMod val="50000"/>
                  </a:schemeClr>
                </a:solidFill>
                <a:latin typeface="+mj-lt"/>
                <a:cs typeface="Corbel"/>
              </a:rPr>
              <a:t>be</a:t>
            </a:r>
            <a:r>
              <a:rPr sz="2400" dirty="0">
                <a:solidFill>
                  <a:schemeClr val="accent6">
                    <a:lumMod val="50000"/>
                  </a:schemeClr>
                </a:solidFill>
                <a:latin typeface="+mj-lt"/>
                <a:cs typeface="Corbel"/>
              </a:rPr>
              <a:t> </a:t>
            </a:r>
            <a:r>
              <a:rPr sz="2400" spc="-5" dirty="0">
                <a:solidFill>
                  <a:schemeClr val="accent6">
                    <a:lumMod val="50000"/>
                  </a:schemeClr>
                </a:solidFill>
                <a:latin typeface="+mj-lt"/>
                <a:cs typeface="Corbel"/>
              </a:rPr>
              <a:t>explored</a:t>
            </a:r>
            <a:r>
              <a:rPr sz="2400" spc="25" dirty="0">
                <a:solidFill>
                  <a:schemeClr val="accent6">
                    <a:lumMod val="50000"/>
                  </a:schemeClr>
                </a:solidFill>
                <a:latin typeface="+mj-lt"/>
                <a:cs typeface="Corbel"/>
              </a:rPr>
              <a:t> </a:t>
            </a:r>
            <a:r>
              <a:rPr sz="2400" spc="-10" dirty="0">
                <a:solidFill>
                  <a:schemeClr val="accent6">
                    <a:lumMod val="50000"/>
                  </a:schemeClr>
                </a:solidFill>
                <a:latin typeface="+mj-lt"/>
                <a:cs typeface="Corbel"/>
              </a:rPr>
              <a:t>through</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research</a:t>
            </a:r>
            <a:endParaRPr sz="2400" dirty="0">
              <a:solidFill>
                <a:schemeClr val="accent6">
                  <a:lumMod val="50000"/>
                </a:schemeClr>
              </a:solidFill>
              <a:latin typeface="+mj-lt"/>
              <a:cs typeface="Corbe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2140" y="654425"/>
            <a:ext cx="6550660" cy="566181"/>
          </a:xfrm>
          <a:prstGeom prst="rect">
            <a:avLst/>
          </a:prstGeom>
        </p:spPr>
        <p:txBody>
          <a:bodyPr vert="horz" wrap="square" lIns="0" tIns="12065" rIns="0" bIns="0" rtlCol="0">
            <a:spAutoFit/>
          </a:bodyPr>
          <a:lstStyle/>
          <a:p>
            <a:pPr marL="12700">
              <a:lnSpc>
                <a:spcPct val="100000"/>
              </a:lnSpc>
              <a:spcBef>
                <a:spcPts val="95"/>
              </a:spcBef>
            </a:pPr>
            <a:r>
              <a:rPr sz="3600" b="1" spc="-5" dirty="0">
                <a:solidFill>
                  <a:schemeClr val="accent6">
                    <a:lumMod val="50000"/>
                  </a:schemeClr>
                </a:solidFill>
              </a:rPr>
              <a:t>Significance</a:t>
            </a:r>
            <a:r>
              <a:rPr sz="3600" b="1" spc="30" dirty="0">
                <a:solidFill>
                  <a:schemeClr val="accent6">
                    <a:lumMod val="50000"/>
                  </a:schemeClr>
                </a:solidFill>
              </a:rPr>
              <a:t> </a:t>
            </a:r>
            <a:r>
              <a:rPr sz="3600" b="1" spc="-5" dirty="0">
                <a:solidFill>
                  <a:schemeClr val="accent6">
                    <a:lumMod val="50000"/>
                  </a:schemeClr>
                </a:solidFill>
              </a:rPr>
              <a:t>of</a:t>
            </a:r>
            <a:r>
              <a:rPr sz="3600" b="1" spc="-10" dirty="0">
                <a:solidFill>
                  <a:schemeClr val="accent6">
                    <a:lumMod val="50000"/>
                  </a:schemeClr>
                </a:solidFill>
              </a:rPr>
              <a:t> </a:t>
            </a:r>
            <a:r>
              <a:rPr sz="3600" b="1" spc="-5" dirty="0">
                <a:solidFill>
                  <a:schemeClr val="accent6">
                    <a:lumMod val="50000"/>
                  </a:schemeClr>
                </a:solidFill>
              </a:rPr>
              <a:t>fact</a:t>
            </a:r>
            <a:r>
              <a:rPr sz="3600" b="1" spc="-15" dirty="0">
                <a:solidFill>
                  <a:schemeClr val="accent6">
                    <a:lumMod val="50000"/>
                  </a:schemeClr>
                </a:solidFill>
              </a:rPr>
              <a:t> </a:t>
            </a:r>
            <a:r>
              <a:rPr sz="3600" b="1" spc="-5" dirty="0">
                <a:solidFill>
                  <a:schemeClr val="accent6">
                    <a:lumMod val="50000"/>
                  </a:schemeClr>
                </a:solidFill>
              </a:rPr>
              <a:t>in</a:t>
            </a:r>
            <a:r>
              <a:rPr sz="3600" b="1" spc="5" dirty="0">
                <a:solidFill>
                  <a:schemeClr val="accent6">
                    <a:lumMod val="50000"/>
                  </a:schemeClr>
                </a:solidFill>
              </a:rPr>
              <a:t> </a:t>
            </a:r>
            <a:r>
              <a:rPr sz="3600" b="1" spc="-15" dirty="0">
                <a:solidFill>
                  <a:schemeClr val="accent6">
                    <a:lumMod val="50000"/>
                  </a:schemeClr>
                </a:solidFill>
              </a:rPr>
              <a:t>Research</a:t>
            </a:r>
          </a:p>
        </p:txBody>
      </p:sp>
      <p:sp>
        <p:nvSpPr>
          <p:cNvPr id="3" name="object 3"/>
          <p:cNvSpPr txBox="1"/>
          <p:nvPr/>
        </p:nvSpPr>
        <p:spPr>
          <a:xfrm>
            <a:off x="535940" y="2912491"/>
            <a:ext cx="5189855" cy="750847"/>
          </a:xfrm>
          <a:prstGeom prst="rect">
            <a:avLst/>
          </a:prstGeom>
        </p:spPr>
        <p:txBody>
          <a:bodyPr vert="horz" wrap="square" lIns="0" tIns="12065" rIns="0" bIns="0" rtlCol="0">
            <a:spAutoFit/>
          </a:bodyPr>
          <a:lstStyle/>
          <a:p>
            <a:pPr marL="355600" indent="-343535">
              <a:lnSpc>
                <a:spcPct val="100000"/>
              </a:lnSpc>
              <a:spcBef>
                <a:spcPts val="95"/>
              </a:spcBef>
              <a:buClr>
                <a:srgbClr val="F0AF15"/>
              </a:buClr>
              <a:buSzPct val="88636"/>
              <a:buFont typeface="Wingdings"/>
              <a:buChar char=""/>
              <a:tabLst>
                <a:tab pos="356235" algn="l"/>
              </a:tabLst>
            </a:pPr>
            <a:r>
              <a:rPr sz="2400" spc="-10" dirty="0">
                <a:solidFill>
                  <a:schemeClr val="accent6">
                    <a:lumMod val="50000"/>
                  </a:schemeClr>
                </a:solidFill>
                <a:latin typeface="+mj-lt"/>
                <a:cs typeface="Corbel"/>
              </a:rPr>
              <a:t>Facts</a:t>
            </a:r>
            <a:r>
              <a:rPr sz="2400" spc="-5" dirty="0">
                <a:solidFill>
                  <a:schemeClr val="accent6">
                    <a:lumMod val="50000"/>
                  </a:schemeClr>
                </a:solidFill>
                <a:latin typeface="+mj-lt"/>
                <a:cs typeface="Corbel"/>
              </a:rPr>
              <a:t> </a:t>
            </a:r>
            <a:r>
              <a:rPr sz="2400" spc="-10" dirty="0">
                <a:solidFill>
                  <a:schemeClr val="accent6">
                    <a:lumMod val="50000"/>
                  </a:schemeClr>
                </a:solidFill>
                <a:latin typeface="+mj-lt"/>
                <a:cs typeface="Corbel"/>
              </a:rPr>
              <a:t>should</a:t>
            </a:r>
            <a:r>
              <a:rPr sz="2400" spc="5" dirty="0">
                <a:solidFill>
                  <a:schemeClr val="accent6">
                    <a:lumMod val="50000"/>
                  </a:schemeClr>
                </a:solidFill>
                <a:latin typeface="+mj-lt"/>
                <a:cs typeface="Corbel"/>
              </a:rPr>
              <a:t> </a:t>
            </a:r>
            <a:r>
              <a:rPr sz="2400" spc="-5" dirty="0">
                <a:solidFill>
                  <a:schemeClr val="accent6">
                    <a:lumMod val="50000"/>
                  </a:schemeClr>
                </a:solidFill>
                <a:latin typeface="+mj-lt"/>
                <a:cs typeface="Corbel"/>
              </a:rPr>
              <a:t>be</a:t>
            </a:r>
            <a:r>
              <a:rPr sz="2400" spc="5" dirty="0">
                <a:solidFill>
                  <a:schemeClr val="accent6">
                    <a:lumMod val="50000"/>
                  </a:schemeClr>
                </a:solidFill>
                <a:latin typeface="+mj-lt"/>
                <a:cs typeface="Corbel"/>
              </a:rPr>
              <a:t> </a:t>
            </a:r>
            <a:r>
              <a:rPr sz="2400" spc="-5" dirty="0">
                <a:solidFill>
                  <a:schemeClr val="accent6">
                    <a:lumMod val="50000"/>
                  </a:schemeClr>
                </a:solidFill>
                <a:latin typeface="+mj-lt"/>
                <a:cs typeface="Corbel"/>
              </a:rPr>
              <a:t>authentic, </a:t>
            </a:r>
            <a:r>
              <a:rPr sz="2400" spc="-10" dirty="0">
                <a:solidFill>
                  <a:schemeClr val="accent6">
                    <a:lumMod val="50000"/>
                  </a:schemeClr>
                </a:solidFill>
                <a:latin typeface="+mj-lt"/>
                <a:cs typeface="Corbel"/>
              </a:rPr>
              <a:t>correct,</a:t>
            </a:r>
            <a:r>
              <a:rPr sz="2400" spc="15" dirty="0">
                <a:solidFill>
                  <a:schemeClr val="accent6">
                    <a:lumMod val="50000"/>
                  </a:schemeClr>
                </a:solidFill>
                <a:latin typeface="+mj-lt"/>
                <a:cs typeface="Corbel"/>
              </a:rPr>
              <a:t> </a:t>
            </a:r>
            <a:r>
              <a:rPr sz="2400" spc="-10" dirty="0">
                <a:solidFill>
                  <a:schemeClr val="accent6">
                    <a:lumMod val="50000"/>
                  </a:schemeClr>
                </a:solidFill>
                <a:latin typeface="+mj-lt"/>
                <a:cs typeface="Corbel"/>
              </a:rPr>
              <a:t>precise</a:t>
            </a:r>
            <a:endParaRPr sz="2400" dirty="0">
              <a:solidFill>
                <a:schemeClr val="accent6">
                  <a:lumMod val="50000"/>
                </a:schemeClr>
              </a:solidFill>
              <a:latin typeface="+mj-lt"/>
              <a:cs typeface="Corbel"/>
            </a:endParaRPr>
          </a:p>
        </p:txBody>
      </p:sp>
      <p:sp>
        <p:nvSpPr>
          <p:cNvPr id="4" name="object 4"/>
          <p:cNvSpPr txBox="1"/>
          <p:nvPr/>
        </p:nvSpPr>
        <p:spPr>
          <a:xfrm>
            <a:off x="535940" y="4090797"/>
            <a:ext cx="6920865" cy="750847"/>
          </a:xfrm>
          <a:prstGeom prst="rect">
            <a:avLst/>
          </a:prstGeom>
        </p:spPr>
        <p:txBody>
          <a:bodyPr vert="horz" wrap="square" lIns="0" tIns="12065" rIns="0" bIns="0" rtlCol="0">
            <a:spAutoFit/>
          </a:bodyPr>
          <a:lstStyle/>
          <a:p>
            <a:pPr marL="355600" indent="-343535">
              <a:lnSpc>
                <a:spcPct val="100000"/>
              </a:lnSpc>
              <a:spcBef>
                <a:spcPts val="95"/>
              </a:spcBef>
              <a:buClr>
                <a:srgbClr val="F0AF15"/>
              </a:buClr>
              <a:buSzPct val="88636"/>
              <a:buFont typeface="Wingdings"/>
              <a:buChar char=""/>
              <a:tabLst>
                <a:tab pos="356235" algn="l"/>
              </a:tabLst>
            </a:pPr>
            <a:r>
              <a:rPr sz="2400" spc="-10" dirty="0">
                <a:solidFill>
                  <a:schemeClr val="accent6">
                    <a:lumMod val="50000"/>
                  </a:schemeClr>
                </a:solidFill>
                <a:latin typeface="+mj-lt"/>
                <a:cs typeface="Corbel"/>
              </a:rPr>
              <a:t>Fact</a:t>
            </a:r>
            <a:r>
              <a:rPr sz="2400" dirty="0">
                <a:solidFill>
                  <a:schemeClr val="accent6">
                    <a:lumMod val="50000"/>
                  </a:schemeClr>
                </a:solidFill>
                <a:latin typeface="+mj-lt"/>
                <a:cs typeface="Corbel"/>
              </a:rPr>
              <a:t> </a:t>
            </a:r>
            <a:r>
              <a:rPr sz="2400" spc="-10" dirty="0">
                <a:solidFill>
                  <a:schemeClr val="accent6">
                    <a:lumMod val="50000"/>
                  </a:schemeClr>
                </a:solidFill>
                <a:latin typeface="+mj-lt"/>
                <a:cs typeface="Corbel"/>
              </a:rPr>
              <a:t>should</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not</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be</a:t>
            </a:r>
            <a:r>
              <a:rPr sz="2400" spc="5" dirty="0">
                <a:solidFill>
                  <a:schemeClr val="accent6">
                    <a:lumMod val="50000"/>
                  </a:schemeClr>
                </a:solidFill>
                <a:latin typeface="+mj-lt"/>
                <a:cs typeface="Corbel"/>
              </a:rPr>
              <a:t> </a:t>
            </a:r>
            <a:r>
              <a:rPr sz="2400" spc="-5" dirty="0">
                <a:solidFill>
                  <a:schemeClr val="accent6">
                    <a:lumMod val="50000"/>
                  </a:schemeClr>
                </a:solidFill>
                <a:latin typeface="+mj-lt"/>
                <a:cs typeface="Corbel"/>
              </a:rPr>
              <a:t>at</a:t>
            </a:r>
            <a:r>
              <a:rPr sz="2400" spc="10" dirty="0">
                <a:solidFill>
                  <a:schemeClr val="accent6">
                    <a:lumMod val="50000"/>
                  </a:schemeClr>
                </a:solidFill>
                <a:latin typeface="+mj-lt"/>
                <a:cs typeface="Corbel"/>
              </a:rPr>
              <a:t> </a:t>
            </a:r>
            <a:r>
              <a:rPr sz="2400" spc="-5" dirty="0">
                <a:solidFill>
                  <a:schemeClr val="accent6">
                    <a:lumMod val="50000"/>
                  </a:schemeClr>
                </a:solidFill>
                <a:latin typeface="+mj-lt"/>
                <a:cs typeface="Corbel"/>
              </a:rPr>
              <a:t>all misleading,</a:t>
            </a:r>
            <a:r>
              <a:rPr sz="2400" spc="30" dirty="0">
                <a:solidFill>
                  <a:schemeClr val="accent6">
                    <a:lumMod val="50000"/>
                  </a:schemeClr>
                </a:solidFill>
                <a:latin typeface="+mj-lt"/>
                <a:cs typeface="Corbel"/>
              </a:rPr>
              <a:t> </a:t>
            </a:r>
            <a:r>
              <a:rPr sz="2400" spc="-5" dirty="0">
                <a:solidFill>
                  <a:schemeClr val="accent6">
                    <a:lumMod val="50000"/>
                  </a:schemeClr>
                </a:solidFill>
                <a:latin typeface="+mj-lt"/>
                <a:cs typeface="Corbel"/>
              </a:rPr>
              <a:t>wrong and </a:t>
            </a:r>
            <a:r>
              <a:rPr sz="2400" spc="-10" dirty="0">
                <a:solidFill>
                  <a:schemeClr val="accent6">
                    <a:lumMod val="50000"/>
                  </a:schemeClr>
                </a:solidFill>
                <a:latin typeface="+mj-lt"/>
                <a:cs typeface="Corbel"/>
              </a:rPr>
              <a:t>irrelevant</a:t>
            </a:r>
            <a:endParaRPr sz="2400" dirty="0">
              <a:solidFill>
                <a:schemeClr val="accent6">
                  <a:lumMod val="50000"/>
                </a:schemeClr>
              </a:solidFill>
              <a:latin typeface="+mj-lt"/>
              <a:cs typeface="Corbe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6883</TotalTime>
  <Words>1921</Words>
  <Application>Microsoft Office PowerPoint</Application>
  <PresentationFormat>On-screen Show (4:3)</PresentationFormat>
  <Paragraphs>122</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Adjacency</vt:lpstr>
      <vt:lpstr>Fundamental of Communication Research</vt:lpstr>
      <vt:lpstr>Concept of Research</vt:lpstr>
      <vt:lpstr>Concept of Research</vt:lpstr>
      <vt:lpstr>Concept of research</vt:lpstr>
      <vt:lpstr>What is Research?</vt:lpstr>
      <vt:lpstr>PowerPoint Presentation</vt:lpstr>
      <vt:lpstr>Common points on Research</vt:lpstr>
      <vt:lpstr>PowerPoint Presentation</vt:lpstr>
      <vt:lpstr>Significance of fact in Research</vt:lpstr>
      <vt:lpstr>PowerPoint Presentation</vt:lpstr>
      <vt:lpstr>PowerPoint Presentation</vt:lpstr>
      <vt:lpstr>PowerPoint Presentation</vt:lpstr>
      <vt:lpstr>Why Research is interesting?</vt:lpstr>
      <vt:lpstr>PowerPoint Presentation</vt:lpstr>
      <vt:lpstr>Descriptive vs. Analytical:</vt:lpstr>
      <vt:lpstr>PowerPoint Presentation</vt:lpstr>
      <vt:lpstr>PowerPoint Presentation</vt:lpstr>
      <vt:lpstr>Applied vs. Fundamental:</vt:lpstr>
      <vt:lpstr>PowerPoint Presentation</vt:lpstr>
      <vt:lpstr>Quantitative vs. Qualitative:</vt:lpstr>
      <vt:lpstr>PowerPoint Presentation</vt:lpstr>
      <vt:lpstr>PowerPoint Presentation</vt:lpstr>
      <vt:lpstr>Conceptual vs. Empirical:</vt:lpstr>
      <vt:lpstr>PowerPoint Presentation</vt:lpstr>
      <vt:lpstr>PowerPoint Presentation</vt:lpstr>
      <vt:lpstr>PowerPoint Presentation</vt:lpstr>
      <vt:lpstr>PowerPoint Presentation</vt:lpstr>
      <vt:lpstr>PowerPoint Presentation</vt:lpstr>
      <vt:lpstr>Research Methods vs Methodology</vt:lpstr>
      <vt:lpstr>PowerPoint Presentation</vt:lpstr>
      <vt:lpstr>Research methodology</vt:lpstr>
      <vt:lpstr>PowerPoint Presentation</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OF  COMMUNICATION RESEARCH</dc:title>
  <dc:creator>ram</dc:creator>
  <cp:lastModifiedBy>ram</cp:lastModifiedBy>
  <cp:revision>34</cp:revision>
  <dcterms:created xsi:type="dcterms:W3CDTF">2021-06-15T05:24:17Z</dcterms:created>
  <dcterms:modified xsi:type="dcterms:W3CDTF">2021-07-16T10:17:33Z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2015-03-12T00:00:00Z</vt:filetime>
  </property>
  <property fmtid="{D5CDD505-2E9C-101B-9397-08002B2CF9AE}" pid="3" name="Creator">
    <vt:lpwstr>Microsoft® PowerPoint® 2013</vt:lpwstr>
  </property>
  <property fmtid="{D5CDD505-2E9C-101B-9397-08002B2CF9AE}" pid="4" name="LastSaved">
    <vt:filetime>2021-06-15T00:00:00Z</vt:filetime>
  </property>
</Properties>
</file>