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69" r:id="rId2"/>
    <p:sldId id="271" r:id="rId3"/>
    <p:sldId id="272" r:id="rId4"/>
    <p:sldId id="273" r:id="rId5"/>
    <p:sldId id="278" r:id="rId6"/>
    <p:sldId id="274" r:id="rId7"/>
    <p:sldId id="275" r:id="rId8"/>
    <p:sldId id="276" r:id="rId9"/>
    <p:sldId id="257" r:id="rId10"/>
    <p:sldId id="270" r:id="rId11"/>
    <p:sldId id="258" r:id="rId12"/>
    <p:sldId id="260" r:id="rId13"/>
    <p:sldId id="261" r:id="rId14"/>
    <p:sldId id="262" r:id="rId15"/>
    <p:sldId id="263" r:id="rId16"/>
    <p:sldId id="264" r:id="rId17"/>
    <p:sldId id="265" r:id="rId18"/>
    <p:sldId id="266" r:id="rId19"/>
    <p:sldId id="267" r:id="rId20"/>
    <p:sldId id="279" r:id="rId21"/>
    <p:sldId id="280" r:id="rId22"/>
    <p:sldId id="281" r:id="rId23"/>
    <p:sldId id="282" r:id="rId24"/>
    <p:sldId id="283" r:id="rId25"/>
    <p:sldId id="284" r:id="rId26"/>
    <p:sldId id="285" r:id="rId27"/>
    <p:sldId id="277"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9900"/>
    <a:srgbClr val="FFCC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4"/>
          <p:cNvGrpSpPr>
            <a:grpSpLocks/>
          </p:cNvGrpSpPr>
          <p:nvPr/>
        </p:nvGrpSpPr>
        <p:grpSpPr bwMode="auto">
          <a:xfrm>
            <a:off x="36513" y="6191250"/>
            <a:ext cx="9144000" cy="333375"/>
            <a:chOff x="22" y="4020"/>
            <a:chExt cx="5760" cy="210"/>
          </a:xfrm>
        </p:grpSpPr>
        <p:sp>
          <p:nvSpPr>
            <p:cNvPr id="5" name="AutoShape 5"/>
            <p:cNvSpPr>
              <a:spLocks noChangeArrowheads="1"/>
            </p:cNvSpPr>
            <p:nvPr/>
          </p:nvSpPr>
          <p:spPr bwMode="auto">
            <a:xfrm>
              <a:off x="22"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6" name="AutoShape 6"/>
            <p:cNvSpPr>
              <a:spLocks noChangeArrowheads="1"/>
            </p:cNvSpPr>
            <p:nvPr/>
          </p:nvSpPr>
          <p:spPr bwMode="auto">
            <a:xfrm>
              <a:off x="266"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7" name="AutoShape 7"/>
            <p:cNvSpPr>
              <a:spLocks noChangeArrowheads="1"/>
            </p:cNvSpPr>
            <p:nvPr/>
          </p:nvSpPr>
          <p:spPr bwMode="auto">
            <a:xfrm>
              <a:off x="511"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8" name="AutoShape 8"/>
            <p:cNvSpPr>
              <a:spLocks noChangeArrowheads="1"/>
            </p:cNvSpPr>
            <p:nvPr/>
          </p:nvSpPr>
          <p:spPr bwMode="auto">
            <a:xfrm>
              <a:off x="755"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9" name="AutoShape 9"/>
            <p:cNvSpPr>
              <a:spLocks noChangeArrowheads="1"/>
            </p:cNvSpPr>
            <p:nvPr/>
          </p:nvSpPr>
          <p:spPr bwMode="auto">
            <a:xfrm>
              <a:off x="1000"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 name="AutoShape 10"/>
            <p:cNvSpPr>
              <a:spLocks noChangeArrowheads="1"/>
            </p:cNvSpPr>
            <p:nvPr/>
          </p:nvSpPr>
          <p:spPr bwMode="auto">
            <a:xfrm>
              <a:off x="1244"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1" name="AutoShape 11"/>
            <p:cNvSpPr>
              <a:spLocks noChangeArrowheads="1"/>
            </p:cNvSpPr>
            <p:nvPr/>
          </p:nvSpPr>
          <p:spPr bwMode="auto">
            <a:xfrm>
              <a:off x="1489"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2" name="AutoShape 12"/>
            <p:cNvSpPr>
              <a:spLocks noChangeArrowheads="1"/>
            </p:cNvSpPr>
            <p:nvPr/>
          </p:nvSpPr>
          <p:spPr bwMode="auto">
            <a:xfrm>
              <a:off x="1733"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3" name="AutoShape 13"/>
            <p:cNvSpPr>
              <a:spLocks noChangeArrowheads="1"/>
            </p:cNvSpPr>
            <p:nvPr/>
          </p:nvSpPr>
          <p:spPr bwMode="auto">
            <a:xfrm>
              <a:off x="1978"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4" name="AutoShape 14"/>
            <p:cNvSpPr>
              <a:spLocks noChangeArrowheads="1"/>
            </p:cNvSpPr>
            <p:nvPr/>
          </p:nvSpPr>
          <p:spPr bwMode="auto">
            <a:xfrm>
              <a:off x="2222"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5" name="AutoShape 15"/>
            <p:cNvSpPr>
              <a:spLocks noChangeArrowheads="1"/>
            </p:cNvSpPr>
            <p:nvPr/>
          </p:nvSpPr>
          <p:spPr bwMode="auto">
            <a:xfrm>
              <a:off x="2711"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6" name="AutoShape 16"/>
            <p:cNvSpPr>
              <a:spLocks noChangeArrowheads="1"/>
            </p:cNvSpPr>
            <p:nvPr/>
          </p:nvSpPr>
          <p:spPr bwMode="auto">
            <a:xfrm>
              <a:off x="2956"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7" name="AutoShape 17"/>
            <p:cNvSpPr>
              <a:spLocks noChangeArrowheads="1"/>
            </p:cNvSpPr>
            <p:nvPr/>
          </p:nvSpPr>
          <p:spPr bwMode="auto">
            <a:xfrm>
              <a:off x="3200"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8" name="AutoShape 18"/>
            <p:cNvSpPr>
              <a:spLocks noChangeArrowheads="1"/>
            </p:cNvSpPr>
            <p:nvPr/>
          </p:nvSpPr>
          <p:spPr bwMode="auto">
            <a:xfrm>
              <a:off x="3445"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9" name="AutoShape 19"/>
            <p:cNvSpPr>
              <a:spLocks noChangeArrowheads="1"/>
            </p:cNvSpPr>
            <p:nvPr/>
          </p:nvSpPr>
          <p:spPr bwMode="auto">
            <a:xfrm>
              <a:off x="3689"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20" name="AutoShape 20"/>
            <p:cNvSpPr>
              <a:spLocks noChangeArrowheads="1"/>
            </p:cNvSpPr>
            <p:nvPr/>
          </p:nvSpPr>
          <p:spPr bwMode="auto">
            <a:xfrm>
              <a:off x="3934"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21" name="AutoShape 21"/>
            <p:cNvSpPr>
              <a:spLocks noChangeArrowheads="1"/>
            </p:cNvSpPr>
            <p:nvPr/>
          </p:nvSpPr>
          <p:spPr bwMode="auto">
            <a:xfrm>
              <a:off x="4423"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22" name="AutoShape 22"/>
            <p:cNvSpPr>
              <a:spLocks noChangeArrowheads="1"/>
            </p:cNvSpPr>
            <p:nvPr/>
          </p:nvSpPr>
          <p:spPr bwMode="auto">
            <a:xfrm>
              <a:off x="4667"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23" name="AutoShape 23"/>
            <p:cNvSpPr>
              <a:spLocks noChangeArrowheads="1"/>
            </p:cNvSpPr>
            <p:nvPr/>
          </p:nvSpPr>
          <p:spPr bwMode="auto">
            <a:xfrm>
              <a:off x="4912"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24" name="AutoShape 24"/>
            <p:cNvSpPr>
              <a:spLocks noChangeArrowheads="1"/>
            </p:cNvSpPr>
            <p:nvPr/>
          </p:nvSpPr>
          <p:spPr bwMode="auto">
            <a:xfrm>
              <a:off x="5156"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25" name="AutoShape 25"/>
            <p:cNvSpPr>
              <a:spLocks noChangeArrowheads="1"/>
            </p:cNvSpPr>
            <p:nvPr/>
          </p:nvSpPr>
          <p:spPr bwMode="auto">
            <a:xfrm>
              <a:off x="5401"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26" name="AutoShape 26"/>
            <p:cNvSpPr>
              <a:spLocks noChangeArrowheads="1"/>
            </p:cNvSpPr>
            <p:nvPr/>
          </p:nvSpPr>
          <p:spPr bwMode="auto">
            <a:xfrm>
              <a:off x="5646"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27" name="AutoShape 27"/>
            <p:cNvSpPr>
              <a:spLocks noChangeArrowheads="1"/>
            </p:cNvSpPr>
            <p:nvPr/>
          </p:nvSpPr>
          <p:spPr bwMode="auto">
            <a:xfrm>
              <a:off x="2467"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28" name="AutoShape 28"/>
            <p:cNvSpPr>
              <a:spLocks noChangeArrowheads="1"/>
            </p:cNvSpPr>
            <p:nvPr/>
          </p:nvSpPr>
          <p:spPr bwMode="auto">
            <a:xfrm>
              <a:off x="4178"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grpSp>
      <p:grpSp>
        <p:nvGrpSpPr>
          <p:cNvPr id="29" name="Group 29"/>
          <p:cNvGrpSpPr>
            <a:grpSpLocks/>
          </p:cNvGrpSpPr>
          <p:nvPr/>
        </p:nvGrpSpPr>
        <p:grpSpPr bwMode="auto">
          <a:xfrm>
            <a:off x="36513" y="123825"/>
            <a:ext cx="9144000" cy="333375"/>
            <a:chOff x="22" y="4020"/>
            <a:chExt cx="5760" cy="210"/>
          </a:xfrm>
        </p:grpSpPr>
        <p:sp>
          <p:nvSpPr>
            <p:cNvPr id="30" name="AutoShape 30"/>
            <p:cNvSpPr>
              <a:spLocks noChangeArrowheads="1"/>
            </p:cNvSpPr>
            <p:nvPr/>
          </p:nvSpPr>
          <p:spPr bwMode="auto">
            <a:xfrm>
              <a:off x="22"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31" name="AutoShape 31"/>
            <p:cNvSpPr>
              <a:spLocks noChangeArrowheads="1"/>
            </p:cNvSpPr>
            <p:nvPr/>
          </p:nvSpPr>
          <p:spPr bwMode="auto">
            <a:xfrm>
              <a:off x="266"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32" name="AutoShape 32"/>
            <p:cNvSpPr>
              <a:spLocks noChangeArrowheads="1"/>
            </p:cNvSpPr>
            <p:nvPr/>
          </p:nvSpPr>
          <p:spPr bwMode="auto">
            <a:xfrm>
              <a:off x="511"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33" name="AutoShape 33"/>
            <p:cNvSpPr>
              <a:spLocks noChangeArrowheads="1"/>
            </p:cNvSpPr>
            <p:nvPr/>
          </p:nvSpPr>
          <p:spPr bwMode="auto">
            <a:xfrm>
              <a:off x="755"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34" name="AutoShape 34"/>
            <p:cNvSpPr>
              <a:spLocks noChangeArrowheads="1"/>
            </p:cNvSpPr>
            <p:nvPr/>
          </p:nvSpPr>
          <p:spPr bwMode="auto">
            <a:xfrm>
              <a:off x="1000"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35" name="AutoShape 35"/>
            <p:cNvSpPr>
              <a:spLocks noChangeArrowheads="1"/>
            </p:cNvSpPr>
            <p:nvPr/>
          </p:nvSpPr>
          <p:spPr bwMode="auto">
            <a:xfrm>
              <a:off x="1244"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36" name="AutoShape 36"/>
            <p:cNvSpPr>
              <a:spLocks noChangeArrowheads="1"/>
            </p:cNvSpPr>
            <p:nvPr/>
          </p:nvSpPr>
          <p:spPr bwMode="auto">
            <a:xfrm>
              <a:off x="1489"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37" name="AutoShape 37"/>
            <p:cNvSpPr>
              <a:spLocks noChangeArrowheads="1"/>
            </p:cNvSpPr>
            <p:nvPr/>
          </p:nvSpPr>
          <p:spPr bwMode="auto">
            <a:xfrm>
              <a:off x="1733"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38" name="AutoShape 38"/>
            <p:cNvSpPr>
              <a:spLocks noChangeArrowheads="1"/>
            </p:cNvSpPr>
            <p:nvPr/>
          </p:nvSpPr>
          <p:spPr bwMode="auto">
            <a:xfrm>
              <a:off x="1978"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39" name="AutoShape 39"/>
            <p:cNvSpPr>
              <a:spLocks noChangeArrowheads="1"/>
            </p:cNvSpPr>
            <p:nvPr/>
          </p:nvSpPr>
          <p:spPr bwMode="auto">
            <a:xfrm>
              <a:off x="2222"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40" name="AutoShape 40"/>
            <p:cNvSpPr>
              <a:spLocks noChangeArrowheads="1"/>
            </p:cNvSpPr>
            <p:nvPr/>
          </p:nvSpPr>
          <p:spPr bwMode="auto">
            <a:xfrm>
              <a:off x="2711"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41" name="AutoShape 41"/>
            <p:cNvSpPr>
              <a:spLocks noChangeArrowheads="1"/>
            </p:cNvSpPr>
            <p:nvPr/>
          </p:nvSpPr>
          <p:spPr bwMode="auto">
            <a:xfrm>
              <a:off x="2956"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42" name="AutoShape 42"/>
            <p:cNvSpPr>
              <a:spLocks noChangeArrowheads="1"/>
            </p:cNvSpPr>
            <p:nvPr/>
          </p:nvSpPr>
          <p:spPr bwMode="auto">
            <a:xfrm>
              <a:off x="3200"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43" name="AutoShape 43"/>
            <p:cNvSpPr>
              <a:spLocks noChangeArrowheads="1"/>
            </p:cNvSpPr>
            <p:nvPr/>
          </p:nvSpPr>
          <p:spPr bwMode="auto">
            <a:xfrm>
              <a:off x="3445"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44" name="AutoShape 44"/>
            <p:cNvSpPr>
              <a:spLocks noChangeArrowheads="1"/>
            </p:cNvSpPr>
            <p:nvPr/>
          </p:nvSpPr>
          <p:spPr bwMode="auto">
            <a:xfrm>
              <a:off x="3689"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45" name="AutoShape 45"/>
            <p:cNvSpPr>
              <a:spLocks noChangeArrowheads="1"/>
            </p:cNvSpPr>
            <p:nvPr/>
          </p:nvSpPr>
          <p:spPr bwMode="auto">
            <a:xfrm>
              <a:off x="3934"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46" name="AutoShape 46"/>
            <p:cNvSpPr>
              <a:spLocks noChangeArrowheads="1"/>
            </p:cNvSpPr>
            <p:nvPr/>
          </p:nvSpPr>
          <p:spPr bwMode="auto">
            <a:xfrm>
              <a:off x="4423"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47" name="AutoShape 47"/>
            <p:cNvSpPr>
              <a:spLocks noChangeArrowheads="1"/>
            </p:cNvSpPr>
            <p:nvPr/>
          </p:nvSpPr>
          <p:spPr bwMode="auto">
            <a:xfrm>
              <a:off x="4667"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48" name="AutoShape 48"/>
            <p:cNvSpPr>
              <a:spLocks noChangeArrowheads="1"/>
            </p:cNvSpPr>
            <p:nvPr/>
          </p:nvSpPr>
          <p:spPr bwMode="auto">
            <a:xfrm>
              <a:off x="4912"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49" name="AutoShape 49"/>
            <p:cNvSpPr>
              <a:spLocks noChangeArrowheads="1"/>
            </p:cNvSpPr>
            <p:nvPr/>
          </p:nvSpPr>
          <p:spPr bwMode="auto">
            <a:xfrm>
              <a:off x="5156"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50" name="AutoShape 50"/>
            <p:cNvSpPr>
              <a:spLocks noChangeArrowheads="1"/>
            </p:cNvSpPr>
            <p:nvPr/>
          </p:nvSpPr>
          <p:spPr bwMode="auto">
            <a:xfrm>
              <a:off x="5401"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51" name="AutoShape 51"/>
            <p:cNvSpPr>
              <a:spLocks noChangeArrowheads="1"/>
            </p:cNvSpPr>
            <p:nvPr/>
          </p:nvSpPr>
          <p:spPr bwMode="auto">
            <a:xfrm>
              <a:off x="5646"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52" name="AutoShape 52"/>
            <p:cNvSpPr>
              <a:spLocks noChangeArrowheads="1"/>
            </p:cNvSpPr>
            <p:nvPr/>
          </p:nvSpPr>
          <p:spPr bwMode="auto">
            <a:xfrm>
              <a:off x="2467"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53" name="AutoShape 53"/>
            <p:cNvSpPr>
              <a:spLocks noChangeArrowheads="1"/>
            </p:cNvSpPr>
            <p:nvPr/>
          </p:nvSpPr>
          <p:spPr bwMode="auto">
            <a:xfrm>
              <a:off x="4178"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grpSp>
      <p:sp>
        <p:nvSpPr>
          <p:cNvPr id="54" name="Text Box 54"/>
          <p:cNvSpPr txBox="1">
            <a:spLocks noChangeArrowheads="1"/>
          </p:cNvSpPr>
          <p:nvPr/>
        </p:nvSpPr>
        <p:spPr bwMode="auto">
          <a:xfrm>
            <a:off x="0" y="6553200"/>
            <a:ext cx="932815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r>
              <a:rPr lang="en-GB" sz="1800" smtClean="0">
                <a:solidFill>
                  <a:srgbClr val="FFFF00"/>
                </a:solidFill>
                <a:latin typeface="Courier New" panose="02070309020205020404" pitchFamily="49" charset="0"/>
              </a:rPr>
              <a:t>&gt;&gt;	0     &gt;&gt;	1     &gt;&gt; 	2     &gt;&gt; 	3     &gt;&gt; 	4   &gt;&gt;	</a:t>
            </a:r>
            <a:endParaRPr lang="en-US" sz="1800" smtClean="0">
              <a:solidFill>
                <a:srgbClr val="FFFF00"/>
              </a:solidFill>
              <a:latin typeface="Courier New" panose="02070309020205020404" pitchFamily="49" charset="0"/>
            </a:endParaRPr>
          </a:p>
        </p:txBody>
      </p:sp>
      <p:sp>
        <p:nvSpPr>
          <p:cNvPr id="106498" name="Rectangle 2"/>
          <p:cNvSpPr>
            <a:spLocks noGrp="1" noChangeArrowheads="1"/>
          </p:cNvSpPr>
          <p:nvPr>
            <p:ph type="ctrTitle"/>
          </p:nvPr>
        </p:nvSpPr>
        <p:spPr>
          <a:xfrm>
            <a:off x="685800" y="2130425"/>
            <a:ext cx="7772400" cy="1470025"/>
          </a:xfrm>
        </p:spPr>
        <p:txBody>
          <a:bodyPr/>
          <a:lstStyle>
            <a:lvl1pPr>
              <a:defRPr sz="5400"/>
            </a:lvl1pPr>
          </a:lstStyle>
          <a:p>
            <a:r>
              <a:rPr lang="en-US" smtClean="0"/>
              <a:t>Click to edit Master title style</a:t>
            </a:r>
            <a:endParaRPr lang="en-US"/>
          </a:p>
        </p:txBody>
      </p:sp>
      <p:sp>
        <p:nvSpPr>
          <p:cNvPr id="10649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smtClean="0"/>
              <a:t>Click to edit Master subtitle style</a:t>
            </a:r>
            <a:endParaRPr lang="en-US"/>
          </a:p>
        </p:txBody>
      </p:sp>
    </p:spTree>
    <p:extLst>
      <p:ext uri="{BB962C8B-B14F-4D97-AF65-F5344CB8AC3E}">
        <p14:creationId xmlns:p14="http://schemas.microsoft.com/office/powerpoint/2010/main" xmlns="" val="2938247567"/>
      </p:ext>
    </p:extLst>
  </p:cSld>
  <p:clrMapOvr>
    <a:masterClrMapping/>
  </p:clrMapOvr>
  <p:transition spd="slow">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1210519721"/>
      </p:ext>
    </p:extLst>
  </p:cSld>
  <p:clrMapOvr>
    <a:masterClrMapping/>
  </p:clrMapOvr>
  <p:transition spd="slow">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49275"/>
            <a:ext cx="2057400" cy="5576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49275"/>
            <a:ext cx="6019800" cy="5576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2376608686"/>
      </p:ext>
    </p:extLst>
  </p:cSld>
  <p:clrMapOvr>
    <a:masterClrMapping/>
  </p:clrMapOvr>
  <p:transition spd="slow">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549275"/>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773238"/>
            <a:ext cx="8229600" cy="4352925"/>
          </a:xfrm>
        </p:spPr>
        <p:txBody>
          <a:bodyPr/>
          <a:lstStyle/>
          <a:p>
            <a:pPr lvl="0"/>
            <a:r>
              <a:rPr lang="en-US" noProof="0" smtClean="0"/>
              <a:t>Click icon to add chart</a:t>
            </a:r>
            <a:endParaRPr lang="en-US" noProof="0"/>
          </a:p>
        </p:txBody>
      </p:sp>
    </p:spTree>
    <p:extLst>
      <p:ext uri="{BB962C8B-B14F-4D97-AF65-F5344CB8AC3E}">
        <p14:creationId xmlns:p14="http://schemas.microsoft.com/office/powerpoint/2010/main" xmlns="" val="3863081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49275"/>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773238"/>
            <a:ext cx="4038600" cy="4352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73238"/>
            <a:ext cx="4038600" cy="4352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3663560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3519022326"/>
      </p:ext>
    </p:extLst>
  </p:cSld>
  <p:clrMapOvr>
    <a:masterClrMapping/>
  </p:clrMapOvr>
  <p:transition spd="slow">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xmlns="" val="1975088378"/>
      </p:ext>
    </p:extLst>
  </p:cSld>
  <p:clrMapOvr>
    <a:masterClrMapping/>
  </p:clrMapOvr>
  <p:transition spd="slow">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73238"/>
            <a:ext cx="4038600" cy="4352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73238"/>
            <a:ext cx="4038600" cy="4352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2615530908"/>
      </p:ext>
    </p:extLst>
  </p:cSld>
  <p:clrMapOvr>
    <a:masterClrMapping/>
  </p:clrMapOvr>
  <p:transition spd="slow">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1565840502"/>
      </p:ext>
    </p:extLst>
  </p:cSld>
  <p:clrMapOvr>
    <a:masterClrMapping/>
  </p:clrMapOvr>
  <p:transition spd="slow">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xmlns="" val="1220503131"/>
      </p:ext>
    </p:extLst>
  </p:cSld>
  <p:clrMapOvr>
    <a:masterClrMapping/>
  </p:clrMapOvr>
  <p:transition spd="slow">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391420847"/>
      </p:ext>
    </p:extLst>
  </p:cSld>
  <p:clrMapOvr>
    <a:masterClrMapping/>
  </p:clrMapOvr>
  <p:transition spd="slow">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803610371"/>
      </p:ext>
    </p:extLst>
  </p:cSld>
  <p:clrMapOvr>
    <a:masterClrMapping/>
  </p:clrMapOvr>
  <p:transition spd="slow">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1576197181"/>
      </p:ext>
    </p:extLst>
  </p:cSld>
  <p:clrMapOvr>
    <a:masterClrMapping/>
  </p:clrMapOvr>
  <p:transition spd="slow">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549275"/>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773238"/>
            <a:ext cx="8229600" cy="4352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028" name="Group 7"/>
          <p:cNvGrpSpPr>
            <a:grpSpLocks/>
          </p:cNvGrpSpPr>
          <p:nvPr/>
        </p:nvGrpSpPr>
        <p:grpSpPr bwMode="auto">
          <a:xfrm>
            <a:off x="36513" y="6191250"/>
            <a:ext cx="9144000" cy="333375"/>
            <a:chOff x="22" y="4020"/>
            <a:chExt cx="5760" cy="210"/>
          </a:xfrm>
        </p:grpSpPr>
        <p:sp>
          <p:nvSpPr>
            <p:cNvPr id="1055" name="AutoShape 8"/>
            <p:cNvSpPr>
              <a:spLocks noChangeArrowheads="1"/>
            </p:cNvSpPr>
            <p:nvPr/>
          </p:nvSpPr>
          <p:spPr bwMode="auto">
            <a:xfrm>
              <a:off x="22"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56" name="AutoShape 9"/>
            <p:cNvSpPr>
              <a:spLocks noChangeArrowheads="1"/>
            </p:cNvSpPr>
            <p:nvPr/>
          </p:nvSpPr>
          <p:spPr bwMode="auto">
            <a:xfrm>
              <a:off x="266"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57" name="AutoShape 10"/>
            <p:cNvSpPr>
              <a:spLocks noChangeArrowheads="1"/>
            </p:cNvSpPr>
            <p:nvPr/>
          </p:nvSpPr>
          <p:spPr bwMode="auto">
            <a:xfrm>
              <a:off x="511"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58" name="AutoShape 11"/>
            <p:cNvSpPr>
              <a:spLocks noChangeArrowheads="1"/>
            </p:cNvSpPr>
            <p:nvPr/>
          </p:nvSpPr>
          <p:spPr bwMode="auto">
            <a:xfrm>
              <a:off x="755"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59" name="AutoShape 12"/>
            <p:cNvSpPr>
              <a:spLocks noChangeArrowheads="1"/>
            </p:cNvSpPr>
            <p:nvPr/>
          </p:nvSpPr>
          <p:spPr bwMode="auto">
            <a:xfrm>
              <a:off x="1000"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60" name="AutoShape 13"/>
            <p:cNvSpPr>
              <a:spLocks noChangeArrowheads="1"/>
            </p:cNvSpPr>
            <p:nvPr/>
          </p:nvSpPr>
          <p:spPr bwMode="auto">
            <a:xfrm>
              <a:off x="1244"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61" name="AutoShape 14"/>
            <p:cNvSpPr>
              <a:spLocks noChangeArrowheads="1"/>
            </p:cNvSpPr>
            <p:nvPr/>
          </p:nvSpPr>
          <p:spPr bwMode="auto">
            <a:xfrm>
              <a:off x="1489"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62" name="AutoShape 15"/>
            <p:cNvSpPr>
              <a:spLocks noChangeArrowheads="1"/>
            </p:cNvSpPr>
            <p:nvPr/>
          </p:nvSpPr>
          <p:spPr bwMode="auto">
            <a:xfrm>
              <a:off x="1733"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63" name="AutoShape 16"/>
            <p:cNvSpPr>
              <a:spLocks noChangeArrowheads="1"/>
            </p:cNvSpPr>
            <p:nvPr/>
          </p:nvSpPr>
          <p:spPr bwMode="auto">
            <a:xfrm>
              <a:off x="1978"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64" name="AutoShape 17"/>
            <p:cNvSpPr>
              <a:spLocks noChangeArrowheads="1"/>
            </p:cNvSpPr>
            <p:nvPr/>
          </p:nvSpPr>
          <p:spPr bwMode="auto">
            <a:xfrm>
              <a:off x="2222"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65" name="AutoShape 18"/>
            <p:cNvSpPr>
              <a:spLocks noChangeArrowheads="1"/>
            </p:cNvSpPr>
            <p:nvPr/>
          </p:nvSpPr>
          <p:spPr bwMode="auto">
            <a:xfrm>
              <a:off x="2711"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66" name="AutoShape 19"/>
            <p:cNvSpPr>
              <a:spLocks noChangeArrowheads="1"/>
            </p:cNvSpPr>
            <p:nvPr/>
          </p:nvSpPr>
          <p:spPr bwMode="auto">
            <a:xfrm>
              <a:off x="2956"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67" name="AutoShape 20"/>
            <p:cNvSpPr>
              <a:spLocks noChangeArrowheads="1"/>
            </p:cNvSpPr>
            <p:nvPr/>
          </p:nvSpPr>
          <p:spPr bwMode="auto">
            <a:xfrm>
              <a:off x="3200"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68" name="AutoShape 21"/>
            <p:cNvSpPr>
              <a:spLocks noChangeArrowheads="1"/>
            </p:cNvSpPr>
            <p:nvPr/>
          </p:nvSpPr>
          <p:spPr bwMode="auto">
            <a:xfrm>
              <a:off x="3445"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69" name="AutoShape 22"/>
            <p:cNvSpPr>
              <a:spLocks noChangeArrowheads="1"/>
            </p:cNvSpPr>
            <p:nvPr/>
          </p:nvSpPr>
          <p:spPr bwMode="auto">
            <a:xfrm>
              <a:off x="3689"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70" name="AutoShape 23"/>
            <p:cNvSpPr>
              <a:spLocks noChangeArrowheads="1"/>
            </p:cNvSpPr>
            <p:nvPr/>
          </p:nvSpPr>
          <p:spPr bwMode="auto">
            <a:xfrm>
              <a:off x="3934"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71" name="AutoShape 24"/>
            <p:cNvSpPr>
              <a:spLocks noChangeArrowheads="1"/>
            </p:cNvSpPr>
            <p:nvPr/>
          </p:nvSpPr>
          <p:spPr bwMode="auto">
            <a:xfrm>
              <a:off x="4423"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72" name="AutoShape 25"/>
            <p:cNvSpPr>
              <a:spLocks noChangeArrowheads="1"/>
            </p:cNvSpPr>
            <p:nvPr/>
          </p:nvSpPr>
          <p:spPr bwMode="auto">
            <a:xfrm>
              <a:off x="4667"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73" name="AutoShape 26"/>
            <p:cNvSpPr>
              <a:spLocks noChangeArrowheads="1"/>
            </p:cNvSpPr>
            <p:nvPr/>
          </p:nvSpPr>
          <p:spPr bwMode="auto">
            <a:xfrm>
              <a:off x="4912"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74" name="AutoShape 27"/>
            <p:cNvSpPr>
              <a:spLocks noChangeArrowheads="1"/>
            </p:cNvSpPr>
            <p:nvPr/>
          </p:nvSpPr>
          <p:spPr bwMode="auto">
            <a:xfrm>
              <a:off x="5156"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75" name="AutoShape 28"/>
            <p:cNvSpPr>
              <a:spLocks noChangeArrowheads="1"/>
            </p:cNvSpPr>
            <p:nvPr/>
          </p:nvSpPr>
          <p:spPr bwMode="auto">
            <a:xfrm>
              <a:off x="5401"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76" name="AutoShape 29"/>
            <p:cNvSpPr>
              <a:spLocks noChangeArrowheads="1"/>
            </p:cNvSpPr>
            <p:nvPr/>
          </p:nvSpPr>
          <p:spPr bwMode="auto">
            <a:xfrm>
              <a:off x="5646"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77" name="AutoShape 30"/>
            <p:cNvSpPr>
              <a:spLocks noChangeArrowheads="1"/>
            </p:cNvSpPr>
            <p:nvPr/>
          </p:nvSpPr>
          <p:spPr bwMode="auto">
            <a:xfrm>
              <a:off x="2467"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78" name="AutoShape 31"/>
            <p:cNvSpPr>
              <a:spLocks noChangeArrowheads="1"/>
            </p:cNvSpPr>
            <p:nvPr/>
          </p:nvSpPr>
          <p:spPr bwMode="auto">
            <a:xfrm>
              <a:off x="4178"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grpSp>
      <p:grpSp>
        <p:nvGrpSpPr>
          <p:cNvPr id="1029" name="Group 32"/>
          <p:cNvGrpSpPr>
            <a:grpSpLocks/>
          </p:cNvGrpSpPr>
          <p:nvPr/>
        </p:nvGrpSpPr>
        <p:grpSpPr bwMode="auto">
          <a:xfrm>
            <a:off x="36513" y="123825"/>
            <a:ext cx="9144000" cy="333375"/>
            <a:chOff x="22" y="4020"/>
            <a:chExt cx="5760" cy="210"/>
          </a:xfrm>
        </p:grpSpPr>
        <p:sp>
          <p:nvSpPr>
            <p:cNvPr id="1031" name="AutoShape 33"/>
            <p:cNvSpPr>
              <a:spLocks noChangeArrowheads="1"/>
            </p:cNvSpPr>
            <p:nvPr/>
          </p:nvSpPr>
          <p:spPr bwMode="auto">
            <a:xfrm>
              <a:off x="22"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32" name="AutoShape 34"/>
            <p:cNvSpPr>
              <a:spLocks noChangeArrowheads="1"/>
            </p:cNvSpPr>
            <p:nvPr/>
          </p:nvSpPr>
          <p:spPr bwMode="auto">
            <a:xfrm>
              <a:off x="266"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33" name="AutoShape 35"/>
            <p:cNvSpPr>
              <a:spLocks noChangeArrowheads="1"/>
            </p:cNvSpPr>
            <p:nvPr/>
          </p:nvSpPr>
          <p:spPr bwMode="auto">
            <a:xfrm>
              <a:off x="511"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34" name="AutoShape 36"/>
            <p:cNvSpPr>
              <a:spLocks noChangeArrowheads="1"/>
            </p:cNvSpPr>
            <p:nvPr/>
          </p:nvSpPr>
          <p:spPr bwMode="auto">
            <a:xfrm>
              <a:off x="755"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35" name="AutoShape 37"/>
            <p:cNvSpPr>
              <a:spLocks noChangeArrowheads="1"/>
            </p:cNvSpPr>
            <p:nvPr/>
          </p:nvSpPr>
          <p:spPr bwMode="auto">
            <a:xfrm>
              <a:off x="1000"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36" name="AutoShape 38"/>
            <p:cNvSpPr>
              <a:spLocks noChangeArrowheads="1"/>
            </p:cNvSpPr>
            <p:nvPr/>
          </p:nvSpPr>
          <p:spPr bwMode="auto">
            <a:xfrm>
              <a:off x="1244"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37" name="AutoShape 39"/>
            <p:cNvSpPr>
              <a:spLocks noChangeArrowheads="1"/>
            </p:cNvSpPr>
            <p:nvPr/>
          </p:nvSpPr>
          <p:spPr bwMode="auto">
            <a:xfrm>
              <a:off x="1489"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38" name="AutoShape 40"/>
            <p:cNvSpPr>
              <a:spLocks noChangeArrowheads="1"/>
            </p:cNvSpPr>
            <p:nvPr/>
          </p:nvSpPr>
          <p:spPr bwMode="auto">
            <a:xfrm>
              <a:off x="1733"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39" name="AutoShape 41"/>
            <p:cNvSpPr>
              <a:spLocks noChangeArrowheads="1"/>
            </p:cNvSpPr>
            <p:nvPr/>
          </p:nvSpPr>
          <p:spPr bwMode="auto">
            <a:xfrm>
              <a:off x="1978"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40" name="AutoShape 42"/>
            <p:cNvSpPr>
              <a:spLocks noChangeArrowheads="1"/>
            </p:cNvSpPr>
            <p:nvPr/>
          </p:nvSpPr>
          <p:spPr bwMode="auto">
            <a:xfrm>
              <a:off x="2222"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41" name="AutoShape 43"/>
            <p:cNvSpPr>
              <a:spLocks noChangeArrowheads="1"/>
            </p:cNvSpPr>
            <p:nvPr/>
          </p:nvSpPr>
          <p:spPr bwMode="auto">
            <a:xfrm>
              <a:off x="2711"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42" name="AutoShape 44"/>
            <p:cNvSpPr>
              <a:spLocks noChangeArrowheads="1"/>
            </p:cNvSpPr>
            <p:nvPr/>
          </p:nvSpPr>
          <p:spPr bwMode="auto">
            <a:xfrm>
              <a:off x="2956"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43" name="AutoShape 45"/>
            <p:cNvSpPr>
              <a:spLocks noChangeArrowheads="1"/>
            </p:cNvSpPr>
            <p:nvPr/>
          </p:nvSpPr>
          <p:spPr bwMode="auto">
            <a:xfrm>
              <a:off x="3200"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44" name="AutoShape 46"/>
            <p:cNvSpPr>
              <a:spLocks noChangeArrowheads="1"/>
            </p:cNvSpPr>
            <p:nvPr/>
          </p:nvSpPr>
          <p:spPr bwMode="auto">
            <a:xfrm>
              <a:off x="3445"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45" name="AutoShape 47"/>
            <p:cNvSpPr>
              <a:spLocks noChangeArrowheads="1"/>
            </p:cNvSpPr>
            <p:nvPr/>
          </p:nvSpPr>
          <p:spPr bwMode="auto">
            <a:xfrm>
              <a:off x="3689"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46" name="AutoShape 48"/>
            <p:cNvSpPr>
              <a:spLocks noChangeArrowheads="1"/>
            </p:cNvSpPr>
            <p:nvPr/>
          </p:nvSpPr>
          <p:spPr bwMode="auto">
            <a:xfrm>
              <a:off x="3934"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47" name="AutoShape 49"/>
            <p:cNvSpPr>
              <a:spLocks noChangeArrowheads="1"/>
            </p:cNvSpPr>
            <p:nvPr/>
          </p:nvSpPr>
          <p:spPr bwMode="auto">
            <a:xfrm>
              <a:off x="4423"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48" name="AutoShape 50"/>
            <p:cNvSpPr>
              <a:spLocks noChangeArrowheads="1"/>
            </p:cNvSpPr>
            <p:nvPr/>
          </p:nvSpPr>
          <p:spPr bwMode="auto">
            <a:xfrm>
              <a:off x="4667"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49" name="AutoShape 51"/>
            <p:cNvSpPr>
              <a:spLocks noChangeArrowheads="1"/>
            </p:cNvSpPr>
            <p:nvPr/>
          </p:nvSpPr>
          <p:spPr bwMode="auto">
            <a:xfrm>
              <a:off x="4912"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50" name="AutoShape 52"/>
            <p:cNvSpPr>
              <a:spLocks noChangeArrowheads="1"/>
            </p:cNvSpPr>
            <p:nvPr/>
          </p:nvSpPr>
          <p:spPr bwMode="auto">
            <a:xfrm>
              <a:off x="5156"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51" name="AutoShape 53"/>
            <p:cNvSpPr>
              <a:spLocks noChangeArrowheads="1"/>
            </p:cNvSpPr>
            <p:nvPr/>
          </p:nvSpPr>
          <p:spPr bwMode="auto">
            <a:xfrm>
              <a:off x="5401"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52" name="AutoShape 54"/>
            <p:cNvSpPr>
              <a:spLocks noChangeArrowheads="1"/>
            </p:cNvSpPr>
            <p:nvPr/>
          </p:nvSpPr>
          <p:spPr bwMode="auto">
            <a:xfrm>
              <a:off x="5646"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53" name="AutoShape 55"/>
            <p:cNvSpPr>
              <a:spLocks noChangeArrowheads="1"/>
            </p:cNvSpPr>
            <p:nvPr/>
          </p:nvSpPr>
          <p:spPr bwMode="auto">
            <a:xfrm>
              <a:off x="2467"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sp>
          <p:nvSpPr>
            <p:cNvPr id="1054" name="AutoShape 56"/>
            <p:cNvSpPr>
              <a:spLocks noChangeArrowheads="1"/>
            </p:cNvSpPr>
            <p:nvPr/>
          </p:nvSpPr>
          <p:spPr bwMode="auto">
            <a:xfrm>
              <a:off x="4178" y="4020"/>
              <a:ext cx="136" cy="210"/>
            </a:xfrm>
            <a:prstGeom prst="roundRect">
              <a:avLst>
                <a:gd name="adj" fmla="val 38972"/>
              </a:avLst>
            </a:prstGeom>
            <a:solidFill>
              <a:schemeClr val="tx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US" smtClean="0"/>
            </a:p>
          </p:txBody>
        </p:sp>
      </p:grpSp>
      <p:sp>
        <p:nvSpPr>
          <p:cNvPr id="1030" name="Text Box 57"/>
          <p:cNvSpPr txBox="1">
            <a:spLocks noChangeArrowheads="1"/>
          </p:cNvSpPr>
          <p:nvPr/>
        </p:nvSpPr>
        <p:spPr bwMode="auto">
          <a:xfrm>
            <a:off x="0" y="6553200"/>
            <a:ext cx="932815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r>
              <a:rPr lang="en-GB" sz="1800" smtClean="0">
                <a:solidFill>
                  <a:srgbClr val="FFFF00"/>
                </a:solidFill>
                <a:latin typeface="Courier New" panose="02070309020205020404" pitchFamily="49" charset="0"/>
              </a:rPr>
              <a:t>&gt;&gt;	0     &gt;&gt;	1     &gt;&gt; 	2     &gt;&gt; 	3     &gt;&gt; 	4   &gt;&gt;	</a:t>
            </a:r>
            <a:endParaRPr lang="en-US" sz="1800" smtClean="0">
              <a:solidFill>
                <a:srgbClr val="FFFF00"/>
              </a:solidFill>
              <a:latin typeface="Courier New" panose="02070309020205020404" pitchFamily="49" charset="0"/>
            </a:endParaRPr>
          </a:p>
        </p:txBody>
      </p:sp>
    </p:spTree>
    <p:extLst>
      <p:ext uri="{BB962C8B-B14F-4D97-AF65-F5344CB8AC3E}">
        <p14:creationId xmlns:p14="http://schemas.microsoft.com/office/powerpoint/2010/main" xmlns="" val="1102689600"/>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 id="2147483853" r:id="rId13"/>
  </p:sldLayoutIdLst>
  <p:transition spd="slow">
    <p:fade/>
  </p:transition>
  <p:timing>
    <p:tnLst>
      <p:par>
        <p:cTn id="1" dur="indefinite" restart="never" nodeType="tmRoot"/>
      </p:par>
    </p:tnLst>
  </p:timing>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lr>
          <a:srgbClr val="FFFF00"/>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FFFF00"/>
        </a:buClr>
        <a:buChar char="–"/>
        <a:defRPr sz="2800">
          <a:solidFill>
            <a:schemeClr val="tx1"/>
          </a:solidFill>
          <a:latin typeface="+mn-lt"/>
        </a:defRPr>
      </a:lvl2pPr>
      <a:lvl3pPr marL="1143000" indent="-228600" algn="l" rtl="0" eaLnBrk="1" fontAlgn="base" hangingPunct="1">
        <a:spcBef>
          <a:spcPct val="20000"/>
        </a:spcBef>
        <a:spcAft>
          <a:spcPct val="0"/>
        </a:spcAft>
        <a:buClr>
          <a:srgbClr val="FFFF00"/>
        </a:buClr>
        <a:buChar char="•"/>
        <a:defRPr sz="2400">
          <a:solidFill>
            <a:schemeClr val="tx1"/>
          </a:solidFill>
          <a:latin typeface="+mn-lt"/>
        </a:defRPr>
      </a:lvl3pPr>
      <a:lvl4pPr marL="1600200" indent="-228600" algn="l" rtl="0" eaLnBrk="1" fontAlgn="base" hangingPunct="1">
        <a:spcBef>
          <a:spcPct val="20000"/>
        </a:spcBef>
        <a:spcAft>
          <a:spcPct val="0"/>
        </a:spcAft>
        <a:buClr>
          <a:srgbClr val="FFFF00"/>
        </a:buClr>
        <a:buChar char="–"/>
        <a:defRPr sz="2000">
          <a:solidFill>
            <a:schemeClr val="tx1"/>
          </a:solidFill>
          <a:latin typeface="+mn-lt"/>
        </a:defRPr>
      </a:lvl4pPr>
      <a:lvl5pPr marL="2057400" indent="-228600" algn="l" rtl="0" eaLnBrk="1" fontAlgn="base" hangingPunct="1">
        <a:spcBef>
          <a:spcPct val="20000"/>
        </a:spcBef>
        <a:spcAft>
          <a:spcPct val="0"/>
        </a:spcAft>
        <a:buClr>
          <a:srgbClr val="FFFF00"/>
        </a:buClr>
        <a:buChar char="»"/>
        <a:defRPr sz="2000">
          <a:solidFill>
            <a:schemeClr val="tx1"/>
          </a:solidFill>
          <a:latin typeface="+mn-lt"/>
        </a:defRPr>
      </a:lvl5pPr>
      <a:lvl6pPr marL="2514600" indent="-228600" algn="l" rtl="0" eaLnBrk="1" fontAlgn="base" hangingPunct="1">
        <a:spcBef>
          <a:spcPct val="20000"/>
        </a:spcBef>
        <a:spcAft>
          <a:spcPct val="0"/>
        </a:spcAft>
        <a:buClr>
          <a:srgbClr val="FFFF00"/>
        </a:buClr>
        <a:buChar char="»"/>
        <a:defRPr sz="2000">
          <a:solidFill>
            <a:schemeClr val="tx1"/>
          </a:solidFill>
          <a:latin typeface="+mn-lt"/>
        </a:defRPr>
      </a:lvl6pPr>
      <a:lvl7pPr marL="2971800" indent="-228600" algn="l" rtl="0" eaLnBrk="1" fontAlgn="base" hangingPunct="1">
        <a:spcBef>
          <a:spcPct val="20000"/>
        </a:spcBef>
        <a:spcAft>
          <a:spcPct val="0"/>
        </a:spcAft>
        <a:buClr>
          <a:srgbClr val="FFFF00"/>
        </a:buClr>
        <a:buChar char="»"/>
        <a:defRPr sz="2000">
          <a:solidFill>
            <a:schemeClr val="tx1"/>
          </a:solidFill>
          <a:latin typeface="+mn-lt"/>
        </a:defRPr>
      </a:lvl7pPr>
      <a:lvl8pPr marL="3429000" indent="-228600" algn="l" rtl="0" eaLnBrk="1" fontAlgn="base" hangingPunct="1">
        <a:spcBef>
          <a:spcPct val="20000"/>
        </a:spcBef>
        <a:spcAft>
          <a:spcPct val="0"/>
        </a:spcAft>
        <a:buClr>
          <a:srgbClr val="FFFF00"/>
        </a:buClr>
        <a:buChar char="»"/>
        <a:defRPr sz="2000">
          <a:solidFill>
            <a:schemeClr val="tx1"/>
          </a:solidFill>
          <a:latin typeface="+mn-lt"/>
        </a:defRPr>
      </a:lvl8pPr>
      <a:lvl9pPr marL="3886200" indent="-228600" algn="l" rtl="0" eaLnBrk="1" fontAlgn="base" hangingPunct="1">
        <a:spcBef>
          <a:spcPct val="20000"/>
        </a:spcBef>
        <a:spcAft>
          <a:spcPct val="0"/>
        </a:spcAft>
        <a:buClr>
          <a:srgbClr val="FFFF00"/>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google.co.in/search?sourceid=chromepsyapi2&amp;ion=1&amp;espv=2&amp;ie=U" TargetMode="External"/><Relationship Id="rId2" Type="http://schemas.openxmlformats.org/officeDocument/2006/relationships/hyperlink" Target="https://www.nap.edu/read/6323/chapter/9" TargetMode="External"/><Relationship Id="rId1" Type="http://schemas.openxmlformats.org/officeDocument/2006/relationships/slideLayout" Target="../slideLayouts/slideLayout2.xml"/><Relationship Id="rId6" Type="http://schemas.openxmlformats.org/officeDocument/2006/relationships/hyperlink" Target="https://en.wikipedia.org/wiki/Internet_research" TargetMode="External"/><Relationship Id="rId5" Type="http://schemas.openxmlformats.org/officeDocument/2006/relationships/hyperlink" Target="https://en.wikipedia.org/wiki/History_of_the_Internet" TargetMode="External"/><Relationship Id="rId4" Type="http://schemas.openxmlformats.org/officeDocument/2006/relationships/hyperlink" Target="https://www.isoc.org/inet99/proceedings/3a/3a_3.ht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828800" y="1524000"/>
            <a:ext cx="6172200" cy="1894362"/>
          </a:xfrm>
        </p:spPr>
        <p:txBody>
          <a:bodyPr>
            <a:normAutofit/>
          </a:bodyPr>
          <a:lstStyle/>
          <a:p>
            <a:r>
              <a:rPr lang="en-US" sz="4800" b="1" dirty="0" smtClean="0"/>
              <a:t>EVOLUTION OF INTERNET</a:t>
            </a:r>
            <a:endParaRPr lang="en-US" sz="4800" dirty="0">
              <a:solidFill>
                <a:schemeClr val="tx1"/>
              </a:solidFill>
              <a:latin typeface="Times New Roman" pitchFamily="18" charset="0"/>
              <a:cs typeface="Times New Roman" pitchFamily="18" charset="0"/>
            </a:endParaRPr>
          </a:p>
        </p:txBody>
      </p:sp>
      <p:sp>
        <p:nvSpPr>
          <p:cNvPr id="4" name="Subtitle 3"/>
          <p:cNvSpPr>
            <a:spLocks noGrp="1"/>
          </p:cNvSpPr>
          <p:nvPr>
            <p:ph type="subTitle" idx="1"/>
          </p:nvPr>
        </p:nvSpPr>
        <p:spPr>
          <a:xfrm>
            <a:off x="1828800" y="3048000"/>
            <a:ext cx="6172200" cy="2057400"/>
          </a:xfrm>
        </p:spPr>
        <p:txBody>
          <a:bodyPr>
            <a:normAutofit/>
          </a:bodyPr>
          <a:lstStyle/>
          <a:p>
            <a:r>
              <a:rPr lang="en-US" sz="2800" dirty="0" smtClean="0"/>
              <a:t>Electronic Media Production</a:t>
            </a:r>
          </a:p>
          <a:p>
            <a:r>
              <a:rPr lang="en-US" sz="2800" dirty="0" smtClean="0"/>
              <a:t>MJMC 1</a:t>
            </a:r>
            <a:r>
              <a:rPr lang="en-US" sz="2800" baseline="30000" dirty="0" smtClean="0"/>
              <a:t>st</a:t>
            </a:r>
            <a:r>
              <a:rPr lang="en-US" sz="2800" dirty="0" smtClean="0"/>
              <a:t> Semester</a:t>
            </a:r>
            <a:endParaRPr lang="en-US" sz="2800" dirty="0"/>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solidFill>
                  <a:srgbClr val="C00000"/>
                </a:solidFill>
              </a:rPr>
              <a:t>Uses of internet</a:t>
            </a:r>
            <a:endParaRPr lang="en-US" sz="5400" b="1" dirty="0">
              <a:solidFill>
                <a:srgbClr val="C00000"/>
              </a:solidFill>
            </a:endParaRPr>
          </a:p>
        </p:txBody>
      </p:sp>
      <p:sp>
        <p:nvSpPr>
          <p:cNvPr id="3" name="Content Placeholder 2"/>
          <p:cNvSpPr>
            <a:spLocks noGrp="1"/>
          </p:cNvSpPr>
          <p:nvPr>
            <p:ph idx="1"/>
          </p:nvPr>
        </p:nvSpPr>
        <p:spPr>
          <a:xfrm>
            <a:off x="381000" y="1524000"/>
            <a:ext cx="7315200" cy="4949952"/>
          </a:xfrm>
        </p:spPr>
        <p:txBody>
          <a:bodyPr/>
          <a:lstStyle/>
          <a:p>
            <a:pPr algn="ctr">
              <a:buNone/>
            </a:pPr>
            <a:r>
              <a:rPr lang="en-US" sz="2400" dirty="0" smtClean="0"/>
              <a:t>Following are some of the many uses of internet:</a:t>
            </a:r>
          </a:p>
          <a:p>
            <a:pPr algn="ctr">
              <a:buNone/>
            </a:pPr>
            <a:endParaRPr lang="en-US" sz="2400" dirty="0" smtClean="0"/>
          </a:p>
          <a:p>
            <a:pPr algn="ctr">
              <a:buFont typeface="Arial" pitchFamily="34" charset="0"/>
              <a:buChar char="•"/>
            </a:pPr>
            <a:r>
              <a:rPr lang="en-US" sz="2400" dirty="0" smtClean="0">
                <a:latin typeface="Times New Roman" pitchFamily="18" charset="0"/>
                <a:cs typeface="Times New Roman" pitchFamily="18" charset="0"/>
              </a:rPr>
              <a:t>Communication</a:t>
            </a:r>
          </a:p>
          <a:p>
            <a:pPr algn="ctr">
              <a:buFont typeface="Arial" pitchFamily="34" charset="0"/>
              <a:buChar char="•"/>
            </a:pPr>
            <a:r>
              <a:rPr lang="en-US" sz="2400" dirty="0" smtClean="0">
                <a:latin typeface="Times New Roman" pitchFamily="18" charset="0"/>
                <a:cs typeface="Times New Roman" pitchFamily="18" charset="0"/>
              </a:rPr>
              <a:t>Research</a:t>
            </a:r>
          </a:p>
          <a:p>
            <a:pPr algn="ctr">
              <a:buFont typeface="Arial" pitchFamily="34" charset="0"/>
              <a:buChar char="•"/>
            </a:pPr>
            <a:r>
              <a:rPr lang="en-US" sz="2400" dirty="0" smtClean="0">
                <a:latin typeface="Times New Roman" pitchFamily="18" charset="0"/>
                <a:cs typeface="Times New Roman" pitchFamily="18" charset="0"/>
              </a:rPr>
              <a:t>Education</a:t>
            </a:r>
          </a:p>
          <a:p>
            <a:pPr algn="ctr">
              <a:buFont typeface="Arial" pitchFamily="34" charset="0"/>
              <a:buChar char="•"/>
            </a:pPr>
            <a:r>
              <a:rPr lang="en-US" sz="2400" dirty="0" smtClean="0">
                <a:latin typeface="Times New Roman" pitchFamily="18" charset="0"/>
                <a:cs typeface="Times New Roman" pitchFamily="18" charset="0"/>
              </a:rPr>
              <a:t>News and Journals</a:t>
            </a:r>
          </a:p>
          <a:p>
            <a:pPr algn="ctr">
              <a:buFont typeface="Arial" pitchFamily="34" charset="0"/>
              <a:buChar char="•"/>
            </a:pPr>
            <a:r>
              <a:rPr lang="en-US" sz="2400" dirty="0" smtClean="0">
                <a:latin typeface="Times New Roman" pitchFamily="18" charset="0"/>
                <a:cs typeface="Times New Roman" pitchFamily="18" charset="0"/>
              </a:rPr>
              <a:t>Online Banking</a:t>
            </a:r>
          </a:p>
          <a:p>
            <a:pPr algn="ctr">
              <a:buFont typeface="Arial" pitchFamily="34" charset="0"/>
              <a:buChar char="•"/>
            </a:pPr>
            <a:r>
              <a:rPr lang="en-US" sz="2400" dirty="0" smtClean="0">
                <a:latin typeface="Times New Roman" pitchFamily="18" charset="0"/>
                <a:cs typeface="Times New Roman" pitchFamily="18" charset="0"/>
              </a:rPr>
              <a:t>E-Commerce</a:t>
            </a:r>
          </a:p>
          <a:p>
            <a:pPr algn="ctr">
              <a:buFont typeface="Arial" pitchFamily="34" charset="0"/>
              <a:buChar char="•"/>
            </a:pPr>
            <a:r>
              <a:rPr lang="en-US" sz="2400" dirty="0" smtClean="0">
                <a:latin typeface="Times New Roman" pitchFamily="18" charset="0"/>
                <a:cs typeface="Times New Roman" pitchFamily="18" charset="0"/>
              </a:rPr>
              <a:t>Mobile Wallet</a:t>
            </a:r>
          </a:p>
          <a:p>
            <a:pPr algn="ctr">
              <a:buFont typeface="Arial" pitchFamily="34" charset="0"/>
              <a:buChar char="•"/>
            </a:pPr>
            <a:r>
              <a:rPr lang="en-US" dirty="0" smtClean="0">
                <a:latin typeface="Times New Roman" pitchFamily="18" charset="0"/>
                <a:cs typeface="Times New Roman" pitchFamily="18" charset="0"/>
              </a:rPr>
              <a:t>Entertainment</a:t>
            </a:r>
          </a:p>
          <a:p>
            <a:pPr algn="ctr">
              <a:buFont typeface="Arial" pitchFamily="34" charset="0"/>
              <a:buChar char="•"/>
            </a:pPr>
            <a:endParaRPr lang="en-US" dirty="0" smtClean="0"/>
          </a:p>
        </p:txBody>
      </p:sp>
      <p:pic>
        <p:nvPicPr>
          <p:cNvPr id="4" name="Picture 3" descr="57577102-jeune-garçon-navigation-internet-pour-accéder-à-toutes-les-matières-clipart.jpg"/>
          <p:cNvPicPr>
            <a:picLocks noChangeAspect="1"/>
          </p:cNvPicPr>
          <p:nvPr/>
        </p:nvPicPr>
        <p:blipFill>
          <a:blip r:embed="rId2" cstate="print"/>
          <a:stretch>
            <a:fillRect/>
          </a:stretch>
        </p:blipFill>
        <p:spPr>
          <a:xfrm>
            <a:off x="381000" y="4191000"/>
            <a:ext cx="1484376" cy="1981200"/>
          </a:xfrm>
          <a:prstGeom prst="rect">
            <a:avLst/>
          </a:prstGeom>
        </p:spPr>
      </p:pic>
      <p:pic>
        <p:nvPicPr>
          <p:cNvPr id="5" name="Picture 4" descr="internet-clipart-everyone-using-internet-people-all-over-the-world-using-vector-clipart-download-wallpaper.jpg"/>
          <p:cNvPicPr>
            <a:picLocks noChangeAspect="1"/>
          </p:cNvPicPr>
          <p:nvPr/>
        </p:nvPicPr>
        <p:blipFill>
          <a:blip r:embed="rId3" cstate="print"/>
          <a:stretch>
            <a:fillRect/>
          </a:stretch>
        </p:blipFill>
        <p:spPr>
          <a:xfrm>
            <a:off x="6019800" y="2438400"/>
            <a:ext cx="2587925" cy="2438400"/>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par>
                          <p:cTn id="8" fill="hold">
                            <p:stCondLst>
                              <p:cond delay="500"/>
                            </p:stCondLst>
                            <p:childTnLst>
                              <p:par>
                                <p:cTn id="9" presetID="4" presetClass="entr" presetSubtype="16"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box(in)">
                                      <p:cBhvr>
                                        <p:cTn id="11" dur="500"/>
                                        <p:tgtEl>
                                          <p:spTgt spid="3">
                                            <p:txEl>
                                              <p:pRg st="2" end="2"/>
                                            </p:txEl>
                                          </p:spTgt>
                                        </p:tgtEl>
                                      </p:cBhvr>
                                    </p:animEffect>
                                  </p:childTnLst>
                                </p:cTn>
                              </p:par>
                            </p:childTnLst>
                          </p:cTn>
                        </p:par>
                        <p:par>
                          <p:cTn id="12" fill="hold">
                            <p:stCondLst>
                              <p:cond delay="1000"/>
                            </p:stCondLst>
                            <p:childTnLst>
                              <p:par>
                                <p:cTn id="13" presetID="4" presetClass="entr" presetSubtype="16" fill="hold"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ox(in)">
                                      <p:cBhvr>
                                        <p:cTn id="15" dur="500"/>
                                        <p:tgtEl>
                                          <p:spTgt spid="3">
                                            <p:txEl>
                                              <p:pRg st="3" end="3"/>
                                            </p:txEl>
                                          </p:spTgt>
                                        </p:tgtEl>
                                      </p:cBhvr>
                                    </p:animEffect>
                                  </p:childTnLst>
                                </p:cTn>
                              </p:par>
                            </p:childTnLst>
                          </p:cTn>
                        </p:par>
                        <p:par>
                          <p:cTn id="16" fill="hold">
                            <p:stCondLst>
                              <p:cond delay="1500"/>
                            </p:stCondLst>
                            <p:childTnLst>
                              <p:par>
                                <p:cTn id="17" presetID="4" presetClass="entr" presetSubtype="16"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ox(in)">
                                      <p:cBhvr>
                                        <p:cTn id="19" dur="500"/>
                                        <p:tgtEl>
                                          <p:spTgt spid="3">
                                            <p:txEl>
                                              <p:pRg st="4" end="4"/>
                                            </p:txEl>
                                          </p:spTgt>
                                        </p:tgtEl>
                                      </p:cBhvr>
                                    </p:animEffect>
                                  </p:childTnLst>
                                </p:cTn>
                              </p:par>
                            </p:childTnLst>
                          </p:cTn>
                        </p:par>
                        <p:par>
                          <p:cTn id="20" fill="hold">
                            <p:stCondLst>
                              <p:cond delay="2000"/>
                            </p:stCondLst>
                            <p:childTnLst>
                              <p:par>
                                <p:cTn id="21" presetID="4" presetClass="entr" presetSubtype="16" fill="hold"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box(in)">
                                      <p:cBhvr>
                                        <p:cTn id="23" dur="500"/>
                                        <p:tgtEl>
                                          <p:spTgt spid="3">
                                            <p:txEl>
                                              <p:pRg st="5" end="5"/>
                                            </p:txEl>
                                          </p:spTgt>
                                        </p:tgtEl>
                                      </p:cBhvr>
                                    </p:animEffect>
                                  </p:childTnLst>
                                </p:cTn>
                              </p:par>
                            </p:childTnLst>
                          </p:cTn>
                        </p:par>
                        <p:par>
                          <p:cTn id="24" fill="hold">
                            <p:stCondLst>
                              <p:cond delay="2500"/>
                            </p:stCondLst>
                            <p:childTnLst>
                              <p:par>
                                <p:cTn id="25" presetID="4" presetClass="entr" presetSubtype="16" fill="hold" nodeType="after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ox(in)">
                                      <p:cBhvr>
                                        <p:cTn id="27" dur="500"/>
                                        <p:tgtEl>
                                          <p:spTgt spid="3">
                                            <p:txEl>
                                              <p:pRg st="6" end="6"/>
                                            </p:txEl>
                                          </p:spTgt>
                                        </p:tgtEl>
                                      </p:cBhvr>
                                    </p:animEffect>
                                  </p:childTnLst>
                                </p:cTn>
                              </p:par>
                            </p:childTnLst>
                          </p:cTn>
                        </p:par>
                        <p:par>
                          <p:cTn id="28" fill="hold">
                            <p:stCondLst>
                              <p:cond delay="3000"/>
                            </p:stCondLst>
                            <p:childTnLst>
                              <p:par>
                                <p:cTn id="29" presetID="4" presetClass="entr" presetSubtype="16" fill="hold" nodeType="after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box(in)">
                                      <p:cBhvr>
                                        <p:cTn id="31" dur="500"/>
                                        <p:tgtEl>
                                          <p:spTgt spid="3">
                                            <p:txEl>
                                              <p:pRg st="7" end="7"/>
                                            </p:txEl>
                                          </p:spTgt>
                                        </p:tgtEl>
                                      </p:cBhvr>
                                    </p:animEffect>
                                  </p:childTnLst>
                                </p:cTn>
                              </p:par>
                            </p:childTnLst>
                          </p:cTn>
                        </p:par>
                        <p:par>
                          <p:cTn id="32" fill="hold">
                            <p:stCondLst>
                              <p:cond delay="3500"/>
                            </p:stCondLst>
                            <p:childTnLst>
                              <p:par>
                                <p:cTn id="33" presetID="4" presetClass="entr" presetSubtype="16" fill="hold" nodeType="after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box(in)">
                                      <p:cBhvr>
                                        <p:cTn id="35" dur="500"/>
                                        <p:tgtEl>
                                          <p:spTgt spid="3">
                                            <p:txEl>
                                              <p:pRg st="8" end="8"/>
                                            </p:txEl>
                                          </p:spTgt>
                                        </p:tgtEl>
                                      </p:cBhvr>
                                    </p:animEffect>
                                  </p:childTnLst>
                                </p:cTn>
                              </p:par>
                            </p:childTnLst>
                          </p:cTn>
                        </p:par>
                        <p:par>
                          <p:cTn id="36" fill="hold">
                            <p:stCondLst>
                              <p:cond delay="4000"/>
                            </p:stCondLst>
                            <p:childTnLst>
                              <p:par>
                                <p:cTn id="37" presetID="4" presetClass="entr" presetSubtype="16" fill="hold" nodeType="after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Effect transition="in" filter="box(in)">
                                      <p:cBhvr>
                                        <p:cTn id="39"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solidFill>
                  <a:srgbClr val="C00000"/>
                </a:solidFill>
              </a:rPr>
              <a:t>Communication</a:t>
            </a:r>
            <a:endParaRPr lang="en-US" sz="5400" b="1" dirty="0">
              <a:solidFill>
                <a:srgbClr val="C00000"/>
              </a:solidFill>
            </a:endParaRPr>
          </a:p>
        </p:txBody>
      </p:sp>
      <p:sp>
        <p:nvSpPr>
          <p:cNvPr id="3" name="Content Placeholder 2"/>
          <p:cNvSpPr>
            <a:spLocks noGrp="1"/>
          </p:cNvSpPr>
          <p:nvPr>
            <p:ph idx="1"/>
          </p:nvPr>
        </p:nvSpPr>
        <p:spPr>
          <a:xfrm>
            <a:off x="914400" y="1371600"/>
            <a:ext cx="6172200" cy="4949952"/>
          </a:xfrm>
        </p:spPr>
        <p:txBody>
          <a:bodyPr>
            <a:normAutofit/>
          </a:bodyPr>
          <a:lstStyle/>
          <a:p>
            <a:pPr>
              <a:buNone/>
            </a:pPr>
            <a:r>
              <a:rPr lang="en-US" dirty="0" smtClean="0"/>
              <a:t>   </a:t>
            </a:r>
            <a:r>
              <a:rPr lang="en-US" sz="2800" dirty="0" smtClean="0">
                <a:latin typeface="Adobe Arabic" pitchFamily="18" charset="-78"/>
                <a:cs typeface="Adobe Arabic" pitchFamily="18" charset="-78"/>
              </a:rPr>
              <a:t>The internet opens up many different possible ways to communicate with others. Here are some:</a:t>
            </a:r>
            <a:endParaRPr lang="en-US" sz="2800" dirty="0">
              <a:latin typeface="Adobe Arabic" pitchFamily="18" charset="-78"/>
              <a:cs typeface="Adobe Arabic" pitchFamily="18" charset="-78"/>
            </a:endParaRPr>
          </a:p>
          <a:p>
            <a:r>
              <a:rPr lang="en-US" sz="2800" dirty="0" smtClean="0">
                <a:latin typeface="Adobe Arabic" pitchFamily="18" charset="-78"/>
                <a:cs typeface="Adobe Arabic" pitchFamily="18" charset="-78"/>
              </a:rPr>
              <a:t>Email</a:t>
            </a:r>
          </a:p>
          <a:p>
            <a:r>
              <a:rPr lang="en-US" sz="2800" dirty="0" smtClean="0">
                <a:latin typeface="Adobe Arabic" pitchFamily="18" charset="-78"/>
                <a:cs typeface="Adobe Arabic" pitchFamily="18" charset="-78"/>
              </a:rPr>
              <a:t>Blogs</a:t>
            </a:r>
          </a:p>
          <a:p>
            <a:r>
              <a:rPr lang="en-US" sz="2800" dirty="0" smtClean="0">
                <a:latin typeface="Adobe Arabic" pitchFamily="18" charset="-78"/>
                <a:cs typeface="Adobe Arabic" pitchFamily="18" charset="-78"/>
              </a:rPr>
              <a:t>Social networking sites (Facebook,etc)</a:t>
            </a:r>
          </a:p>
          <a:p>
            <a:r>
              <a:rPr lang="en-US" sz="2800" dirty="0" smtClean="0">
                <a:latin typeface="Adobe Arabic" pitchFamily="18" charset="-78"/>
                <a:cs typeface="Adobe Arabic" pitchFamily="18" charset="-78"/>
              </a:rPr>
              <a:t>Chatrooms</a:t>
            </a:r>
          </a:p>
          <a:p>
            <a:r>
              <a:rPr lang="en-US" sz="2800" dirty="0" smtClean="0">
                <a:latin typeface="Adobe Arabic" pitchFamily="18" charset="-78"/>
                <a:cs typeface="Adobe Arabic" pitchFamily="18" charset="-78"/>
              </a:rPr>
              <a:t>Forums</a:t>
            </a:r>
          </a:p>
          <a:p>
            <a:r>
              <a:rPr lang="en-US" sz="2800" dirty="0" smtClean="0">
                <a:latin typeface="Adobe Arabic" pitchFamily="18" charset="-78"/>
                <a:cs typeface="Adobe Arabic" pitchFamily="18" charset="-78"/>
              </a:rPr>
              <a:t>Video Calls  (Skype, etc)</a:t>
            </a:r>
          </a:p>
          <a:p>
            <a:endParaRPr lang="en-US" dirty="0" smtClean="0"/>
          </a:p>
          <a:p>
            <a:endParaRPr lang="en-US" dirty="0"/>
          </a:p>
        </p:txBody>
      </p:sp>
      <p:pic>
        <p:nvPicPr>
          <p:cNvPr id="4" name="Picture 3" descr="blasphemy-and-the-internet-1489905568-3427.jpg"/>
          <p:cNvPicPr>
            <a:picLocks noChangeAspect="1"/>
          </p:cNvPicPr>
          <p:nvPr/>
        </p:nvPicPr>
        <p:blipFill>
          <a:blip r:embed="rId2" cstate="print"/>
          <a:srcRect l="11520" t="1462" r="10800" b="27046"/>
          <a:stretch>
            <a:fillRect/>
          </a:stretch>
        </p:blipFill>
        <p:spPr>
          <a:xfrm>
            <a:off x="6726748" y="1981200"/>
            <a:ext cx="1960052" cy="1776902"/>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par>
                          <p:cTn id="8" fill="hold">
                            <p:stCondLst>
                              <p:cond delay="500"/>
                            </p:stCondLst>
                            <p:childTnLst>
                              <p:par>
                                <p:cTn id="9" presetID="4" presetClass="entr" presetSubtype="16"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ox(in)">
                                      <p:cBhvr>
                                        <p:cTn id="11" dur="500"/>
                                        <p:tgtEl>
                                          <p:spTgt spid="3">
                                            <p:txEl>
                                              <p:pRg st="1" end="1"/>
                                            </p:txEl>
                                          </p:spTgt>
                                        </p:tgtEl>
                                      </p:cBhvr>
                                    </p:animEffect>
                                  </p:childTnLst>
                                </p:cTn>
                              </p:par>
                            </p:childTnLst>
                          </p:cTn>
                        </p:par>
                        <p:par>
                          <p:cTn id="12" fill="hold">
                            <p:stCondLst>
                              <p:cond delay="1000"/>
                            </p:stCondLst>
                            <p:childTnLst>
                              <p:par>
                                <p:cTn id="13" presetID="4" presetClass="entr" presetSubtype="16"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ox(in)">
                                      <p:cBhvr>
                                        <p:cTn id="15" dur="500"/>
                                        <p:tgtEl>
                                          <p:spTgt spid="3">
                                            <p:txEl>
                                              <p:pRg st="2" end="2"/>
                                            </p:txEl>
                                          </p:spTgt>
                                        </p:tgtEl>
                                      </p:cBhvr>
                                    </p:animEffect>
                                  </p:childTnLst>
                                </p:cTn>
                              </p:par>
                            </p:childTnLst>
                          </p:cTn>
                        </p:par>
                        <p:par>
                          <p:cTn id="16" fill="hold">
                            <p:stCondLst>
                              <p:cond delay="1500"/>
                            </p:stCondLst>
                            <p:childTnLst>
                              <p:par>
                                <p:cTn id="17" presetID="4" presetClass="entr" presetSubtype="16"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ox(in)">
                                      <p:cBhvr>
                                        <p:cTn id="19" dur="500"/>
                                        <p:tgtEl>
                                          <p:spTgt spid="3">
                                            <p:txEl>
                                              <p:pRg st="3" end="3"/>
                                            </p:txEl>
                                          </p:spTgt>
                                        </p:tgtEl>
                                      </p:cBhvr>
                                    </p:animEffect>
                                  </p:childTnLst>
                                </p:cTn>
                              </p:par>
                            </p:childTnLst>
                          </p:cTn>
                        </p:par>
                        <p:par>
                          <p:cTn id="20" fill="hold">
                            <p:stCondLst>
                              <p:cond delay="2000"/>
                            </p:stCondLst>
                            <p:childTnLst>
                              <p:par>
                                <p:cTn id="21" presetID="4" presetClass="entr" presetSubtype="16"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ox(in)">
                                      <p:cBhvr>
                                        <p:cTn id="23" dur="500"/>
                                        <p:tgtEl>
                                          <p:spTgt spid="3">
                                            <p:txEl>
                                              <p:pRg st="4" end="4"/>
                                            </p:txEl>
                                          </p:spTgt>
                                        </p:tgtEl>
                                      </p:cBhvr>
                                    </p:animEffect>
                                  </p:childTnLst>
                                </p:cTn>
                              </p:par>
                            </p:childTnLst>
                          </p:cTn>
                        </p:par>
                        <p:par>
                          <p:cTn id="24" fill="hold">
                            <p:stCondLst>
                              <p:cond delay="2500"/>
                            </p:stCondLst>
                            <p:childTnLst>
                              <p:par>
                                <p:cTn id="25" presetID="4" presetClass="entr" presetSubtype="16"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ox(in)">
                                      <p:cBhvr>
                                        <p:cTn id="27" dur="500"/>
                                        <p:tgtEl>
                                          <p:spTgt spid="3">
                                            <p:txEl>
                                              <p:pRg st="5" end="5"/>
                                            </p:txEl>
                                          </p:spTgt>
                                        </p:tgtEl>
                                      </p:cBhvr>
                                    </p:animEffect>
                                  </p:childTnLst>
                                </p:cTn>
                              </p:par>
                            </p:childTnLst>
                          </p:cTn>
                        </p:par>
                        <p:par>
                          <p:cTn id="28" fill="hold">
                            <p:stCondLst>
                              <p:cond delay="3000"/>
                            </p:stCondLst>
                            <p:childTnLst>
                              <p:par>
                                <p:cTn id="29" presetID="4" presetClass="entr" presetSubtype="16" fill="hold"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ox(in)">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solidFill>
                  <a:srgbClr val="C00000"/>
                </a:solidFill>
              </a:rPr>
              <a:t>Research </a:t>
            </a:r>
            <a:endParaRPr lang="en-US" sz="5400" b="1" dirty="0">
              <a:solidFill>
                <a:srgbClr val="C00000"/>
              </a:solidFill>
            </a:endParaRPr>
          </a:p>
        </p:txBody>
      </p:sp>
      <p:sp>
        <p:nvSpPr>
          <p:cNvPr id="3" name="Content Placeholder 2"/>
          <p:cNvSpPr>
            <a:spLocks noGrp="1"/>
          </p:cNvSpPr>
          <p:nvPr>
            <p:ph idx="1"/>
          </p:nvPr>
        </p:nvSpPr>
        <p:spPr>
          <a:xfrm>
            <a:off x="457200" y="1600200"/>
            <a:ext cx="7315200" cy="4873752"/>
          </a:xfrm>
        </p:spPr>
        <p:txBody>
          <a:bodyPr>
            <a:normAutofit/>
          </a:bodyPr>
          <a:lstStyle/>
          <a:p>
            <a:pPr algn="just"/>
            <a:r>
              <a:rPr lang="en-US" sz="2800" dirty="0" smtClean="0">
                <a:latin typeface="Adobe Arabic" pitchFamily="18" charset="-78"/>
                <a:cs typeface="Adobe Arabic" pitchFamily="18" charset="-78"/>
              </a:rPr>
              <a:t>The pace of work towards innovation and quality of research is developed by internet tools.</a:t>
            </a:r>
          </a:p>
          <a:p>
            <a:pPr algn="just"/>
            <a:r>
              <a:rPr lang="en-US" sz="2800" dirty="0" smtClean="0">
                <a:latin typeface="Adobe Arabic" pitchFamily="18" charset="-78"/>
                <a:cs typeface="Adobe Arabic" pitchFamily="18" charset="-78"/>
              </a:rPr>
              <a:t>From small business owners to big universities everyone is getting the benefits of the internet for research and development.</a:t>
            </a:r>
          </a:p>
          <a:p>
            <a:pPr algn="just"/>
            <a:r>
              <a:rPr lang="en-US" sz="2800" dirty="0" smtClean="0">
                <a:latin typeface="Adobe Arabic" pitchFamily="18" charset="-78"/>
                <a:cs typeface="Adobe Arabic" pitchFamily="18" charset="-78"/>
              </a:rPr>
              <a:t>Any information we need regarding health, money, law, RTI etc is just a click away. </a:t>
            </a:r>
          </a:p>
          <a:p>
            <a:pPr algn="just"/>
            <a:r>
              <a:rPr lang="en-US" sz="2800" dirty="0" smtClean="0">
                <a:latin typeface="Adobe Arabic" pitchFamily="18" charset="-78"/>
                <a:cs typeface="Adobe Arabic" pitchFamily="18" charset="-78"/>
              </a:rPr>
              <a:t>The Internet has superseded libraries as a source of information gathering.</a:t>
            </a:r>
            <a:endParaRPr lang="en-US" sz="3200" dirty="0">
              <a:latin typeface="Adobe Arabic" pitchFamily="18" charset="-78"/>
              <a:cs typeface="Adobe Arabic" pitchFamily="18" charset="-78"/>
            </a:endParaRPr>
          </a:p>
        </p:txBody>
      </p:sp>
      <p:pic>
        <p:nvPicPr>
          <p:cNvPr id="4" name="Picture 3" descr="statistics-research-icon-flat-style-vector-13740056.jpg"/>
          <p:cNvPicPr>
            <a:picLocks noChangeAspect="1"/>
          </p:cNvPicPr>
          <p:nvPr/>
        </p:nvPicPr>
        <p:blipFill>
          <a:blip r:embed="rId2" cstate="print"/>
          <a:srcRect l="16560" t="22667" r="19440" b="28000"/>
          <a:stretch>
            <a:fillRect/>
          </a:stretch>
        </p:blipFill>
        <p:spPr>
          <a:xfrm>
            <a:off x="7329267" y="4419600"/>
            <a:ext cx="1322276" cy="1306911"/>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par>
                          <p:cTn id="8" fill="hold">
                            <p:stCondLst>
                              <p:cond delay="500"/>
                            </p:stCondLst>
                            <p:childTnLst>
                              <p:par>
                                <p:cTn id="9" presetID="4" presetClass="entr" presetSubtype="16"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ox(in)">
                                      <p:cBhvr>
                                        <p:cTn id="11" dur="500"/>
                                        <p:tgtEl>
                                          <p:spTgt spid="3">
                                            <p:txEl>
                                              <p:pRg st="1" end="1"/>
                                            </p:txEl>
                                          </p:spTgt>
                                        </p:tgtEl>
                                      </p:cBhvr>
                                    </p:animEffect>
                                  </p:childTnLst>
                                </p:cTn>
                              </p:par>
                            </p:childTnLst>
                          </p:cTn>
                        </p:par>
                        <p:par>
                          <p:cTn id="12" fill="hold">
                            <p:stCondLst>
                              <p:cond delay="1000"/>
                            </p:stCondLst>
                            <p:childTnLst>
                              <p:par>
                                <p:cTn id="13" presetID="4" presetClass="entr" presetSubtype="16"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ox(in)">
                                      <p:cBhvr>
                                        <p:cTn id="15" dur="500"/>
                                        <p:tgtEl>
                                          <p:spTgt spid="3">
                                            <p:txEl>
                                              <p:pRg st="2" end="2"/>
                                            </p:txEl>
                                          </p:spTgt>
                                        </p:tgtEl>
                                      </p:cBhvr>
                                    </p:animEffect>
                                  </p:childTnLst>
                                </p:cTn>
                              </p:par>
                            </p:childTnLst>
                          </p:cTn>
                        </p:par>
                        <p:par>
                          <p:cTn id="16" fill="hold">
                            <p:stCondLst>
                              <p:cond delay="1500"/>
                            </p:stCondLst>
                            <p:childTnLst>
                              <p:par>
                                <p:cTn id="17" presetID="4" presetClass="entr" presetSubtype="16"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ox(in)">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solidFill>
                  <a:srgbClr val="C00000"/>
                </a:solidFill>
              </a:rPr>
              <a:t>Education</a:t>
            </a:r>
            <a:r>
              <a:rPr lang="en-US" sz="5400" b="1" dirty="0" smtClean="0">
                <a:solidFill>
                  <a:srgbClr val="FFC000"/>
                </a:solidFill>
              </a:rPr>
              <a:t> </a:t>
            </a:r>
            <a:endParaRPr lang="en-US" sz="5400" b="1" dirty="0">
              <a:solidFill>
                <a:srgbClr val="FFC000"/>
              </a:solidFill>
            </a:endParaRPr>
          </a:p>
        </p:txBody>
      </p:sp>
      <p:sp>
        <p:nvSpPr>
          <p:cNvPr id="5" name="Content Placeholder 4"/>
          <p:cNvSpPr>
            <a:spLocks noGrp="1"/>
          </p:cNvSpPr>
          <p:nvPr>
            <p:ph idx="1"/>
          </p:nvPr>
        </p:nvSpPr>
        <p:spPr>
          <a:xfrm>
            <a:off x="2228850" y="1692274"/>
            <a:ext cx="6762750" cy="4022725"/>
          </a:xfrm>
        </p:spPr>
        <p:txBody>
          <a:bodyPr>
            <a:normAutofit fontScale="92500"/>
          </a:bodyPr>
          <a:lstStyle/>
          <a:p>
            <a:pPr algn="just"/>
            <a:r>
              <a:rPr lang="en-US" sz="2800" dirty="0" smtClean="0">
                <a:latin typeface="Adobe Arabic" pitchFamily="18" charset="-78"/>
                <a:cs typeface="Adobe Arabic" pitchFamily="18" charset="-78"/>
              </a:rPr>
              <a:t>Teachers can make use of the Internet by giving students extra resources and material from the Internet, such as interactive lessons and educational games. </a:t>
            </a:r>
          </a:p>
          <a:p>
            <a:pPr algn="just"/>
            <a:r>
              <a:rPr lang="en-US" sz="2800" dirty="0" smtClean="0">
                <a:latin typeface="Adobe Arabic" pitchFamily="18" charset="-78"/>
                <a:cs typeface="Adobe Arabic" pitchFamily="18" charset="-78"/>
              </a:rPr>
              <a:t>Tests, homework, collaboration with students and research can all be done from any computer with Internet access. </a:t>
            </a:r>
          </a:p>
          <a:p>
            <a:pPr algn="just"/>
            <a:r>
              <a:rPr lang="en-US" sz="2800" dirty="0" smtClean="0">
                <a:latin typeface="Adobe Arabic" pitchFamily="18" charset="-78"/>
                <a:cs typeface="Adobe Arabic" pitchFamily="18" charset="-78"/>
              </a:rPr>
              <a:t>Easy access to plenty of free lectures without emptying your bank account to pay tuition.</a:t>
            </a:r>
            <a:endParaRPr lang="en-US" sz="2800" dirty="0">
              <a:latin typeface="Adobe Arabic" pitchFamily="18" charset="-78"/>
              <a:cs typeface="Adobe Arabic" pitchFamily="18" charset="-78"/>
            </a:endParaRPr>
          </a:p>
        </p:txBody>
      </p:sp>
      <p:pic>
        <p:nvPicPr>
          <p:cNvPr id="6" name="Picture 5" descr="technology-clipart-internet-6.jpg"/>
          <p:cNvPicPr>
            <a:picLocks noChangeAspect="1"/>
          </p:cNvPicPr>
          <p:nvPr/>
        </p:nvPicPr>
        <p:blipFill>
          <a:blip r:embed="rId2" cstate="print"/>
          <a:stretch>
            <a:fillRect/>
          </a:stretch>
        </p:blipFill>
        <p:spPr>
          <a:xfrm>
            <a:off x="228600" y="4267200"/>
            <a:ext cx="2000250" cy="2286000"/>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par>
                          <p:cTn id="8" fill="hold">
                            <p:stCondLst>
                              <p:cond delay="500"/>
                            </p:stCondLst>
                            <p:childTnLst>
                              <p:par>
                                <p:cTn id="9" presetID="4" presetClass="entr" presetSubtype="16" fill="hold"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box(in)">
                                      <p:cBhvr>
                                        <p:cTn id="11" dur="500"/>
                                        <p:tgtEl>
                                          <p:spTgt spid="5">
                                            <p:txEl>
                                              <p:pRg st="1" end="1"/>
                                            </p:txEl>
                                          </p:spTgt>
                                        </p:tgtEl>
                                      </p:cBhvr>
                                    </p:animEffect>
                                  </p:childTnLst>
                                </p:cTn>
                              </p:par>
                            </p:childTnLst>
                          </p:cTn>
                        </p:par>
                        <p:par>
                          <p:cTn id="12" fill="hold">
                            <p:stCondLst>
                              <p:cond delay="1000"/>
                            </p:stCondLst>
                            <p:childTnLst>
                              <p:par>
                                <p:cTn id="13" presetID="4" presetClass="entr" presetSubtype="16" fill="hold" nodeType="after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box(in)">
                                      <p:cBhvr>
                                        <p:cTn id="15"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solidFill>
                  <a:srgbClr val="C00000"/>
                </a:solidFill>
              </a:rPr>
              <a:t>News and Journals</a:t>
            </a:r>
            <a:endParaRPr lang="en-US" sz="5400" b="1" dirty="0">
              <a:solidFill>
                <a:srgbClr val="C00000"/>
              </a:solidFill>
            </a:endParaRPr>
          </a:p>
        </p:txBody>
      </p:sp>
      <p:sp>
        <p:nvSpPr>
          <p:cNvPr id="3" name="Content Placeholder 2"/>
          <p:cNvSpPr>
            <a:spLocks noGrp="1"/>
          </p:cNvSpPr>
          <p:nvPr>
            <p:ph idx="1"/>
          </p:nvPr>
        </p:nvSpPr>
        <p:spPr>
          <a:xfrm>
            <a:off x="228600" y="1828800"/>
            <a:ext cx="6781800" cy="3505199"/>
          </a:xfrm>
        </p:spPr>
        <p:txBody>
          <a:bodyPr>
            <a:normAutofit fontScale="85000" lnSpcReduction="20000"/>
          </a:bodyPr>
          <a:lstStyle/>
          <a:p>
            <a:pPr algn="just"/>
            <a:r>
              <a:rPr lang="en-US" sz="2800" dirty="0" smtClean="0">
                <a:latin typeface="Adobe Arabic" pitchFamily="18" charset="-78"/>
                <a:cs typeface="Adobe Arabic" pitchFamily="18" charset="-78"/>
              </a:rPr>
              <a:t>All the newspapers, magazines and journals of the world are available on the Internet.</a:t>
            </a:r>
          </a:p>
          <a:p>
            <a:pPr algn="just"/>
            <a:r>
              <a:rPr lang="en-US" sz="2800" dirty="0" smtClean="0">
                <a:latin typeface="Adobe Arabic" pitchFamily="18" charset="-78"/>
                <a:cs typeface="Adobe Arabic" pitchFamily="18" charset="-78"/>
              </a:rPr>
              <a:t>With the introduction of broadband and advanced mobile telecommunication technologies such as 3G (third generation), 4G (fourth generation), and </a:t>
            </a:r>
            <a:r>
              <a:rPr lang="en-US" sz="2800" dirty="0" err="1" smtClean="0">
                <a:latin typeface="Adobe Arabic" pitchFamily="18" charset="-78"/>
                <a:cs typeface="Adobe Arabic" pitchFamily="18" charset="-78"/>
              </a:rPr>
              <a:t>VoLTE</a:t>
            </a:r>
            <a:r>
              <a:rPr lang="en-US" sz="2800" dirty="0" smtClean="0">
                <a:latin typeface="Adobe Arabic" pitchFamily="18" charset="-78"/>
                <a:cs typeface="Adobe Arabic" pitchFamily="18" charset="-78"/>
              </a:rPr>
              <a:t> (voice over Long Term Evaluation), the speed of internet service has increased tremendously. </a:t>
            </a:r>
          </a:p>
          <a:p>
            <a:pPr algn="just"/>
            <a:r>
              <a:rPr lang="en-US" sz="2800" dirty="0" smtClean="0">
                <a:latin typeface="Adobe Arabic" pitchFamily="18" charset="-78"/>
                <a:cs typeface="Adobe Arabic" pitchFamily="18" charset="-78"/>
              </a:rPr>
              <a:t>A person can get the latest news about the world in a matter of few seconds.</a:t>
            </a:r>
            <a:endParaRPr lang="en-US" sz="2800" dirty="0">
              <a:latin typeface="Adobe Arabic" pitchFamily="18" charset="-78"/>
              <a:cs typeface="Adobe Arabic" pitchFamily="18" charset="-78"/>
            </a:endParaRPr>
          </a:p>
        </p:txBody>
      </p:sp>
      <p:pic>
        <p:nvPicPr>
          <p:cNvPr id="5" name="Picture 4" descr="breaking-news-stamp-breaking-news-grunge-rubber-stampvector-illustration-image_csp15232270.jpg"/>
          <p:cNvPicPr>
            <a:picLocks noChangeAspect="1"/>
          </p:cNvPicPr>
          <p:nvPr/>
        </p:nvPicPr>
        <p:blipFill>
          <a:blip r:embed="rId2" cstate="print"/>
          <a:srcRect b="15464"/>
          <a:stretch>
            <a:fillRect/>
          </a:stretch>
        </p:blipFill>
        <p:spPr>
          <a:xfrm rot="19857786">
            <a:off x="6736153" y="4629198"/>
            <a:ext cx="1833069" cy="1318502"/>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par>
                          <p:cTn id="8" fill="hold">
                            <p:stCondLst>
                              <p:cond delay="500"/>
                            </p:stCondLst>
                            <p:childTnLst>
                              <p:par>
                                <p:cTn id="9" presetID="4" presetClass="entr" presetSubtype="16"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ox(in)">
                                      <p:cBhvr>
                                        <p:cTn id="11" dur="500"/>
                                        <p:tgtEl>
                                          <p:spTgt spid="3">
                                            <p:txEl>
                                              <p:pRg st="1" end="1"/>
                                            </p:txEl>
                                          </p:spTgt>
                                        </p:tgtEl>
                                      </p:cBhvr>
                                    </p:animEffect>
                                  </p:childTnLst>
                                </p:cTn>
                              </p:par>
                            </p:childTnLst>
                          </p:cTn>
                        </p:par>
                        <p:par>
                          <p:cTn id="12" fill="hold">
                            <p:stCondLst>
                              <p:cond delay="1000"/>
                            </p:stCondLst>
                            <p:childTnLst>
                              <p:par>
                                <p:cTn id="13" presetID="4" presetClass="entr" presetSubtype="16"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ox(in)">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solidFill>
                  <a:srgbClr val="C00000"/>
                </a:solidFill>
              </a:rPr>
              <a:t>Online Banking </a:t>
            </a:r>
            <a:endParaRPr lang="en-US" sz="5400" b="1" dirty="0">
              <a:solidFill>
                <a:srgbClr val="C00000"/>
              </a:solidFill>
            </a:endParaRPr>
          </a:p>
        </p:txBody>
      </p:sp>
      <p:sp>
        <p:nvSpPr>
          <p:cNvPr id="3" name="Content Placeholder 2"/>
          <p:cNvSpPr>
            <a:spLocks noGrp="1"/>
          </p:cNvSpPr>
          <p:nvPr>
            <p:ph idx="1"/>
          </p:nvPr>
        </p:nvSpPr>
        <p:spPr>
          <a:xfrm>
            <a:off x="2590800" y="1676400"/>
            <a:ext cx="5943600" cy="4873752"/>
          </a:xfrm>
        </p:spPr>
        <p:txBody>
          <a:bodyPr>
            <a:normAutofit/>
          </a:bodyPr>
          <a:lstStyle/>
          <a:p>
            <a:pPr algn="just"/>
            <a:r>
              <a:rPr lang="en-US" sz="2800" dirty="0" smtClean="0">
                <a:latin typeface="Adobe Arabic" pitchFamily="18" charset="-78"/>
                <a:cs typeface="Adobe Arabic" pitchFamily="18" charset="-78"/>
              </a:rPr>
              <a:t>The use of internet can also be seen in the field of banking transactions.</a:t>
            </a:r>
          </a:p>
          <a:p>
            <a:pPr algn="just"/>
            <a:r>
              <a:rPr lang="en-US" sz="2800" dirty="0" smtClean="0">
                <a:latin typeface="Adobe Arabic" pitchFamily="18" charset="-78"/>
                <a:cs typeface="Adobe Arabic" pitchFamily="18" charset="-78"/>
              </a:rPr>
              <a:t>Many banks such as HSBC, SBI, Axis Bank, HDFC Bank, etc. offers online banking facilities to its customers.</a:t>
            </a:r>
          </a:p>
          <a:p>
            <a:pPr algn="just"/>
            <a:r>
              <a:rPr lang="en-US" sz="2800" dirty="0" smtClean="0">
                <a:latin typeface="Adobe Arabic" pitchFamily="18" charset="-78"/>
                <a:cs typeface="Adobe Arabic" pitchFamily="18" charset="-78"/>
              </a:rPr>
              <a:t> They can transfer funds from one account to another using the net-banking facility.</a:t>
            </a:r>
            <a:endParaRPr lang="en-US" sz="2800" dirty="0">
              <a:latin typeface="Adobe Arabic" pitchFamily="18" charset="-78"/>
              <a:cs typeface="Adobe Arabic" pitchFamily="18" charset="-78"/>
            </a:endParaRPr>
          </a:p>
        </p:txBody>
      </p:sp>
      <p:pic>
        <p:nvPicPr>
          <p:cNvPr id="4" name="Picture 3" descr="kisspng-online-banking-bank-account-mobile-banking-compute-via-email-5ae154fd378075.0317824015247167972274.jpg"/>
          <p:cNvPicPr>
            <a:picLocks noChangeAspect="1"/>
          </p:cNvPicPr>
          <p:nvPr/>
        </p:nvPicPr>
        <p:blipFill>
          <a:blip r:embed="rId2" cstate="print"/>
          <a:stretch>
            <a:fillRect/>
          </a:stretch>
        </p:blipFill>
        <p:spPr>
          <a:xfrm>
            <a:off x="281474" y="2819400"/>
            <a:ext cx="2309326" cy="2514600"/>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par>
                          <p:cTn id="8" fill="hold">
                            <p:stCondLst>
                              <p:cond delay="500"/>
                            </p:stCondLst>
                            <p:childTnLst>
                              <p:par>
                                <p:cTn id="9" presetID="4" presetClass="entr" presetSubtype="16"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ox(in)">
                                      <p:cBhvr>
                                        <p:cTn id="11" dur="500"/>
                                        <p:tgtEl>
                                          <p:spTgt spid="3">
                                            <p:txEl>
                                              <p:pRg st="1" end="1"/>
                                            </p:txEl>
                                          </p:spTgt>
                                        </p:tgtEl>
                                      </p:cBhvr>
                                    </p:animEffect>
                                  </p:childTnLst>
                                </p:cTn>
                              </p:par>
                            </p:childTnLst>
                          </p:cTn>
                        </p:par>
                        <p:par>
                          <p:cTn id="12" fill="hold">
                            <p:stCondLst>
                              <p:cond delay="1000"/>
                            </p:stCondLst>
                            <p:childTnLst>
                              <p:par>
                                <p:cTn id="13" presetID="4" presetClass="entr" presetSubtype="16"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ox(in)">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solidFill>
                  <a:srgbClr val="C00000"/>
                </a:solidFill>
              </a:rPr>
              <a:t>E-Commerce</a:t>
            </a:r>
            <a:endParaRPr lang="en-US" sz="5400" b="1" dirty="0">
              <a:solidFill>
                <a:srgbClr val="C00000"/>
              </a:solidFill>
            </a:endParaRPr>
          </a:p>
        </p:txBody>
      </p:sp>
      <p:sp>
        <p:nvSpPr>
          <p:cNvPr id="3" name="Content Placeholder 2"/>
          <p:cNvSpPr>
            <a:spLocks noGrp="1"/>
          </p:cNvSpPr>
          <p:nvPr>
            <p:ph idx="1"/>
          </p:nvPr>
        </p:nvSpPr>
        <p:spPr>
          <a:xfrm>
            <a:off x="228600" y="1371600"/>
            <a:ext cx="5943600" cy="5102352"/>
          </a:xfrm>
        </p:spPr>
        <p:txBody>
          <a:bodyPr/>
          <a:lstStyle/>
          <a:p>
            <a:pPr algn="just"/>
            <a:r>
              <a:rPr lang="en-US" sz="2800" dirty="0" smtClean="0">
                <a:latin typeface="Adobe Arabic" pitchFamily="18" charset="-78"/>
                <a:cs typeface="Adobe Arabic" pitchFamily="18" charset="-78"/>
              </a:rPr>
              <a:t>E-commerce is the activity of buying or selling of products on online services or over the internet.</a:t>
            </a:r>
          </a:p>
          <a:p>
            <a:pPr algn="just"/>
            <a:r>
              <a:rPr lang="en-US" sz="2800" dirty="0" smtClean="0">
                <a:latin typeface="Adobe Arabic" pitchFamily="18" charset="-78"/>
                <a:cs typeface="Adobe Arabic" pitchFamily="18" charset="-78"/>
              </a:rPr>
              <a:t>E-commerce brings </a:t>
            </a:r>
            <a:r>
              <a:rPr lang="en-US" sz="2800" dirty="0" err="1" smtClean="0">
                <a:latin typeface="Adobe Arabic" pitchFamily="18" charset="-78"/>
                <a:cs typeface="Adobe Arabic" pitchFamily="18" charset="-78"/>
              </a:rPr>
              <a:t>covinience</a:t>
            </a:r>
            <a:r>
              <a:rPr lang="en-US" sz="2800" dirty="0" smtClean="0">
                <a:latin typeface="Adobe Arabic" pitchFamily="18" charset="-78"/>
                <a:cs typeface="Adobe Arabic" pitchFamily="18" charset="-78"/>
              </a:rPr>
              <a:t> for customers as they do not have to leave the comfort of their home </a:t>
            </a:r>
          </a:p>
          <a:p>
            <a:pPr algn="just"/>
            <a:r>
              <a:rPr lang="en-US" sz="2800" dirty="0" err="1" smtClean="0">
                <a:latin typeface="Adobe Arabic" pitchFamily="18" charset="-78"/>
                <a:cs typeface="Adobe Arabic" pitchFamily="18" charset="-78"/>
              </a:rPr>
              <a:t>Flipkart</a:t>
            </a:r>
            <a:r>
              <a:rPr lang="en-US" sz="2800" dirty="0" smtClean="0">
                <a:latin typeface="Adobe Arabic" pitchFamily="18" charset="-78"/>
                <a:cs typeface="Adobe Arabic" pitchFamily="18" charset="-78"/>
              </a:rPr>
              <a:t>, Amazon, </a:t>
            </a:r>
            <a:r>
              <a:rPr lang="en-US" sz="2800" dirty="0" err="1" smtClean="0">
                <a:latin typeface="Adobe Arabic" pitchFamily="18" charset="-78"/>
                <a:cs typeface="Adobe Arabic" pitchFamily="18" charset="-78"/>
              </a:rPr>
              <a:t>Snapdeal,etc</a:t>
            </a:r>
            <a:r>
              <a:rPr lang="en-US" sz="2800" dirty="0" smtClean="0">
                <a:latin typeface="Adobe Arabic" pitchFamily="18" charset="-78"/>
                <a:cs typeface="Adobe Arabic" pitchFamily="18" charset="-78"/>
              </a:rPr>
              <a:t> are a few examples of e-commerce sites in India.</a:t>
            </a:r>
          </a:p>
          <a:p>
            <a:endParaRPr lang="en-US" sz="2800" dirty="0" smtClean="0">
              <a:latin typeface="Adobe Arabic" pitchFamily="18" charset="-78"/>
              <a:cs typeface="Adobe Arabic" pitchFamily="18" charset="-78"/>
            </a:endParaRPr>
          </a:p>
        </p:txBody>
      </p:sp>
      <p:pic>
        <p:nvPicPr>
          <p:cNvPr id="4" name="Picture 3" descr="tienda-online-alfonsopuig (1).png"/>
          <p:cNvPicPr>
            <a:picLocks noChangeAspect="1"/>
          </p:cNvPicPr>
          <p:nvPr/>
        </p:nvPicPr>
        <p:blipFill>
          <a:blip r:embed="rId2" cstate="print"/>
          <a:stretch>
            <a:fillRect/>
          </a:stretch>
        </p:blipFill>
        <p:spPr>
          <a:xfrm>
            <a:off x="6172200" y="2133600"/>
            <a:ext cx="2133600" cy="2658213"/>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par>
                          <p:cTn id="8" fill="hold">
                            <p:stCondLst>
                              <p:cond delay="500"/>
                            </p:stCondLst>
                            <p:childTnLst>
                              <p:par>
                                <p:cTn id="9" presetID="4" presetClass="entr" presetSubtype="16"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ox(in)">
                                      <p:cBhvr>
                                        <p:cTn id="11" dur="500"/>
                                        <p:tgtEl>
                                          <p:spTgt spid="3">
                                            <p:txEl>
                                              <p:pRg st="1" end="1"/>
                                            </p:txEl>
                                          </p:spTgt>
                                        </p:tgtEl>
                                      </p:cBhvr>
                                    </p:animEffect>
                                  </p:childTnLst>
                                </p:cTn>
                              </p:par>
                            </p:childTnLst>
                          </p:cTn>
                        </p:par>
                        <p:par>
                          <p:cTn id="12" fill="hold">
                            <p:stCondLst>
                              <p:cond delay="1000"/>
                            </p:stCondLst>
                            <p:childTnLst>
                              <p:par>
                                <p:cTn id="13" presetID="4" presetClass="entr" presetSubtype="16"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ox(in)">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solidFill>
                  <a:srgbClr val="C00000"/>
                </a:solidFill>
              </a:rPr>
              <a:t>Mobile Wallet</a:t>
            </a:r>
            <a:endParaRPr lang="en-US" sz="5400" b="1" dirty="0">
              <a:solidFill>
                <a:srgbClr val="C00000"/>
              </a:solidFill>
            </a:endParaRPr>
          </a:p>
        </p:txBody>
      </p:sp>
      <p:sp>
        <p:nvSpPr>
          <p:cNvPr id="3" name="Content Placeholder 2"/>
          <p:cNvSpPr>
            <a:spLocks noGrp="1"/>
          </p:cNvSpPr>
          <p:nvPr>
            <p:ph idx="1"/>
          </p:nvPr>
        </p:nvSpPr>
        <p:spPr>
          <a:xfrm>
            <a:off x="2819400" y="1600200"/>
            <a:ext cx="5867400" cy="4267200"/>
          </a:xfrm>
        </p:spPr>
        <p:txBody>
          <a:bodyPr>
            <a:normAutofit fontScale="92500"/>
          </a:bodyPr>
          <a:lstStyle/>
          <a:p>
            <a:pPr algn="just"/>
            <a:r>
              <a:rPr lang="en-US" sz="2800" dirty="0" smtClean="0">
                <a:latin typeface="Adobe Arabic" pitchFamily="18" charset="-78"/>
                <a:cs typeface="Adobe Arabic" pitchFamily="18" charset="-78"/>
              </a:rPr>
              <a:t>A mobile wallet is a way to carry your credit card or debit card information in a digital form on your mobile device.</a:t>
            </a:r>
          </a:p>
          <a:p>
            <a:pPr algn="just"/>
            <a:r>
              <a:rPr lang="en-US" sz="2800" dirty="0" smtClean="0">
                <a:latin typeface="Adobe Arabic" pitchFamily="18" charset="-78"/>
                <a:cs typeface="Adobe Arabic" pitchFamily="18" charset="-78"/>
              </a:rPr>
              <a:t>Many companies offer the service of mobile wallet to its costumers.</a:t>
            </a:r>
          </a:p>
          <a:p>
            <a:pPr algn="just"/>
            <a:r>
              <a:rPr lang="en-US" sz="2800" dirty="0" smtClean="0">
                <a:latin typeface="Adobe Arabic" pitchFamily="18" charset="-78"/>
                <a:cs typeface="Adobe Arabic" pitchFamily="18" charset="-78"/>
              </a:rPr>
              <a:t>Users can pay an amount into their mobile wallet, which they can then use to make online payments such as bill payments, electricity bill payments, recharges, etc.</a:t>
            </a:r>
            <a:endParaRPr lang="en-US" sz="2800" dirty="0">
              <a:latin typeface="Adobe Arabic" pitchFamily="18" charset="-78"/>
              <a:cs typeface="Adobe Arabic" pitchFamily="18" charset="-78"/>
            </a:endParaRPr>
          </a:p>
        </p:txBody>
      </p:sp>
      <p:pic>
        <p:nvPicPr>
          <p:cNvPr id="4" name="Picture 3" descr="digital-mobile-wallet-icon-vector-18931428.jpg"/>
          <p:cNvPicPr>
            <a:picLocks noChangeAspect="1"/>
          </p:cNvPicPr>
          <p:nvPr/>
        </p:nvPicPr>
        <p:blipFill>
          <a:blip r:embed="rId2" cstate="print"/>
          <a:srcRect l="11520" t="10000" r="10800" b="20667"/>
          <a:stretch>
            <a:fillRect/>
          </a:stretch>
        </p:blipFill>
        <p:spPr>
          <a:xfrm>
            <a:off x="685800" y="2209800"/>
            <a:ext cx="2169994" cy="2277299"/>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par>
                          <p:cTn id="8" fill="hold">
                            <p:stCondLst>
                              <p:cond delay="500"/>
                            </p:stCondLst>
                            <p:childTnLst>
                              <p:par>
                                <p:cTn id="9" presetID="4" presetClass="entr" presetSubtype="16"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ox(in)">
                                      <p:cBhvr>
                                        <p:cTn id="11" dur="500"/>
                                        <p:tgtEl>
                                          <p:spTgt spid="3">
                                            <p:txEl>
                                              <p:pRg st="1" end="1"/>
                                            </p:txEl>
                                          </p:spTgt>
                                        </p:tgtEl>
                                      </p:cBhvr>
                                    </p:animEffect>
                                  </p:childTnLst>
                                </p:cTn>
                              </p:par>
                            </p:childTnLst>
                          </p:cTn>
                        </p:par>
                        <p:par>
                          <p:cTn id="12" fill="hold">
                            <p:stCondLst>
                              <p:cond delay="1000"/>
                            </p:stCondLst>
                            <p:childTnLst>
                              <p:par>
                                <p:cTn id="13" presetID="4" presetClass="entr" presetSubtype="16"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ox(in)">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solidFill>
                  <a:srgbClr val="C00000"/>
                </a:solidFill>
              </a:rPr>
              <a:t>Entertainment</a:t>
            </a:r>
            <a:endParaRPr lang="en-US" sz="5400" b="1" dirty="0">
              <a:solidFill>
                <a:srgbClr val="C00000"/>
              </a:solidFill>
            </a:endParaRPr>
          </a:p>
        </p:txBody>
      </p:sp>
      <p:sp>
        <p:nvSpPr>
          <p:cNvPr id="3" name="Content Placeholder 2"/>
          <p:cNvSpPr>
            <a:spLocks noGrp="1"/>
          </p:cNvSpPr>
          <p:nvPr>
            <p:ph idx="1"/>
          </p:nvPr>
        </p:nvSpPr>
        <p:spPr>
          <a:xfrm>
            <a:off x="457200" y="1600200"/>
            <a:ext cx="5257800" cy="4873752"/>
          </a:xfrm>
        </p:spPr>
        <p:txBody>
          <a:bodyPr>
            <a:normAutofit lnSpcReduction="10000"/>
          </a:bodyPr>
          <a:lstStyle/>
          <a:p>
            <a:pPr algn="just"/>
            <a:r>
              <a:rPr lang="en-US" dirty="0" smtClean="0"/>
              <a:t> </a:t>
            </a:r>
            <a:r>
              <a:rPr lang="en-US" sz="2800" dirty="0" smtClean="0">
                <a:latin typeface="Adobe Arabic" pitchFamily="18" charset="-78"/>
                <a:cs typeface="Adobe Arabic" pitchFamily="18" charset="-78"/>
              </a:rPr>
              <a:t>Apart from being a major source of knowledge and  information, the utility of internet in the field of entertainment cannot be undermined.</a:t>
            </a:r>
          </a:p>
          <a:p>
            <a:pPr algn="just"/>
            <a:r>
              <a:rPr lang="en-US" sz="2800" dirty="0" smtClean="0">
                <a:latin typeface="Adobe Arabic" pitchFamily="18" charset="-78"/>
                <a:cs typeface="Adobe Arabic" pitchFamily="18" charset="-78"/>
              </a:rPr>
              <a:t>You can stream various movies and serials at our will.</a:t>
            </a:r>
          </a:p>
          <a:p>
            <a:pPr algn="just"/>
            <a:r>
              <a:rPr lang="en-US" sz="2800" dirty="0" smtClean="0">
                <a:latin typeface="Adobe Arabic" pitchFamily="18" charset="-78"/>
                <a:cs typeface="Adobe Arabic" pitchFamily="18" charset="-78"/>
              </a:rPr>
              <a:t>Online games are also a popular means of entertainment these days.</a:t>
            </a:r>
          </a:p>
          <a:p>
            <a:endParaRPr lang="en-US" dirty="0" smtClean="0"/>
          </a:p>
        </p:txBody>
      </p:sp>
      <p:pic>
        <p:nvPicPr>
          <p:cNvPr id="4" name="Picture 3" descr="images (2).jpg"/>
          <p:cNvPicPr>
            <a:picLocks noChangeAspect="1"/>
          </p:cNvPicPr>
          <p:nvPr/>
        </p:nvPicPr>
        <p:blipFill>
          <a:blip r:embed="rId2" cstate="print"/>
          <a:stretch>
            <a:fillRect/>
          </a:stretch>
        </p:blipFill>
        <p:spPr>
          <a:xfrm>
            <a:off x="5715000" y="2514600"/>
            <a:ext cx="3124200" cy="3048000"/>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par>
                          <p:cTn id="8" fill="hold">
                            <p:stCondLst>
                              <p:cond delay="500"/>
                            </p:stCondLst>
                            <p:childTnLst>
                              <p:par>
                                <p:cTn id="9" presetID="4" presetClass="entr" presetSubtype="16"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ox(in)">
                                      <p:cBhvr>
                                        <p:cTn id="11" dur="500"/>
                                        <p:tgtEl>
                                          <p:spTgt spid="3">
                                            <p:txEl>
                                              <p:pRg st="1" end="1"/>
                                            </p:txEl>
                                          </p:spTgt>
                                        </p:tgtEl>
                                      </p:cBhvr>
                                    </p:animEffect>
                                  </p:childTnLst>
                                </p:cTn>
                              </p:par>
                            </p:childTnLst>
                          </p:cTn>
                        </p:par>
                        <p:par>
                          <p:cTn id="12" fill="hold">
                            <p:stCondLst>
                              <p:cond delay="1000"/>
                            </p:stCondLst>
                            <p:childTnLst>
                              <p:par>
                                <p:cTn id="13" presetID="4" presetClass="entr" presetSubtype="16"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ox(in)">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solidFill>
                  <a:srgbClr val="C00000"/>
                </a:solidFill>
              </a:rPr>
              <a:t>Conclusion </a:t>
            </a:r>
            <a:endParaRPr lang="en-US" sz="5400" b="1" dirty="0">
              <a:solidFill>
                <a:srgbClr val="C00000"/>
              </a:solidFill>
            </a:endParaRPr>
          </a:p>
        </p:txBody>
      </p:sp>
      <p:sp>
        <p:nvSpPr>
          <p:cNvPr id="3" name="Content Placeholder 2"/>
          <p:cNvSpPr>
            <a:spLocks noGrp="1"/>
          </p:cNvSpPr>
          <p:nvPr>
            <p:ph idx="1"/>
          </p:nvPr>
        </p:nvSpPr>
        <p:spPr>
          <a:xfrm>
            <a:off x="457200" y="1524000"/>
            <a:ext cx="8229600" cy="5178552"/>
          </a:xfrm>
        </p:spPr>
        <p:txBody>
          <a:bodyPr>
            <a:normAutofit/>
          </a:bodyPr>
          <a:lstStyle/>
          <a:p>
            <a:pPr algn="ctr">
              <a:buNone/>
            </a:pPr>
            <a:r>
              <a:rPr lang="en-US" sz="3600" dirty="0" smtClean="0">
                <a:latin typeface="Adobe Arabic" pitchFamily="18" charset="-78"/>
                <a:cs typeface="Adobe Arabic" pitchFamily="18" charset="-78"/>
              </a:rPr>
              <a:t>Apart from the few uses mentioned the possibilities of internet are endless. </a:t>
            </a:r>
          </a:p>
          <a:p>
            <a:pPr algn="ctr">
              <a:buNone/>
            </a:pPr>
            <a:endParaRPr lang="en-US" sz="3600" dirty="0" smtClean="0">
              <a:latin typeface="Adobe Arabic" pitchFamily="18" charset="-78"/>
              <a:cs typeface="Adobe Arabic" pitchFamily="18" charset="-78"/>
            </a:endParaRPr>
          </a:p>
          <a:p>
            <a:pPr algn="ctr">
              <a:buNone/>
            </a:pPr>
            <a:r>
              <a:rPr lang="en-US" sz="3600" dirty="0" smtClean="0">
                <a:latin typeface="Adobe Arabic" pitchFamily="18" charset="-78"/>
                <a:cs typeface="Adobe Arabic" pitchFamily="18" charset="-78"/>
              </a:rPr>
              <a:t>The present century would usher humanity into a new era  of information technology and</a:t>
            </a:r>
            <a:r>
              <a:rPr lang="en-US" sz="3600" dirty="0" smtClean="0">
                <a:solidFill>
                  <a:srgbClr val="C00000"/>
                </a:solidFill>
                <a:latin typeface="Adobe Arabic" pitchFamily="18" charset="-78"/>
                <a:cs typeface="Adobe Arabic" pitchFamily="18" charset="-78"/>
              </a:rPr>
              <a:t> </a:t>
            </a:r>
            <a:r>
              <a:rPr lang="en-US" sz="3600" b="1" dirty="0" smtClean="0">
                <a:solidFill>
                  <a:srgbClr val="C00000"/>
                </a:solidFill>
                <a:latin typeface="Adobe Arabic" pitchFamily="18" charset="-78"/>
                <a:cs typeface="Adobe Arabic" pitchFamily="18" charset="-78"/>
              </a:rPr>
              <a:t>Internet</a:t>
            </a:r>
            <a:r>
              <a:rPr lang="en-US" sz="3600" dirty="0" smtClean="0">
                <a:solidFill>
                  <a:srgbClr val="C00000"/>
                </a:solidFill>
                <a:latin typeface="Adobe Arabic" pitchFamily="18" charset="-78"/>
                <a:cs typeface="Adobe Arabic" pitchFamily="18" charset="-78"/>
              </a:rPr>
              <a:t> </a:t>
            </a:r>
            <a:r>
              <a:rPr lang="en-US" sz="3600" dirty="0" smtClean="0">
                <a:latin typeface="Adobe Arabic" pitchFamily="18" charset="-78"/>
                <a:cs typeface="Adobe Arabic" pitchFamily="18" charset="-78"/>
              </a:rPr>
              <a:t>is the backbone of this exciting era!</a:t>
            </a:r>
            <a:endParaRPr lang="en-US" sz="3600" dirty="0">
              <a:latin typeface="Adobe Arabic" pitchFamily="18" charset="-78"/>
              <a:cs typeface="Adobe Arabic" pitchFamily="18" charset="-78"/>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par>
                          <p:cTn id="8" fill="hold">
                            <p:stCondLst>
                              <p:cond delay="500"/>
                            </p:stCondLst>
                            <p:childTnLst>
                              <p:par>
                                <p:cTn id="9" presetID="4" presetClass="entr" presetSubtype="16"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box(in)">
                                      <p:cBhvr>
                                        <p:cTn id="1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EVOLUTION OF INTERNET – World Wide</a:t>
            </a:r>
            <a:endParaRPr lang="en-US" sz="3200" b="1" dirty="0"/>
          </a:p>
        </p:txBody>
      </p:sp>
      <p:sp>
        <p:nvSpPr>
          <p:cNvPr id="3" name="Content Placeholder 2"/>
          <p:cNvSpPr>
            <a:spLocks noGrp="1"/>
          </p:cNvSpPr>
          <p:nvPr>
            <p:ph idx="1"/>
          </p:nvPr>
        </p:nvSpPr>
        <p:spPr>
          <a:xfrm>
            <a:off x="304800" y="1600200"/>
            <a:ext cx="8382000" cy="4525963"/>
          </a:xfrm>
        </p:spPr>
        <p:txBody>
          <a:bodyPr/>
          <a:lstStyle/>
          <a:p>
            <a:pPr algn="just"/>
            <a:r>
              <a:rPr lang="en-US" dirty="0" smtClean="0"/>
              <a:t>Internet is one component which has recently become the key ingredient of quick and rapid lifestyle. Be it for communication or explorations, connecting with people or for official purposes, ‘internet’ has become the central- hub for all.</a:t>
            </a:r>
          </a:p>
          <a:p>
            <a:pPr algn="just"/>
            <a:r>
              <a:rPr lang="en-US" dirty="0" smtClean="0"/>
              <a:t>In simple term Internet is access of Human’s success.</a:t>
            </a:r>
            <a:endParaRPr lang="en-US" dirty="0"/>
          </a:p>
        </p:txBody>
      </p:sp>
    </p:spTree>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Mass Communication &amp; Internet</a:t>
            </a:r>
            <a:endParaRPr lang="en-US" dirty="0"/>
          </a:p>
        </p:txBody>
      </p:sp>
      <p:sp>
        <p:nvSpPr>
          <p:cNvPr id="3" name="Content Placeholder 2"/>
          <p:cNvSpPr>
            <a:spLocks noGrp="1"/>
          </p:cNvSpPr>
          <p:nvPr>
            <p:ph idx="1"/>
          </p:nvPr>
        </p:nvSpPr>
        <p:spPr/>
        <p:txBody>
          <a:bodyPr/>
          <a:lstStyle/>
          <a:p>
            <a:pPr algn="just"/>
            <a:r>
              <a:rPr lang="en-US" sz="2400" dirty="0" smtClean="0"/>
              <a:t>The Internet is unique among the mass media in allowing interpersonal communication through e-mail and instant messaging; group communication through </a:t>
            </a:r>
            <a:r>
              <a:rPr lang="en-US" sz="2400" dirty="0" smtClean="0"/>
              <a:t>newsgroups</a:t>
            </a:r>
            <a:r>
              <a:rPr lang="en-US" sz="2400" dirty="0" smtClean="0"/>
              <a:t>, and discussion boards; and mass communication through the World Wide Web. </a:t>
            </a:r>
            <a:endParaRPr lang="en-US" sz="2400" dirty="0" smtClean="0"/>
          </a:p>
          <a:p>
            <a:pPr algn="just"/>
            <a:r>
              <a:rPr lang="en-US" sz="2400" dirty="0" smtClean="0"/>
              <a:t>The World Wide Web was developed in 1989 by British physicist Tim Berners-Lee while he was working at the European Organization for Nuclear Research in Switzerland. His goal was to produce a decentralized system for creating and sharing documents anywhere in the world. </a:t>
            </a:r>
            <a:endParaRPr lang="en-US" sz="2400" dirty="0"/>
          </a:p>
        </p:txBody>
      </p:sp>
    </p:spTree>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algn="just"/>
            <a:r>
              <a:rPr lang="en-US" sz="2400" dirty="0" smtClean="0"/>
              <a:t>The Web has three major components: the uniform resource locator (URL), the hypertext transfer protocol (http), and the hypertext markup language (HTML</a:t>
            </a:r>
            <a:r>
              <a:rPr lang="en-US" sz="2400" dirty="0" smtClean="0"/>
              <a:t>).</a:t>
            </a:r>
          </a:p>
          <a:p>
            <a:pPr algn="just"/>
            <a:r>
              <a:rPr lang="en-US" sz="2400" dirty="0" smtClean="0"/>
              <a:t>Berners-Lee </a:t>
            </a:r>
            <a:r>
              <a:rPr lang="en-US" sz="2400" dirty="0" smtClean="0"/>
              <a:t>published the code for the World Wide Web on the Internet in 1991 for anyone in the world to use at no cost. The Internet in general and the Web in particular were based on a set of values known as the hacker ethic. </a:t>
            </a:r>
            <a:endParaRPr lang="en-US" sz="2400" dirty="0" smtClean="0"/>
          </a:p>
          <a:p>
            <a:pPr algn="just"/>
            <a:r>
              <a:rPr lang="en-US" sz="2400" dirty="0" smtClean="0"/>
              <a:t>This </a:t>
            </a:r>
            <a:r>
              <a:rPr lang="en-US" sz="2400" dirty="0" smtClean="0"/>
              <a:t>ethic holds that information should be freely distributed and that individuals should have as much control over computers as possible. </a:t>
            </a:r>
            <a:endParaRPr lang="en-US" sz="2400" dirty="0" smtClean="0"/>
          </a:p>
          <a:p>
            <a:pPr algn="just"/>
            <a:r>
              <a:rPr lang="en-US" sz="2400" dirty="0" smtClean="0"/>
              <a:t>The World Wide Web has turned the Internet into a major mass medium that provides news, entertainment, and community interaction. </a:t>
            </a:r>
            <a:endParaRPr lang="en-US" sz="2400" dirty="0"/>
          </a:p>
        </p:txBody>
      </p:sp>
    </p:spTree>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algn="just"/>
            <a:r>
              <a:rPr lang="en-US" sz="2400" dirty="0" smtClean="0"/>
              <a:t>The Web offers a mix of content providers, including traditional media companies, new media companies offering publications available only on the Web, aggregator sites that offer help in navigating the Web, and individuals who have something they want to say</a:t>
            </a:r>
            <a:r>
              <a:rPr lang="en-US" sz="2400" dirty="0" smtClean="0"/>
              <a:t>.</a:t>
            </a:r>
          </a:p>
          <a:p>
            <a:pPr algn="just"/>
            <a:r>
              <a:rPr lang="en-US" sz="2400" dirty="0" smtClean="0"/>
              <a:t>The </a:t>
            </a:r>
            <a:r>
              <a:rPr lang="en-US" sz="2400" dirty="0" smtClean="0"/>
              <a:t>Web has been criticized for elevating rumors to the level of news, making inappropriate material available to children, collecting private information about users, and creating a false sense of intimacy and interaction among users. </a:t>
            </a:r>
            <a:endParaRPr lang="en-US" sz="2400" dirty="0" smtClean="0"/>
          </a:p>
          <a:p>
            <a:pPr algn="just"/>
            <a:r>
              <a:rPr lang="en-US" sz="2400" dirty="0" smtClean="0"/>
              <a:t>Over </a:t>
            </a:r>
            <a:r>
              <a:rPr lang="en-US" sz="2400" dirty="0" smtClean="0"/>
              <a:t>the past several years, users have moved increasingly from slow dial-up connections to high-speed “always on” connections that have changed how people view and use the Internet. </a:t>
            </a:r>
            <a:endParaRPr lang="en-US" sz="2400" dirty="0"/>
          </a:p>
        </p:txBody>
      </p:sp>
    </p:spTree>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Rediff.com</a:t>
            </a:r>
            <a:endParaRPr lang="en-US" dirty="0"/>
          </a:p>
        </p:txBody>
      </p:sp>
      <p:sp>
        <p:nvSpPr>
          <p:cNvPr id="3" name="Content Placeholder 2"/>
          <p:cNvSpPr>
            <a:spLocks noGrp="1"/>
          </p:cNvSpPr>
          <p:nvPr>
            <p:ph idx="1"/>
          </p:nvPr>
        </p:nvSpPr>
        <p:spPr>
          <a:xfrm>
            <a:off x="457200" y="1524000"/>
            <a:ext cx="8229600" cy="4602163"/>
          </a:xfrm>
        </p:spPr>
        <p:txBody>
          <a:bodyPr/>
          <a:lstStyle/>
          <a:p>
            <a:pPr algn="just"/>
            <a:r>
              <a:rPr lang="en-US" sz="2000" dirty="0" smtClean="0"/>
              <a:t>Rediff.com is an Indian news, information, entertainment and shopping web portal, founded in 1996 as "</a:t>
            </a:r>
            <a:r>
              <a:rPr lang="en-US" sz="2000" dirty="0" err="1" smtClean="0"/>
              <a:t>Rediff</a:t>
            </a:r>
            <a:r>
              <a:rPr lang="en-US" sz="2000" dirty="0" smtClean="0"/>
              <a:t> On The </a:t>
            </a:r>
            <a:r>
              <a:rPr lang="en-US" sz="2000" dirty="0" err="1" smtClean="0"/>
              <a:t>NeT</a:t>
            </a:r>
            <a:r>
              <a:rPr lang="en-US" sz="2000" dirty="0" smtClean="0"/>
              <a:t>". It is headquartered in Mumbai, with offices in Bangalore, New Delhi and New York City. </a:t>
            </a:r>
            <a:endParaRPr lang="en-US" sz="2000" dirty="0" smtClean="0"/>
          </a:p>
          <a:p>
            <a:pPr algn="just"/>
            <a:r>
              <a:rPr lang="en-US" sz="2000" dirty="0" smtClean="0"/>
              <a:t>According to </a:t>
            </a:r>
            <a:r>
              <a:rPr lang="en-US" sz="2000" dirty="0" err="1" smtClean="0"/>
              <a:t>Alexa</a:t>
            </a:r>
            <a:r>
              <a:rPr lang="en-US" sz="2000" dirty="0" smtClean="0"/>
              <a:t>, </a:t>
            </a:r>
            <a:r>
              <a:rPr lang="en-US" sz="2000" dirty="0" err="1" smtClean="0"/>
              <a:t>Rediff</a:t>
            </a:r>
            <a:r>
              <a:rPr lang="en-US" sz="2000" dirty="0" smtClean="0"/>
              <a:t> is the No. 17 Indian web portal. It has more than 316 employees. 89.1% of the millions of visitors to Rediff.com are from India, while the rest come primarily from the USA (3.4%) and China. </a:t>
            </a:r>
            <a:endParaRPr lang="en-US" sz="2000" dirty="0" smtClean="0"/>
          </a:p>
          <a:p>
            <a:pPr algn="just"/>
            <a:r>
              <a:rPr lang="en-US" sz="2000" dirty="0" smtClean="0"/>
              <a:t>In </a:t>
            </a:r>
            <a:r>
              <a:rPr lang="en-US" sz="2000" dirty="0" smtClean="0"/>
              <a:t>April 2001, Rediff.com acquired and began offering India Abroad. As of February 2011, it ranked 295 on </a:t>
            </a:r>
            <a:r>
              <a:rPr lang="en-US" sz="2000" dirty="0" err="1" smtClean="0"/>
              <a:t>Alexa</a:t>
            </a:r>
            <a:r>
              <a:rPr lang="en-US" sz="2000" dirty="0" smtClean="0"/>
              <a:t>. Rediff.com was the first website domain name registered in India in 1996. </a:t>
            </a:r>
            <a:endParaRPr lang="en-US" sz="2000" dirty="0" smtClean="0"/>
          </a:p>
          <a:p>
            <a:pPr algn="just"/>
            <a:r>
              <a:rPr lang="en-US" sz="2000" dirty="0" smtClean="0"/>
              <a:t>In </a:t>
            </a:r>
            <a:r>
              <a:rPr lang="en-US" sz="2000" dirty="0" smtClean="0"/>
              <a:t>2001, Rediff.com was alleged to be in violation of the Securities Act for filing materially false prospectus in relation to an IPO of its American depositary shares.</a:t>
            </a:r>
            <a:endParaRPr lang="en-US" sz="2000" dirty="0"/>
          </a:p>
        </p:txBody>
      </p:sp>
    </p:spTree>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382000" cy="5440363"/>
          </a:xfrm>
        </p:spPr>
        <p:txBody>
          <a:bodyPr/>
          <a:lstStyle/>
          <a:p>
            <a:pPr algn="just"/>
            <a:r>
              <a:rPr lang="en-US" sz="2000" b="1" dirty="0" err="1" smtClean="0"/>
              <a:t>Rediffmail</a:t>
            </a:r>
            <a:r>
              <a:rPr lang="en-US" sz="2000" b="1" dirty="0" smtClean="0"/>
              <a:t> – </a:t>
            </a:r>
            <a:r>
              <a:rPr lang="en-US" sz="2000" dirty="0" smtClean="0"/>
              <a:t>Web based e-mail which has around 95 million registered usernames. It offers unlimited free storage space. Like other popular webmail services, </a:t>
            </a:r>
            <a:r>
              <a:rPr lang="en-US" sz="2000" dirty="0" err="1" smtClean="0"/>
              <a:t>Rediff</a:t>
            </a:r>
            <a:r>
              <a:rPr lang="en-US" sz="2000" dirty="0" smtClean="0"/>
              <a:t> provides an AJAX based mail interface. </a:t>
            </a:r>
            <a:endParaRPr lang="en-US" sz="2000" dirty="0" smtClean="0"/>
          </a:p>
          <a:p>
            <a:pPr algn="just"/>
            <a:r>
              <a:rPr lang="en-US" sz="2000" dirty="0" smtClean="0"/>
              <a:t>It </a:t>
            </a:r>
            <a:r>
              <a:rPr lang="en-US" sz="2000" dirty="0" smtClean="0"/>
              <a:t>also allows users to send and receive mails in many Indian languages on Microsoft Windows</a:t>
            </a:r>
            <a:r>
              <a:rPr lang="en-US" sz="2000" dirty="0" smtClean="0"/>
              <a:t>.</a:t>
            </a:r>
          </a:p>
          <a:p>
            <a:pPr algn="just"/>
            <a:r>
              <a:rPr lang="en-US" sz="2000" dirty="0" err="1" smtClean="0"/>
              <a:t>Rediffmail</a:t>
            </a:r>
            <a:r>
              <a:rPr lang="en-US" sz="2000" dirty="0" smtClean="0"/>
              <a:t> </a:t>
            </a:r>
            <a:r>
              <a:rPr lang="en-US" sz="2000" dirty="0" smtClean="0"/>
              <a:t>is also available on mobiles through the free mobile application. In October 2010, Rediff.com launched a paid mobile email service named "</a:t>
            </a:r>
            <a:r>
              <a:rPr lang="en-US" sz="2000" dirty="0" err="1" smtClean="0"/>
              <a:t>Rediffmail</a:t>
            </a:r>
            <a:r>
              <a:rPr lang="en-US" sz="2000" dirty="0" smtClean="0"/>
              <a:t> NG" with support for all mobile phone platforms including </a:t>
            </a:r>
            <a:r>
              <a:rPr lang="en-US" sz="2000" dirty="0" err="1" smtClean="0"/>
              <a:t>Symbian</a:t>
            </a:r>
            <a:r>
              <a:rPr lang="en-US" sz="2000" dirty="0" smtClean="0"/>
              <a:t>, Java and </a:t>
            </a:r>
            <a:r>
              <a:rPr lang="en-US" sz="2000" dirty="0" smtClean="0"/>
              <a:t>Android</a:t>
            </a:r>
            <a:r>
              <a:rPr lang="en-US" sz="2000" b="1" dirty="0" smtClean="0"/>
              <a:t>.</a:t>
            </a:r>
          </a:p>
          <a:p>
            <a:pPr algn="just"/>
            <a:r>
              <a:rPr lang="en-US" sz="2000" b="1" dirty="0" err="1" smtClean="0"/>
              <a:t>Rediff</a:t>
            </a:r>
            <a:r>
              <a:rPr lang="en-US" sz="2000" b="1" dirty="0" smtClean="0"/>
              <a:t> </a:t>
            </a:r>
            <a:r>
              <a:rPr lang="en-US" sz="2000" b="1" dirty="0" smtClean="0"/>
              <a:t>Shopping </a:t>
            </a:r>
            <a:r>
              <a:rPr lang="en-US" sz="2000" dirty="0" smtClean="0"/>
              <a:t>– An online marketplace, headquartered in Mumbai, India. The marketplace has products ranging from mobile phones, apparel &amp; accessories up to home utility &amp; electronics</a:t>
            </a:r>
            <a:r>
              <a:rPr lang="en-US" sz="2000" dirty="0" smtClean="0"/>
              <a:t>.</a:t>
            </a:r>
          </a:p>
          <a:p>
            <a:pPr algn="just"/>
            <a:r>
              <a:rPr lang="en-US" sz="2000" dirty="0" err="1" smtClean="0"/>
              <a:t>Rediff</a:t>
            </a:r>
            <a:r>
              <a:rPr lang="en-US" sz="2000" dirty="0" smtClean="0"/>
              <a:t> </a:t>
            </a:r>
            <a:r>
              <a:rPr lang="en-US" sz="2000" dirty="0" smtClean="0"/>
              <a:t>Shopping mobile app is also now available for Java Platform, Micro Edition, Windows Store and Android users</a:t>
            </a:r>
            <a:r>
              <a:rPr lang="en-US" sz="2000" dirty="0" smtClean="0"/>
              <a:t>.</a:t>
            </a:r>
            <a:endParaRPr lang="en-US" sz="2000" dirty="0"/>
          </a:p>
        </p:txBody>
      </p:sp>
    </p:spTree>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305800" cy="5287963"/>
          </a:xfrm>
        </p:spPr>
        <p:txBody>
          <a:bodyPr/>
          <a:lstStyle/>
          <a:p>
            <a:pPr algn="just"/>
            <a:r>
              <a:rPr lang="en-US" b="1" dirty="0" err="1" smtClean="0"/>
              <a:t>Rediff</a:t>
            </a:r>
            <a:r>
              <a:rPr lang="en-US" b="1" dirty="0" smtClean="0"/>
              <a:t> News App </a:t>
            </a:r>
            <a:r>
              <a:rPr lang="en-US" dirty="0" smtClean="0"/>
              <a:t>– On 14 September 2012, </a:t>
            </a:r>
            <a:r>
              <a:rPr lang="en-US" dirty="0" err="1" smtClean="0"/>
              <a:t>Rediff</a:t>
            </a:r>
            <a:r>
              <a:rPr lang="en-US" dirty="0" smtClean="0"/>
              <a:t> launched its Android App for </a:t>
            </a:r>
            <a:r>
              <a:rPr lang="en-US" dirty="0" err="1" smtClean="0"/>
              <a:t>Rediff</a:t>
            </a:r>
            <a:r>
              <a:rPr lang="en-US" dirty="0" smtClean="0"/>
              <a:t> News. </a:t>
            </a:r>
            <a:endParaRPr lang="en-US" dirty="0" smtClean="0"/>
          </a:p>
          <a:p>
            <a:pPr algn="just"/>
            <a:r>
              <a:rPr lang="en-US" b="1" dirty="0" err="1" smtClean="0"/>
              <a:t>Rediff</a:t>
            </a:r>
            <a:r>
              <a:rPr lang="en-US" dirty="0" smtClean="0"/>
              <a:t> </a:t>
            </a:r>
            <a:r>
              <a:rPr lang="en-US" dirty="0" err="1" smtClean="0"/>
              <a:t>iShare</a:t>
            </a:r>
            <a:r>
              <a:rPr lang="en-US" dirty="0" smtClean="0"/>
              <a:t> – On 10 July 2007, </a:t>
            </a:r>
            <a:r>
              <a:rPr lang="en-US" dirty="0" err="1" smtClean="0"/>
              <a:t>Rediff</a:t>
            </a:r>
            <a:r>
              <a:rPr lang="en-US" dirty="0" smtClean="0"/>
              <a:t> users became able to upload their videos, music and pictures to the </a:t>
            </a:r>
            <a:r>
              <a:rPr lang="en-US" dirty="0" err="1" smtClean="0"/>
              <a:t>Rediff</a:t>
            </a:r>
            <a:r>
              <a:rPr lang="en-US" dirty="0" smtClean="0"/>
              <a:t> </a:t>
            </a:r>
            <a:r>
              <a:rPr lang="en-US" dirty="0" err="1" smtClean="0"/>
              <a:t>iShare</a:t>
            </a:r>
            <a:r>
              <a:rPr lang="en-US" dirty="0" smtClean="0"/>
              <a:t> multimedia </a:t>
            </a:r>
            <a:r>
              <a:rPr lang="en-US" dirty="0" smtClean="0"/>
              <a:t>platform.</a:t>
            </a:r>
            <a:endParaRPr lang="en-US" dirty="0"/>
          </a:p>
        </p:txBody>
      </p:sp>
    </p:spTree>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Webduniya.com</a:t>
            </a:r>
            <a:endParaRPr lang="en-US" sz="3200" dirty="0"/>
          </a:p>
        </p:txBody>
      </p:sp>
      <p:sp>
        <p:nvSpPr>
          <p:cNvPr id="3" name="Content Placeholder 2"/>
          <p:cNvSpPr>
            <a:spLocks noGrp="1"/>
          </p:cNvSpPr>
          <p:nvPr>
            <p:ph idx="1"/>
          </p:nvPr>
        </p:nvSpPr>
        <p:spPr/>
        <p:txBody>
          <a:bodyPr/>
          <a:lstStyle/>
          <a:p>
            <a:pPr algn="just"/>
            <a:r>
              <a:rPr lang="en-US" sz="2000" dirty="0" smtClean="0"/>
              <a:t>Webdunia.com is a first portal company which has portals in 9 Indian languages. </a:t>
            </a:r>
            <a:r>
              <a:rPr lang="en-US" sz="2000" dirty="0" err="1" smtClean="0"/>
              <a:t>Webdunia</a:t>
            </a:r>
            <a:r>
              <a:rPr lang="en-US" sz="2000" dirty="0" smtClean="0"/>
              <a:t> is a CMMI Level-3 Certified Company. </a:t>
            </a:r>
            <a:endParaRPr lang="en-US" sz="2000" dirty="0" smtClean="0"/>
          </a:p>
          <a:p>
            <a:pPr algn="just"/>
            <a:r>
              <a:rPr lang="en-US" sz="2000" dirty="0" smtClean="0"/>
              <a:t>The </a:t>
            </a:r>
            <a:r>
              <a:rPr lang="en-US" sz="2000" dirty="0" smtClean="0"/>
              <a:t>idea was to strengthen the Internet revolution in the country by initiating online quality content in 9 Indian languages which further helped increasing the number of Internet users in India</a:t>
            </a:r>
            <a:r>
              <a:rPr lang="en-US" sz="2000" dirty="0" smtClean="0"/>
              <a:t>.</a:t>
            </a:r>
          </a:p>
          <a:p>
            <a:pPr algn="just"/>
            <a:r>
              <a:rPr lang="en-US" sz="2000" dirty="0" err="1" smtClean="0"/>
              <a:t>Webdunia</a:t>
            </a:r>
            <a:r>
              <a:rPr lang="en-US" sz="2000" dirty="0" smtClean="0"/>
              <a:t> has played a very critical role in advancing language content in the country along with specializations in providing the Localization Services, Mobile VAS, Language Technology, and Enterprise and Web Solutions</a:t>
            </a:r>
            <a:r>
              <a:rPr lang="en-US" sz="2000" dirty="0" smtClean="0"/>
              <a:t>.</a:t>
            </a:r>
          </a:p>
          <a:p>
            <a:pPr algn="just"/>
            <a:r>
              <a:rPr lang="en-US" sz="2000" dirty="0" err="1" smtClean="0"/>
              <a:t>Webdunia</a:t>
            </a:r>
            <a:r>
              <a:rPr lang="en-US" sz="2000" dirty="0" smtClean="0"/>
              <a:t> </a:t>
            </a:r>
            <a:r>
              <a:rPr lang="en-US" sz="2000" dirty="0" smtClean="0"/>
              <a:t>Localization and Language Technology Services offer Language Platform to the client’s enterprise content and software applications to make them and their products or services </a:t>
            </a:r>
            <a:r>
              <a:rPr lang="en-US" sz="2000" dirty="0" smtClean="0"/>
              <a:t>world-ready.</a:t>
            </a:r>
            <a:endParaRPr lang="en-US" sz="2000" dirty="0"/>
          </a:p>
        </p:txBody>
      </p:sp>
    </p:spTree>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algn="just"/>
            <a:r>
              <a:rPr lang="en-US" sz="2400" dirty="0" smtClean="0">
                <a:hlinkClick r:id="rId2"/>
              </a:rPr>
              <a:t>https://www.nap.edu/read/6323/chapter/9#180</a:t>
            </a:r>
            <a:endParaRPr lang="en-US" sz="2400" dirty="0" smtClean="0"/>
          </a:p>
          <a:p>
            <a:pPr algn="just"/>
            <a:r>
              <a:rPr lang="en-US" sz="2400" dirty="0" smtClean="0">
                <a:hlinkClick r:id="rId3"/>
              </a:rPr>
              <a:t>https://www.google.co.in/search?sourceid=chromepsyapi2&amp;ion=1&amp;espv=2&amp;ie=U</a:t>
            </a:r>
            <a:endParaRPr lang="en-US" sz="2400" dirty="0" smtClean="0"/>
          </a:p>
          <a:p>
            <a:pPr algn="just"/>
            <a:r>
              <a:rPr lang="en-US" sz="2400" dirty="0" smtClean="0"/>
              <a:t>TF-8&amp;q=</a:t>
            </a:r>
            <a:r>
              <a:rPr lang="en-US" sz="2400" dirty="0" err="1" smtClean="0"/>
              <a:t>arpanet&amp;oq</a:t>
            </a:r>
            <a:r>
              <a:rPr lang="en-US" sz="2400" dirty="0" smtClean="0"/>
              <a:t>=</a:t>
            </a:r>
            <a:r>
              <a:rPr lang="en-US" sz="2400" dirty="0" err="1" smtClean="0"/>
              <a:t>arpanet&amp;aqs</a:t>
            </a:r>
            <a:r>
              <a:rPr lang="en-US" sz="2400" dirty="0" smtClean="0"/>
              <a:t>=chrome..69i57j0l5.2559j0j7</a:t>
            </a:r>
          </a:p>
          <a:p>
            <a:pPr algn="just"/>
            <a:r>
              <a:rPr lang="en-US" sz="2400" dirty="0" smtClean="0">
                <a:hlinkClick r:id="rId4"/>
              </a:rPr>
              <a:t>https://www.isoc.org/inet99/proceedings/3a/3a_3.htm</a:t>
            </a:r>
            <a:r>
              <a:rPr lang="en-US" sz="2400" dirty="0" smtClean="0"/>
              <a:t> </a:t>
            </a:r>
          </a:p>
          <a:p>
            <a:pPr algn="just"/>
            <a:r>
              <a:rPr lang="en-US" sz="2400" dirty="0" smtClean="0"/>
              <a:t>Digital Media – BMM Text Book</a:t>
            </a:r>
          </a:p>
          <a:p>
            <a:pPr algn="just"/>
            <a:r>
              <a:rPr lang="en-US" sz="2400" dirty="0" smtClean="0">
                <a:hlinkClick r:id="rId5"/>
              </a:rPr>
              <a:t>https://en.wikipedia.org/wiki/History_of_the_Internet</a:t>
            </a:r>
            <a:endParaRPr lang="en-US" sz="2400" dirty="0" smtClean="0"/>
          </a:p>
          <a:p>
            <a:pPr algn="just"/>
            <a:r>
              <a:rPr lang="en-US" sz="2400" dirty="0" smtClean="0"/>
              <a:t> </a:t>
            </a:r>
            <a:r>
              <a:rPr lang="en-US" sz="2400" dirty="0" smtClean="0">
                <a:hlinkClick r:id="rId6"/>
              </a:rPr>
              <a:t>https://en.wikipedia.org/wiki/Internet_research</a:t>
            </a:r>
            <a:endParaRPr lang="en-US" sz="2400" dirty="0" smtClean="0"/>
          </a:p>
          <a:p>
            <a:pPr algn="just"/>
            <a:endParaRPr lang="en-US" sz="2400" dirty="0"/>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Origins of the Internet</a:t>
            </a:r>
            <a:endParaRPr lang="en-US" dirty="0"/>
          </a:p>
        </p:txBody>
      </p:sp>
      <p:sp>
        <p:nvSpPr>
          <p:cNvPr id="3" name="Content Placeholder 2"/>
          <p:cNvSpPr>
            <a:spLocks noGrp="1"/>
          </p:cNvSpPr>
          <p:nvPr>
            <p:ph idx="1"/>
          </p:nvPr>
        </p:nvSpPr>
        <p:spPr>
          <a:xfrm>
            <a:off x="457200" y="1447800"/>
            <a:ext cx="8229600" cy="4352925"/>
          </a:xfrm>
        </p:spPr>
        <p:txBody>
          <a:bodyPr/>
          <a:lstStyle/>
          <a:p>
            <a:pPr algn="just"/>
            <a:r>
              <a:rPr lang="en-US" dirty="0" smtClean="0"/>
              <a:t>The Internet started as an experiment in the late 1960s by the Advanced Research Projects Agency (ARPA, now called DARPA).</a:t>
            </a:r>
          </a:p>
          <a:p>
            <a:pPr algn="just"/>
            <a:r>
              <a:rPr lang="en-US" dirty="0" smtClean="0"/>
              <a:t>DARPA experimented with the connection of computer networks by giving grants to multiple universities and private companies to get them involved in the research</a:t>
            </a:r>
            <a:r>
              <a:rPr lang="en-US" sz="2400" dirty="0" smtClean="0"/>
              <a:t>.</a:t>
            </a:r>
            <a:endParaRPr lang="en-US" sz="2400" dirty="0"/>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ARPANET</a:t>
            </a:r>
            <a:endParaRPr lang="en-US" dirty="0"/>
          </a:p>
        </p:txBody>
      </p:sp>
      <p:sp>
        <p:nvSpPr>
          <p:cNvPr id="3" name="Content Placeholder 2"/>
          <p:cNvSpPr>
            <a:spLocks noGrp="1"/>
          </p:cNvSpPr>
          <p:nvPr>
            <p:ph idx="1"/>
          </p:nvPr>
        </p:nvSpPr>
        <p:spPr>
          <a:xfrm>
            <a:off x="304800" y="1371600"/>
            <a:ext cx="8382000" cy="4754563"/>
          </a:xfrm>
        </p:spPr>
        <p:txBody>
          <a:bodyPr/>
          <a:lstStyle/>
          <a:p>
            <a:pPr algn="just"/>
            <a:r>
              <a:rPr lang="en-US" sz="2800" dirty="0" smtClean="0"/>
              <a:t>Advance Research Project Agency Network. (ARPANET )</a:t>
            </a:r>
          </a:p>
          <a:p>
            <a:pPr algn="just"/>
            <a:r>
              <a:rPr lang="en-US" sz="2800" dirty="0" smtClean="0"/>
              <a:t>World’s first operational network - 1967. </a:t>
            </a:r>
          </a:p>
          <a:p>
            <a:pPr algn="just"/>
            <a:r>
              <a:rPr lang="en-US" sz="2800" dirty="0" smtClean="0"/>
              <a:t>ARPANET was developed under U.S. Department Of Defence (DOD ), it was developed to survive nuclear attack. </a:t>
            </a:r>
          </a:p>
          <a:p>
            <a:pPr algn="just"/>
            <a:r>
              <a:rPr lang="en-US" sz="2800" dirty="0" smtClean="0"/>
              <a:t>It was the 1st network to implement the protocol suit TCP/IP.</a:t>
            </a:r>
          </a:p>
          <a:p>
            <a:pPr algn="just"/>
            <a:r>
              <a:rPr lang="en-US" sz="2800" dirty="0" smtClean="0"/>
              <a:t>DOD divided the network into HOSTS &amp; Subnet.</a:t>
            </a:r>
          </a:p>
          <a:p>
            <a:pPr algn="just"/>
            <a:r>
              <a:rPr lang="en-US" sz="2800" dirty="0" smtClean="0"/>
              <a:t>Subnet is another type of Network.</a:t>
            </a:r>
          </a:p>
        </p:txBody>
      </p:sp>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ARPANET</a:t>
            </a:r>
            <a:endParaRPr lang="en-US" dirty="0"/>
          </a:p>
        </p:txBody>
      </p:sp>
      <p:sp>
        <p:nvSpPr>
          <p:cNvPr id="3" name="Content Placeholder 2"/>
          <p:cNvSpPr>
            <a:spLocks noGrp="1"/>
          </p:cNvSpPr>
          <p:nvPr>
            <p:ph idx="1"/>
          </p:nvPr>
        </p:nvSpPr>
        <p:spPr>
          <a:xfrm>
            <a:off x="304800" y="1371600"/>
            <a:ext cx="8382000" cy="4754563"/>
          </a:xfrm>
        </p:spPr>
        <p:txBody>
          <a:bodyPr/>
          <a:lstStyle/>
          <a:p>
            <a:pPr algn="just">
              <a:buNone/>
            </a:pPr>
            <a:r>
              <a:rPr lang="en-US" sz="2800" dirty="0" smtClean="0"/>
              <a:t>ARPANET consisted of 4 main computers located at :</a:t>
            </a:r>
          </a:p>
          <a:p>
            <a:pPr algn="just"/>
            <a:r>
              <a:rPr lang="en-US" sz="2800" dirty="0" smtClean="0"/>
              <a:t>University of California, Los Angeles.</a:t>
            </a:r>
          </a:p>
          <a:p>
            <a:pPr algn="just"/>
            <a:r>
              <a:rPr lang="en-US" sz="2800" dirty="0" smtClean="0"/>
              <a:t>University of California, Santa Barbara.</a:t>
            </a:r>
          </a:p>
          <a:p>
            <a:pPr algn="just"/>
            <a:r>
              <a:rPr lang="en-US" sz="2800" dirty="0" smtClean="0"/>
              <a:t>The Stanford Research Institute.</a:t>
            </a:r>
          </a:p>
          <a:p>
            <a:pPr algn="just"/>
            <a:r>
              <a:rPr lang="en-US" sz="2800" dirty="0" smtClean="0"/>
              <a:t>University of Utah. </a:t>
            </a:r>
          </a:p>
          <a:p>
            <a:pPr algn="just"/>
            <a:r>
              <a:rPr lang="en-US" sz="2800" dirty="0" smtClean="0"/>
              <a:t>Each of these computers served as a host on the network, commonly today known as server.</a:t>
            </a:r>
            <a:endParaRPr lang="en-US" sz="2800" dirty="0"/>
          </a:p>
        </p:txBody>
      </p:sp>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NSF</a:t>
            </a:r>
            <a:endParaRPr lang="en-US" dirty="0"/>
          </a:p>
        </p:txBody>
      </p:sp>
      <p:sp>
        <p:nvSpPr>
          <p:cNvPr id="3" name="Content Placeholder 2"/>
          <p:cNvSpPr>
            <a:spLocks noGrp="1"/>
          </p:cNvSpPr>
          <p:nvPr>
            <p:ph idx="1"/>
          </p:nvPr>
        </p:nvSpPr>
        <p:spPr/>
        <p:txBody>
          <a:bodyPr/>
          <a:lstStyle/>
          <a:p>
            <a:pPr algn="just"/>
            <a:r>
              <a:rPr lang="en-US" sz="2800" dirty="0" smtClean="0"/>
              <a:t>NSF - National Science Foundation.</a:t>
            </a:r>
          </a:p>
          <a:p>
            <a:pPr algn="just"/>
            <a:r>
              <a:rPr lang="en-US" sz="2800" dirty="0" smtClean="0"/>
              <a:t>1980 – Started to make high capacity network for Academic &amp; Engineering Research. </a:t>
            </a:r>
          </a:p>
          <a:p>
            <a:pPr algn="just"/>
            <a:r>
              <a:rPr lang="en-US" sz="2800" dirty="0" smtClean="0"/>
              <a:t>NSF connected its huge network of five supercomputer centers, called NSF net to ARPANET in 1986.</a:t>
            </a:r>
          </a:p>
          <a:p>
            <a:pPr algn="just"/>
            <a:r>
              <a:rPr lang="en-US" sz="2800" dirty="0" smtClean="0"/>
              <a:t>1990 – Interworking of ARPANET, NSF net &amp; other Private Network resulted into INTERNET.</a:t>
            </a:r>
          </a:p>
          <a:p>
            <a:pPr algn="just"/>
            <a:endParaRPr lang="en-US" sz="2800" dirty="0"/>
          </a:p>
        </p:txBody>
      </p:sp>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Internet Journey</a:t>
            </a:r>
            <a:endParaRPr lang="en-US" dirty="0"/>
          </a:p>
        </p:txBody>
      </p:sp>
      <p:sp>
        <p:nvSpPr>
          <p:cNvPr id="3" name="Content Placeholder 2"/>
          <p:cNvSpPr>
            <a:spLocks noGrp="1"/>
          </p:cNvSpPr>
          <p:nvPr>
            <p:ph idx="1"/>
          </p:nvPr>
        </p:nvSpPr>
        <p:spPr>
          <a:xfrm>
            <a:off x="304800" y="1752600"/>
            <a:ext cx="8534400" cy="4373563"/>
          </a:xfrm>
        </p:spPr>
        <p:txBody>
          <a:bodyPr/>
          <a:lstStyle/>
          <a:p>
            <a:pPr algn="just"/>
            <a:r>
              <a:rPr lang="en-US" sz="2400" dirty="0" smtClean="0"/>
              <a:t>In 90’s Internet cost is Rs. 25,000 - 9.6kbps for 250 hours only. </a:t>
            </a:r>
          </a:p>
          <a:p>
            <a:pPr algn="just"/>
            <a:r>
              <a:rPr lang="en-US" sz="2400" dirty="0" smtClean="0"/>
              <a:t>In 20th century Internet has become more cheaper &amp; faster – Rs. 400 – 1mbps Unlimited Internet for 28 days.</a:t>
            </a:r>
          </a:p>
          <a:p>
            <a:pPr algn="just"/>
            <a:r>
              <a:rPr lang="en-US" sz="2400" dirty="0" smtClean="0"/>
              <a:t>Internet evolution from Computer to Smartphone. </a:t>
            </a:r>
          </a:p>
          <a:p>
            <a:pPr algn="just"/>
            <a:r>
              <a:rPr lang="en-US" sz="2400" dirty="0" smtClean="0"/>
              <a:t>In 70’s – LAN Network &amp; 1997 – Wireless Network ( WIFI )</a:t>
            </a:r>
          </a:p>
          <a:p>
            <a:pPr algn="just"/>
            <a:r>
              <a:rPr lang="en-US" sz="2400" dirty="0" smtClean="0"/>
              <a:t>Over the year Internet for Mobile phones is Changed GPRS - 2G – 3G – 4G – 5G. </a:t>
            </a:r>
          </a:p>
          <a:p>
            <a:pPr algn="just"/>
            <a:r>
              <a:rPr lang="en-US" sz="2400" dirty="0" smtClean="0"/>
              <a:t>Fastest Network in the world.</a:t>
            </a:r>
          </a:p>
          <a:p>
            <a:pPr algn="just"/>
            <a:endParaRPr lang="en-US" sz="2400" dirty="0"/>
          </a:p>
        </p:txBody>
      </p:sp>
    </p:spTree>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Internet Journey In India</a:t>
            </a:r>
            <a:endParaRPr lang="en-US" dirty="0"/>
          </a:p>
        </p:txBody>
      </p:sp>
      <p:sp>
        <p:nvSpPr>
          <p:cNvPr id="3" name="Content Placeholder 2"/>
          <p:cNvSpPr>
            <a:spLocks noGrp="1"/>
          </p:cNvSpPr>
          <p:nvPr>
            <p:ph idx="1"/>
          </p:nvPr>
        </p:nvSpPr>
        <p:spPr/>
        <p:txBody>
          <a:bodyPr/>
          <a:lstStyle/>
          <a:p>
            <a:pPr algn="just"/>
            <a:r>
              <a:rPr lang="en-US" sz="2400" dirty="0" smtClean="0"/>
              <a:t>August 1995 – Officially launched Internet for Indian Public.</a:t>
            </a:r>
          </a:p>
          <a:p>
            <a:pPr algn="just"/>
            <a:r>
              <a:rPr lang="en-US" sz="2400" dirty="0" smtClean="0"/>
              <a:t>First Cybercafé at Mumbai Hotel.</a:t>
            </a:r>
          </a:p>
          <a:p>
            <a:pPr algn="just"/>
            <a:r>
              <a:rPr lang="en-US" sz="2400" dirty="0" smtClean="0"/>
              <a:t>ICICI Bank – 1st Online banking site in 1997. </a:t>
            </a:r>
          </a:p>
          <a:p>
            <a:pPr algn="just"/>
            <a:r>
              <a:rPr lang="en-US" sz="2400" dirty="0" smtClean="0"/>
              <a:t>1st Case in India - Teenager hacked the data of BARC.</a:t>
            </a:r>
          </a:p>
          <a:p>
            <a:pPr algn="just"/>
            <a:r>
              <a:rPr lang="en-US" sz="2400" dirty="0" smtClean="0"/>
              <a:t>“Web </a:t>
            </a:r>
            <a:r>
              <a:rPr lang="en-US" sz="2400" dirty="0" err="1" smtClean="0"/>
              <a:t>dunia</a:t>
            </a:r>
            <a:r>
              <a:rPr lang="en-US" sz="2400" dirty="0" smtClean="0"/>
              <a:t>” – 1st Hindi Portal. </a:t>
            </a:r>
          </a:p>
          <a:p>
            <a:pPr algn="just"/>
            <a:r>
              <a:rPr lang="en-US" sz="2400" dirty="0" smtClean="0"/>
              <a:t>Over the year many websites introduced for Indian Public like IRCTC, E-Bay, Banking Sites </a:t>
            </a:r>
            <a:r>
              <a:rPr lang="en-US" dirty="0" smtClean="0"/>
              <a:t>etc.</a:t>
            </a:r>
            <a:endParaRPr lang="en-US" dirty="0"/>
          </a:p>
        </p:txBody>
      </p:sp>
    </p:spTree>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aramond" pitchFamily="18" charset="0"/>
              </a:rPr>
              <a:t>                        </a:t>
            </a:r>
            <a:endParaRPr lang="en-US" dirty="0"/>
          </a:p>
        </p:txBody>
      </p:sp>
      <p:sp>
        <p:nvSpPr>
          <p:cNvPr id="3" name="Content Placeholder 2"/>
          <p:cNvSpPr>
            <a:spLocks noGrp="1"/>
          </p:cNvSpPr>
          <p:nvPr>
            <p:ph idx="4294967295"/>
          </p:nvPr>
        </p:nvSpPr>
        <p:spPr>
          <a:xfrm>
            <a:off x="457200" y="1981200"/>
            <a:ext cx="4876800" cy="4267200"/>
          </a:xfrm>
        </p:spPr>
        <p:txBody>
          <a:bodyPr>
            <a:normAutofit fontScale="85000" lnSpcReduction="20000"/>
          </a:bodyPr>
          <a:lstStyle/>
          <a:p>
            <a:r>
              <a:rPr lang="en-US" sz="2800" dirty="0" smtClean="0">
                <a:latin typeface="Adobe Arabic" pitchFamily="18" charset="-78"/>
                <a:cs typeface="Adobe Arabic" pitchFamily="18" charset="-78"/>
              </a:rPr>
              <a:t>Internet offers tremendous uses. It has brought immense changes in our lives. From small day to day tasks to big industrial jobs, internet is being used everywhere. </a:t>
            </a:r>
          </a:p>
          <a:p>
            <a:endParaRPr lang="en-US" sz="2800" dirty="0" smtClean="0">
              <a:latin typeface="Adobe Arabic" pitchFamily="18" charset="-78"/>
              <a:cs typeface="Adobe Arabic" pitchFamily="18" charset="-78"/>
            </a:endParaRPr>
          </a:p>
          <a:p>
            <a:r>
              <a:rPr lang="en-US" sz="2800" dirty="0" smtClean="0">
                <a:latin typeface="Adobe Arabic" pitchFamily="18" charset="-78"/>
                <a:cs typeface="Adobe Arabic" pitchFamily="18" charset="-78"/>
              </a:rPr>
              <a:t>It has brought about a revolution and has touched every aspect of our lives.</a:t>
            </a:r>
          </a:p>
          <a:p>
            <a:endParaRPr lang="en-US" sz="2800" dirty="0" smtClean="0">
              <a:latin typeface="Adobe Arabic" pitchFamily="18" charset="-78"/>
              <a:cs typeface="Adobe Arabic" pitchFamily="18" charset="-78"/>
            </a:endParaRPr>
          </a:p>
          <a:p>
            <a:r>
              <a:rPr lang="en-US" sz="2800" dirty="0" smtClean="0">
                <a:latin typeface="Adobe Arabic" pitchFamily="18" charset="-78"/>
                <a:cs typeface="Adobe Arabic" pitchFamily="18" charset="-78"/>
              </a:rPr>
              <a:t>The major internet companies of India are BSNL, Vodafone, </a:t>
            </a:r>
            <a:r>
              <a:rPr lang="en-US" sz="2800" dirty="0" err="1" smtClean="0">
                <a:latin typeface="Adobe Arabic" pitchFamily="18" charset="-78"/>
                <a:cs typeface="Adobe Arabic" pitchFamily="18" charset="-78"/>
              </a:rPr>
              <a:t>Airtel</a:t>
            </a:r>
            <a:r>
              <a:rPr lang="en-US" sz="2800" dirty="0" smtClean="0">
                <a:latin typeface="Adobe Arabic" pitchFamily="18" charset="-78"/>
                <a:cs typeface="Adobe Arabic" pitchFamily="18" charset="-78"/>
              </a:rPr>
              <a:t> and Idea.</a:t>
            </a:r>
          </a:p>
        </p:txBody>
      </p:sp>
      <p:pic>
        <p:nvPicPr>
          <p:cNvPr id="6" name="Picture 5" descr="TN_laptop-computer-to-surf-world-wide-web-internet.jpg"/>
          <p:cNvPicPr>
            <a:picLocks noChangeAspect="1"/>
          </p:cNvPicPr>
          <p:nvPr/>
        </p:nvPicPr>
        <p:blipFill>
          <a:blip r:embed="rId2" cstate="print"/>
          <a:stretch>
            <a:fillRect/>
          </a:stretch>
        </p:blipFill>
        <p:spPr>
          <a:xfrm>
            <a:off x="5638800" y="1752600"/>
            <a:ext cx="2971800" cy="3886200"/>
          </a:xfrm>
          <a:prstGeom prst="rect">
            <a:avLst/>
          </a:prstGeom>
        </p:spPr>
      </p:pic>
      <p:sp>
        <p:nvSpPr>
          <p:cNvPr id="5" name="Rectangle 4"/>
          <p:cNvSpPr/>
          <p:nvPr/>
        </p:nvSpPr>
        <p:spPr>
          <a:xfrm>
            <a:off x="685800" y="838200"/>
            <a:ext cx="5334000" cy="838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b="1" dirty="0" smtClean="0"/>
              <a:t>Uses of Internet</a:t>
            </a:r>
            <a:endParaRPr lang="en-US" sz="3200" b="1"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par>
                          <p:cTn id="8" fill="hold">
                            <p:stCondLst>
                              <p:cond delay="500"/>
                            </p:stCondLst>
                            <p:childTnLst>
                              <p:par>
                                <p:cTn id="9" presetID="4" presetClass="entr" presetSubtype="16"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box(in)">
                                      <p:cBhvr>
                                        <p:cTn id="11" dur="500"/>
                                        <p:tgtEl>
                                          <p:spTgt spid="3">
                                            <p:txEl>
                                              <p:pRg st="2" end="2"/>
                                            </p:txEl>
                                          </p:spTgt>
                                        </p:tgtEl>
                                      </p:cBhvr>
                                    </p:animEffect>
                                  </p:childTnLst>
                                </p:cTn>
                              </p:par>
                            </p:childTnLst>
                          </p:cTn>
                        </p:par>
                        <p:par>
                          <p:cTn id="12" fill="hold">
                            <p:stCondLst>
                              <p:cond delay="1000"/>
                            </p:stCondLst>
                            <p:childTnLst>
                              <p:par>
                                <p:cTn id="13" presetID="4" presetClass="entr" presetSubtype="16" fill="hold" nodeType="after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ox(in)">
                                      <p:cBhvr>
                                        <p:cTn id="1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eme3">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336699"/>
        </a:dk1>
        <a:lt1>
          <a:srgbClr val="FFFFFF"/>
        </a:lt1>
        <a:dk2>
          <a:srgbClr val="000000"/>
        </a:dk2>
        <a:lt2>
          <a:srgbClr val="E3EBF1"/>
        </a:lt2>
        <a:accent1>
          <a:srgbClr val="B2B2B2"/>
        </a:accent1>
        <a:accent2>
          <a:srgbClr val="808080"/>
        </a:accent2>
        <a:accent3>
          <a:srgbClr val="AAAAAA"/>
        </a:accent3>
        <a:accent4>
          <a:srgbClr val="DADADA"/>
        </a:accent4>
        <a:accent5>
          <a:srgbClr val="D5D5D5"/>
        </a:accent5>
        <a:accent6>
          <a:srgbClr val="737373"/>
        </a:accent6>
        <a:hlink>
          <a:srgbClr val="969696"/>
        </a:hlink>
        <a:folHlink>
          <a:srgbClr val="C0C0C0"/>
        </a:folHlink>
      </a:clrScheme>
      <a:clrMap bg1="dk2" tx1="lt1" bg2="dk1" tx2="lt2" accent1="accent1" accent2="accent2" accent3="accent3" accent4="accent4" accent5="accent5" accent6="accent6" hlink="hlink" folHlink="folHlink"/>
    </a:extraClrScheme>
    <a:extraClrScheme>
      <a:clrScheme name="Default Design 14">
        <a:dk1>
          <a:srgbClr val="336699"/>
        </a:dk1>
        <a:lt1>
          <a:srgbClr val="FFFFFF"/>
        </a:lt1>
        <a:dk2>
          <a:srgbClr val="000000"/>
        </a:dk2>
        <a:lt2>
          <a:srgbClr val="E3EBF1"/>
        </a:lt2>
        <a:accent1>
          <a:srgbClr val="333333"/>
        </a:accent1>
        <a:accent2>
          <a:srgbClr val="808080"/>
        </a:accent2>
        <a:accent3>
          <a:srgbClr val="AAAAAA"/>
        </a:accent3>
        <a:accent4>
          <a:srgbClr val="DADADA"/>
        </a:accent4>
        <a:accent5>
          <a:srgbClr val="ADADAD"/>
        </a:accent5>
        <a:accent6>
          <a:srgbClr val="737373"/>
        </a:accent6>
        <a:hlink>
          <a:srgbClr val="969696"/>
        </a:hlink>
        <a:folHlink>
          <a:srgbClr val="C0C0C0"/>
        </a:folHlink>
      </a:clrScheme>
      <a:clrMap bg1="dk2" tx1="lt1" bg2="dk1" tx2="lt2" accent1="accent1" accent2="accent2" accent3="accent3" accent4="accent4" accent5="accent5" accent6="accent6" hlink="hlink" folHlink="folHlink"/>
    </a:extraClrScheme>
    <a:extraClrScheme>
      <a:clrScheme name="Default Design 15">
        <a:dk1>
          <a:srgbClr val="336699"/>
        </a:dk1>
        <a:lt1>
          <a:srgbClr val="FFFFFF"/>
        </a:lt1>
        <a:dk2>
          <a:srgbClr val="000000"/>
        </a:dk2>
        <a:lt2>
          <a:srgbClr val="FFFFFF"/>
        </a:lt2>
        <a:accent1>
          <a:srgbClr val="333333"/>
        </a:accent1>
        <a:accent2>
          <a:srgbClr val="808080"/>
        </a:accent2>
        <a:accent3>
          <a:srgbClr val="AAAAAA"/>
        </a:accent3>
        <a:accent4>
          <a:srgbClr val="DADADA"/>
        </a:accent4>
        <a:accent5>
          <a:srgbClr val="ADADAD"/>
        </a:accent5>
        <a:accent6>
          <a:srgbClr val="737373"/>
        </a:accent6>
        <a:hlink>
          <a:srgbClr val="969696"/>
        </a:hlink>
        <a:folHlink>
          <a:srgbClr val="C0C0C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Child Labour</Template>
  <TotalTime>229</TotalTime>
  <Words>1785</Words>
  <Application>Microsoft Office PowerPoint</Application>
  <PresentationFormat>On-screen Show (4:3)</PresentationFormat>
  <Paragraphs>136</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Theme3</vt:lpstr>
      <vt:lpstr>EVOLUTION OF INTERNET</vt:lpstr>
      <vt:lpstr>EVOLUTION OF INTERNET – World Wide</vt:lpstr>
      <vt:lpstr>Origins of the Internet</vt:lpstr>
      <vt:lpstr>ARPANET</vt:lpstr>
      <vt:lpstr>ARPANET</vt:lpstr>
      <vt:lpstr>NSF</vt:lpstr>
      <vt:lpstr>Internet Journey</vt:lpstr>
      <vt:lpstr>Internet Journey In India</vt:lpstr>
      <vt:lpstr>                        </vt:lpstr>
      <vt:lpstr>Uses of internet</vt:lpstr>
      <vt:lpstr>Communication</vt:lpstr>
      <vt:lpstr>Research </vt:lpstr>
      <vt:lpstr>Education </vt:lpstr>
      <vt:lpstr>News and Journals</vt:lpstr>
      <vt:lpstr>Online Banking </vt:lpstr>
      <vt:lpstr>E-Commerce</vt:lpstr>
      <vt:lpstr>Mobile Wallet</vt:lpstr>
      <vt:lpstr>Entertainment</vt:lpstr>
      <vt:lpstr>Conclusion </vt:lpstr>
      <vt:lpstr>Mass Communication &amp; Internet</vt:lpstr>
      <vt:lpstr>Slide 21</vt:lpstr>
      <vt:lpstr>Slide 22</vt:lpstr>
      <vt:lpstr>Rediff.com</vt:lpstr>
      <vt:lpstr>Slide 24</vt:lpstr>
      <vt:lpstr>Slide 25</vt:lpstr>
      <vt:lpstr>Webduniya.com</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SIJMC</dc:creator>
  <cp:lastModifiedBy>Mudasir zargar</cp:lastModifiedBy>
  <cp:revision>36</cp:revision>
  <dcterms:created xsi:type="dcterms:W3CDTF">2018-09-10T06:52:10Z</dcterms:created>
  <dcterms:modified xsi:type="dcterms:W3CDTF">2021-08-05T08:34:47Z</dcterms:modified>
</cp:coreProperties>
</file>