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2" r:id="rId1"/>
  </p:sldMasterIdLst>
  <p:sldIdLst>
    <p:sldId id="296" r:id="rId2"/>
    <p:sldId id="297" r:id="rId3"/>
    <p:sldId id="258" r:id="rId4"/>
    <p:sldId id="298" r:id="rId5"/>
    <p:sldId id="259" r:id="rId6"/>
    <p:sldId id="260" r:id="rId7"/>
    <p:sldId id="261" r:id="rId8"/>
    <p:sldId id="262" r:id="rId9"/>
    <p:sldId id="263" r:id="rId10"/>
    <p:sldId id="299" r:id="rId11"/>
    <p:sldId id="264" r:id="rId12"/>
    <p:sldId id="300" r:id="rId13"/>
    <p:sldId id="301" r:id="rId14"/>
    <p:sldId id="310" r:id="rId15"/>
    <p:sldId id="302" r:id="rId16"/>
    <p:sldId id="303" r:id="rId17"/>
    <p:sldId id="304" r:id="rId18"/>
    <p:sldId id="305" r:id="rId19"/>
    <p:sldId id="306" r:id="rId20"/>
    <p:sldId id="307" r:id="rId21"/>
    <p:sldId id="308" r:id="rId22"/>
    <p:sldId id="309" r:id="rId23"/>
    <p:sldId id="265" r:id="rId24"/>
    <p:sldId id="266" r:id="rId25"/>
    <p:sldId id="267" r:id="rId26"/>
    <p:sldId id="268" r:id="rId27"/>
    <p:sldId id="269" r:id="rId28"/>
    <p:sldId id="270" r:id="rId29"/>
    <p:sldId id="283" r:id="rId30"/>
    <p:sldId id="271" r:id="rId31"/>
    <p:sldId id="285" r:id="rId32"/>
    <p:sldId id="286" r:id="rId33"/>
    <p:sldId id="287"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722" autoAdjust="0"/>
    <p:restoredTop sz="94660"/>
  </p:normalViewPr>
  <p:slideViewPr>
    <p:cSldViewPr>
      <p:cViewPr varScale="1">
        <p:scale>
          <a:sx n="59" d="100"/>
          <a:sy n="59" d="100"/>
        </p:scale>
        <p:origin x="-372"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8/4/2021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8/4/2021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merriam-webster.com/dictionary/community" TargetMode="External"/><Relationship Id="rId2" Type="http://schemas.openxmlformats.org/officeDocument/2006/relationships/hyperlink" Target="https://www.merriam-webster.com/dictionary/aggregate"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PUBLIC OPINION AND PERSUATION </a:t>
            </a:r>
            <a:endParaRPr lang="en-US" dirty="0"/>
          </a:p>
        </p:txBody>
      </p:sp>
      <p:sp>
        <p:nvSpPr>
          <p:cNvPr id="4" name="Subtitle 3"/>
          <p:cNvSpPr>
            <a:spLocks noGrp="1"/>
          </p:cNvSpPr>
          <p:nvPr>
            <p:ph type="subTitle" idx="1"/>
          </p:nvPr>
        </p:nvSpPr>
        <p:spPr>
          <a:xfrm>
            <a:off x="533400" y="3352800"/>
            <a:ext cx="7854696" cy="1628336"/>
          </a:xfrm>
        </p:spPr>
        <p:txBody>
          <a:bodyPr>
            <a:normAutofit/>
          </a:bodyPr>
          <a:lstStyle/>
          <a:p>
            <a:r>
              <a:rPr lang="en-US" dirty="0" smtClean="0"/>
              <a:t>Dr. Gunjan Sharma</a:t>
            </a:r>
          </a:p>
          <a:p>
            <a:r>
              <a:rPr lang="en-US" dirty="0" smtClean="0"/>
              <a:t>Assistant Professor</a:t>
            </a:r>
          </a:p>
          <a:p>
            <a:r>
              <a:rPr lang="en-US" smtClean="0"/>
              <a:t>SVSU</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37488"/>
            <a:ext cx="8305800" cy="5620512"/>
          </a:xfrm>
        </p:spPr>
        <p:txBody>
          <a:bodyPr>
            <a:normAutofit fontScale="90000"/>
          </a:bodyPr>
          <a:lstStyle/>
          <a:p>
            <a:r>
              <a:rPr lang="en-US" sz="3100" b="1" dirty="0" smtClean="0"/>
              <a:t>Diffusion theory </a:t>
            </a:r>
            <a:r>
              <a:rPr lang="en-US" sz="2800" dirty="0" smtClean="0"/>
              <a:t>is </a:t>
            </a:r>
            <a:r>
              <a:rPr lang="en-US" sz="2800" dirty="0" smtClean="0"/>
              <a:t>a social (communication) process through which new ideas, technologies, products, or processes spread among the members of a particular social system via </a:t>
            </a:r>
            <a:r>
              <a:rPr lang="en-US" sz="2800" b="1" dirty="0" smtClean="0"/>
              <a:t>specific communication</a:t>
            </a:r>
            <a:r>
              <a:rPr lang="en-US" sz="2800" dirty="0" smtClean="0"/>
              <a:t> channels over time</a:t>
            </a:r>
            <a:br>
              <a:rPr lang="en-US" sz="2800" dirty="0" smtClean="0"/>
            </a:br>
            <a:r>
              <a:rPr lang="en-US" sz="2800" dirty="0" smtClean="0"/>
              <a:t/>
            </a:r>
            <a:br>
              <a:rPr lang="en-US" sz="2800" dirty="0" smtClean="0"/>
            </a:br>
            <a:r>
              <a:rPr lang="en-US" sz="2800" dirty="0" smtClean="0"/>
              <a:t>Diffusion theory </a:t>
            </a:r>
            <a:r>
              <a:rPr lang="en-US" sz="2800" b="1" dirty="0" smtClean="0"/>
              <a:t>concerns with the spread of an innovation through a population</a:t>
            </a:r>
            <a:r>
              <a:rPr lang="en-US" sz="2800" dirty="0" smtClean="0"/>
              <a:t>. </a:t>
            </a:r>
            <a:r>
              <a:rPr lang="en-US" sz="2800" dirty="0" smtClean="0"/>
              <a:t>In diffusion </a:t>
            </a:r>
            <a:r>
              <a:rPr lang="en-US" sz="2800" dirty="0" smtClean="0"/>
              <a:t>theory </a:t>
            </a:r>
            <a:r>
              <a:rPr lang="en-US" sz="2800" dirty="0" smtClean="0"/>
              <a:t>we Develop  </a:t>
            </a:r>
            <a:r>
              <a:rPr lang="en-US" sz="2800" dirty="0" smtClean="0"/>
              <a:t>analytical models for explaining and forecasting the dynamics of diffusion of an innovation (an idea, practice, or object perceived as new by an individual) in a socio-technical system</a:t>
            </a:r>
            <a:r>
              <a:rPr lang="en-US" sz="2800" dirty="0" smtClean="0"/>
              <a:t>.</a:t>
            </a:r>
            <a:br>
              <a:rPr lang="en-US" sz="2800" dirty="0" smtClean="0"/>
            </a:br>
            <a:r>
              <a:rPr lang="en-US" sz="2800" dirty="0" smtClean="0"/>
              <a:t/>
            </a:r>
            <a:br>
              <a:rPr lang="en-US" sz="2800" dirty="0" smtClean="0"/>
            </a:br>
            <a:r>
              <a:rPr lang="en-US" sz="2400" dirty="0" smtClean="0"/>
              <a:t> </a:t>
            </a:r>
            <a:r>
              <a:rPr lang="en-US" sz="2400" b="1" dirty="0" smtClean="0"/>
              <a:t>communicators in society with a message influence/encourage people that have strong opinions through the media to influence the masses</a:t>
            </a:r>
            <a:r>
              <a:rPr lang="en-US" sz="2400" dirty="0" smtClean="0"/>
              <a:t>.</a:t>
            </a:r>
            <a:r>
              <a:rPr lang="en-US" sz="2800" dirty="0" smtClean="0"/>
              <a:t/>
            </a:r>
            <a:br>
              <a:rPr lang="en-US" sz="2800" dirty="0" smtClean="0"/>
            </a:br>
            <a:endParaRPr lang="en-US" sz="2800" dirty="0"/>
          </a:p>
        </p:txBody>
      </p:sp>
      <p:sp>
        <p:nvSpPr>
          <p:cNvPr id="3" name="TextBox 2"/>
          <p:cNvSpPr txBox="1"/>
          <p:nvPr/>
        </p:nvSpPr>
        <p:spPr>
          <a:xfrm>
            <a:off x="609600" y="685800"/>
            <a:ext cx="8246938" cy="646331"/>
          </a:xfrm>
          <a:prstGeom prst="rect">
            <a:avLst/>
          </a:prstGeom>
          <a:noFill/>
        </p:spPr>
        <p:txBody>
          <a:bodyPr wrap="none" rtlCol="0">
            <a:spAutoFit/>
          </a:bodyPr>
          <a:lstStyle/>
          <a:p>
            <a:r>
              <a:rPr lang="en-US" sz="3600" b="1" dirty="0" err="1" smtClean="0">
                <a:solidFill>
                  <a:schemeClr val="tx2">
                    <a:lumMod val="75000"/>
                  </a:schemeClr>
                </a:solidFill>
              </a:rPr>
              <a:t>Difussion</a:t>
            </a:r>
            <a:r>
              <a:rPr lang="en-US" sz="3600" b="1" dirty="0" smtClean="0">
                <a:solidFill>
                  <a:schemeClr val="tx2">
                    <a:lumMod val="75000"/>
                  </a:schemeClr>
                </a:solidFill>
              </a:rPr>
              <a:t> Theory of Communication </a:t>
            </a:r>
            <a:endParaRPr lang="en-US" sz="3600" b="1" dirty="0">
              <a:solidFill>
                <a:schemeClr val="tx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533400" y="838201"/>
            <a:ext cx="7924800" cy="443070"/>
          </a:xfrm>
          <a:prstGeom prst="rect">
            <a:avLst/>
          </a:prstGeom>
        </p:spPr>
        <p:txBody>
          <a:bodyPr vert="horz" wrap="square" lIns="0" tIns="12065" rIns="0" bIns="0" rtlCol="0">
            <a:spAutoFit/>
          </a:bodyPr>
          <a:lstStyle/>
          <a:p>
            <a:pPr marL="927100">
              <a:lnSpc>
                <a:spcPct val="100000"/>
              </a:lnSpc>
              <a:spcBef>
                <a:spcPts val="95"/>
              </a:spcBef>
            </a:pPr>
            <a:r>
              <a:rPr sz="2800" dirty="0">
                <a:solidFill>
                  <a:srgbClr val="545449"/>
                </a:solidFill>
                <a:latin typeface="Arial"/>
                <a:cs typeface="Arial"/>
              </a:rPr>
              <a:t>Individuals </a:t>
            </a:r>
            <a:r>
              <a:rPr sz="2800" spc="-5" dirty="0">
                <a:solidFill>
                  <a:srgbClr val="545449"/>
                </a:solidFill>
                <a:latin typeface="Arial"/>
                <a:cs typeface="Arial"/>
              </a:rPr>
              <a:t>adopt </a:t>
            </a:r>
            <a:r>
              <a:rPr sz="2800" dirty="0">
                <a:solidFill>
                  <a:srgbClr val="545449"/>
                </a:solidFill>
                <a:latin typeface="Arial"/>
                <a:cs typeface="Arial"/>
              </a:rPr>
              <a:t>new </a:t>
            </a:r>
            <a:r>
              <a:rPr sz="2800" spc="-5" dirty="0">
                <a:solidFill>
                  <a:srgbClr val="545449"/>
                </a:solidFill>
                <a:latin typeface="Arial"/>
                <a:cs typeface="Arial"/>
              </a:rPr>
              <a:t>ideas in </a:t>
            </a:r>
            <a:r>
              <a:rPr sz="2800" dirty="0">
                <a:solidFill>
                  <a:srgbClr val="545449"/>
                </a:solidFill>
                <a:latin typeface="Arial"/>
                <a:cs typeface="Arial"/>
              </a:rPr>
              <a:t>five</a:t>
            </a:r>
            <a:r>
              <a:rPr sz="2800" spc="-5" dirty="0">
                <a:solidFill>
                  <a:srgbClr val="545449"/>
                </a:solidFill>
                <a:latin typeface="Arial"/>
                <a:cs typeface="Arial"/>
              </a:rPr>
              <a:t> </a:t>
            </a:r>
            <a:r>
              <a:rPr sz="2800">
                <a:solidFill>
                  <a:srgbClr val="545449"/>
                </a:solidFill>
                <a:latin typeface="Arial"/>
                <a:cs typeface="Arial"/>
              </a:rPr>
              <a:t>stages</a:t>
            </a:r>
            <a:r>
              <a:rPr sz="2800" smtClean="0">
                <a:solidFill>
                  <a:srgbClr val="545449"/>
                </a:solidFill>
                <a:latin typeface="Arial"/>
                <a:cs typeface="Arial"/>
              </a:rPr>
              <a:t>:</a:t>
            </a:r>
            <a:endParaRPr sz="4050">
              <a:latin typeface="Arial"/>
              <a:cs typeface="Arial"/>
            </a:endParaRPr>
          </a:p>
        </p:txBody>
      </p:sp>
      <p:grpSp>
        <p:nvGrpSpPr>
          <p:cNvPr id="6" name="object 6"/>
          <p:cNvGrpSpPr/>
          <p:nvPr/>
        </p:nvGrpSpPr>
        <p:grpSpPr>
          <a:xfrm>
            <a:off x="5867399" y="3001384"/>
            <a:ext cx="2443480" cy="1991995"/>
            <a:chOff x="5867399" y="3001384"/>
            <a:chExt cx="2443480" cy="1991995"/>
          </a:xfrm>
        </p:grpSpPr>
        <p:sp>
          <p:nvSpPr>
            <p:cNvPr id="7" name="object 7"/>
            <p:cNvSpPr/>
            <p:nvPr/>
          </p:nvSpPr>
          <p:spPr>
            <a:xfrm>
              <a:off x="5875889" y="3018442"/>
              <a:ext cx="2416810" cy="1964689"/>
            </a:xfrm>
            <a:custGeom>
              <a:avLst/>
              <a:gdLst/>
              <a:ahLst/>
              <a:cxnLst/>
              <a:rect l="l" t="t" r="r" b="b"/>
              <a:pathLst>
                <a:path w="2416809" h="1964689">
                  <a:moveTo>
                    <a:pt x="15281" y="0"/>
                  </a:moveTo>
                  <a:lnTo>
                    <a:pt x="13583" y="27151"/>
                  </a:lnTo>
                  <a:lnTo>
                    <a:pt x="13583" y="93396"/>
                  </a:lnTo>
                  <a:lnTo>
                    <a:pt x="11884" y="193616"/>
                  </a:lnTo>
                  <a:lnTo>
                    <a:pt x="11884" y="320846"/>
                  </a:lnTo>
                  <a:lnTo>
                    <a:pt x="10187" y="468688"/>
                  </a:lnTo>
                  <a:lnTo>
                    <a:pt x="10187" y="635039"/>
                  </a:lnTo>
                  <a:lnTo>
                    <a:pt x="1697" y="1514601"/>
                  </a:lnTo>
                  <a:lnTo>
                    <a:pt x="1697" y="1662329"/>
                  </a:lnTo>
                  <a:lnTo>
                    <a:pt x="0" y="1784598"/>
                  </a:lnTo>
                  <a:lnTo>
                    <a:pt x="0" y="1964580"/>
                  </a:lnTo>
                  <a:lnTo>
                    <a:pt x="1203873" y="1964580"/>
                  </a:lnTo>
                  <a:lnTo>
                    <a:pt x="1429680" y="1962881"/>
                  </a:lnTo>
                  <a:lnTo>
                    <a:pt x="1647098" y="1962881"/>
                  </a:lnTo>
                  <a:lnTo>
                    <a:pt x="2034155" y="1959485"/>
                  </a:lnTo>
                  <a:lnTo>
                    <a:pt x="2188722" y="1956089"/>
                  </a:lnTo>
                  <a:lnTo>
                    <a:pt x="2309304" y="1954392"/>
                  </a:lnTo>
                  <a:lnTo>
                    <a:pt x="2387370" y="1950996"/>
                  </a:lnTo>
                  <a:lnTo>
                    <a:pt x="2414530" y="1945902"/>
                  </a:lnTo>
                  <a:lnTo>
                    <a:pt x="2414530" y="1939110"/>
                  </a:lnTo>
                  <a:lnTo>
                    <a:pt x="2416236" y="1927223"/>
                  </a:lnTo>
                  <a:lnTo>
                    <a:pt x="2416236" y="1893263"/>
                  </a:lnTo>
                  <a:lnTo>
                    <a:pt x="2414529" y="1871189"/>
                  </a:lnTo>
                  <a:lnTo>
                    <a:pt x="2414529" y="1801571"/>
                  </a:lnTo>
                  <a:lnTo>
                    <a:pt x="2412823" y="1777803"/>
                  </a:lnTo>
                  <a:lnTo>
                    <a:pt x="2412823" y="1755726"/>
                  </a:lnTo>
                  <a:lnTo>
                    <a:pt x="2411117" y="1735355"/>
                  </a:lnTo>
                  <a:lnTo>
                    <a:pt x="2411117" y="1679317"/>
                  </a:lnTo>
                  <a:lnTo>
                    <a:pt x="2405998" y="1675919"/>
                  </a:lnTo>
                  <a:lnTo>
                    <a:pt x="2394195" y="1665727"/>
                  </a:lnTo>
                  <a:lnTo>
                    <a:pt x="2373861" y="1648753"/>
                  </a:lnTo>
                  <a:lnTo>
                    <a:pt x="2348266" y="1630074"/>
                  </a:lnTo>
                  <a:lnTo>
                    <a:pt x="2282145" y="1577434"/>
                  </a:lnTo>
                  <a:lnTo>
                    <a:pt x="2244747" y="1548562"/>
                  </a:lnTo>
                  <a:lnTo>
                    <a:pt x="2203937" y="1519704"/>
                  </a:lnTo>
                  <a:lnTo>
                    <a:pt x="2163269" y="1489141"/>
                  </a:lnTo>
                  <a:lnTo>
                    <a:pt x="2122459" y="1460269"/>
                  </a:lnTo>
                  <a:lnTo>
                    <a:pt x="2081791" y="1433103"/>
                  </a:lnTo>
                  <a:lnTo>
                    <a:pt x="2042687" y="1409334"/>
                  </a:lnTo>
                  <a:lnTo>
                    <a:pt x="2006996" y="1387257"/>
                  </a:lnTo>
                  <a:lnTo>
                    <a:pt x="1974717" y="1371976"/>
                  </a:lnTo>
                  <a:lnTo>
                    <a:pt x="1947558" y="1361783"/>
                  </a:lnTo>
                  <a:lnTo>
                    <a:pt x="1925517" y="1358386"/>
                  </a:lnTo>
                  <a:lnTo>
                    <a:pt x="1888120" y="1358386"/>
                  </a:lnTo>
                  <a:lnTo>
                    <a:pt x="1849158" y="1361783"/>
                  </a:lnTo>
                  <a:lnTo>
                    <a:pt x="1830388" y="1361783"/>
                  </a:lnTo>
                  <a:lnTo>
                    <a:pt x="1811760" y="1363489"/>
                  </a:lnTo>
                  <a:lnTo>
                    <a:pt x="1777776" y="1363489"/>
                  </a:lnTo>
                  <a:lnTo>
                    <a:pt x="1762561" y="1361783"/>
                  </a:lnTo>
                  <a:lnTo>
                    <a:pt x="1748910" y="1361783"/>
                  </a:lnTo>
                  <a:lnTo>
                    <a:pt x="1709948" y="1344810"/>
                  </a:lnTo>
                  <a:lnTo>
                    <a:pt x="1704829" y="1297258"/>
                  </a:lnTo>
                  <a:lnTo>
                    <a:pt x="1708242" y="1251413"/>
                  </a:lnTo>
                  <a:lnTo>
                    <a:pt x="1713219" y="1164812"/>
                  </a:lnTo>
                  <a:lnTo>
                    <a:pt x="1709948" y="1073121"/>
                  </a:lnTo>
                  <a:lnTo>
                    <a:pt x="1703123" y="1018789"/>
                  </a:lnTo>
                  <a:lnTo>
                    <a:pt x="1686059" y="972944"/>
                  </a:lnTo>
                  <a:lnTo>
                    <a:pt x="1643685" y="935585"/>
                  </a:lnTo>
                  <a:lnTo>
                    <a:pt x="1594343" y="925393"/>
                  </a:lnTo>
                  <a:lnTo>
                    <a:pt x="1531634" y="923701"/>
                  </a:lnTo>
                  <a:lnTo>
                    <a:pt x="1463664" y="927098"/>
                  </a:lnTo>
                  <a:lnTo>
                    <a:pt x="1429680" y="930496"/>
                  </a:lnTo>
                  <a:lnTo>
                    <a:pt x="1392353" y="933893"/>
                  </a:lnTo>
                  <a:lnTo>
                    <a:pt x="1360089" y="935585"/>
                  </a:lnTo>
                  <a:lnTo>
                    <a:pt x="1297267" y="942380"/>
                  </a:lnTo>
                  <a:lnTo>
                    <a:pt x="1248024" y="942380"/>
                  </a:lnTo>
                  <a:lnTo>
                    <a:pt x="1208963" y="930496"/>
                  </a:lnTo>
                  <a:lnTo>
                    <a:pt x="1193691" y="905022"/>
                  </a:lnTo>
                  <a:lnTo>
                    <a:pt x="1188601" y="891446"/>
                  </a:lnTo>
                  <a:lnTo>
                    <a:pt x="1183496" y="847292"/>
                  </a:lnTo>
                  <a:lnTo>
                    <a:pt x="1173314" y="787857"/>
                  </a:lnTo>
                  <a:lnTo>
                    <a:pt x="1161427" y="742011"/>
                  </a:lnTo>
                  <a:lnTo>
                    <a:pt x="1152938" y="718243"/>
                  </a:lnTo>
                  <a:lnTo>
                    <a:pt x="1144449" y="692768"/>
                  </a:lnTo>
                  <a:lnTo>
                    <a:pt x="1117275" y="641834"/>
                  </a:lnTo>
                  <a:lnTo>
                    <a:pt x="1086717" y="604475"/>
                  </a:lnTo>
                  <a:lnTo>
                    <a:pt x="1054453" y="579001"/>
                  </a:lnTo>
                  <a:lnTo>
                    <a:pt x="1001812" y="560379"/>
                  </a:lnTo>
                  <a:lnTo>
                    <a:pt x="961058" y="558673"/>
                  </a:lnTo>
                  <a:lnTo>
                    <a:pt x="891439" y="563790"/>
                  </a:lnTo>
                  <a:lnTo>
                    <a:pt x="835414" y="570472"/>
                  </a:lnTo>
                  <a:lnTo>
                    <a:pt x="806548" y="575589"/>
                  </a:lnTo>
                  <a:lnTo>
                    <a:pt x="774284" y="577295"/>
                  </a:lnTo>
                  <a:lnTo>
                    <a:pt x="743726" y="577295"/>
                  </a:lnTo>
                  <a:lnTo>
                    <a:pt x="680890" y="573883"/>
                  </a:lnTo>
                  <a:lnTo>
                    <a:pt x="619760" y="567060"/>
                  </a:lnTo>
                  <a:lnTo>
                    <a:pt x="590894" y="560379"/>
                  </a:lnTo>
                  <a:lnTo>
                    <a:pt x="563734" y="555261"/>
                  </a:lnTo>
                  <a:lnTo>
                    <a:pt x="511093" y="539908"/>
                  </a:lnTo>
                  <a:lnTo>
                    <a:pt x="466941" y="522991"/>
                  </a:lnTo>
                  <a:lnTo>
                    <a:pt x="429587" y="504227"/>
                  </a:lnTo>
                  <a:lnTo>
                    <a:pt x="393938" y="470394"/>
                  </a:lnTo>
                  <a:lnTo>
                    <a:pt x="375253" y="436418"/>
                  </a:lnTo>
                  <a:lnTo>
                    <a:pt x="370163" y="414242"/>
                  </a:lnTo>
                  <a:lnTo>
                    <a:pt x="361674" y="390502"/>
                  </a:lnTo>
                  <a:lnTo>
                    <a:pt x="356583" y="365056"/>
                  </a:lnTo>
                  <a:lnTo>
                    <a:pt x="351478" y="337904"/>
                  </a:lnTo>
                  <a:lnTo>
                    <a:pt x="348094" y="310753"/>
                  </a:lnTo>
                  <a:lnTo>
                    <a:pt x="342989" y="283601"/>
                  </a:lnTo>
                  <a:lnTo>
                    <a:pt x="339591" y="256449"/>
                  </a:lnTo>
                  <a:lnTo>
                    <a:pt x="337898" y="230861"/>
                  </a:lnTo>
                  <a:lnTo>
                    <a:pt x="334500" y="208827"/>
                  </a:lnTo>
                  <a:lnTo>
                    <a:pt x="329409" y="152817"/>
                  </a:lnTo>
                  <a:lnTo>
                    <a:pt x="315830" y="117136"/>
                  </a:lnTo>
                  <a:lnTo>
                    <a:pt x="292054" y="96808"/>
                  </a:lnTo>
                  <a:lnTo>
                    <a:pt x="281859" y="89984"/>
                  </a:lnTo>
                  <a:lnTo>
                    <a:pt x="271678" y="84867"/>
                  </a:lnTo>
                  <a:lnTo>
                    <a:pt x="261497" y="78043"/>
                  </a:lnTo>
                  <a:lnTo>
                    <a:pt x="251301" y="74631"/>
                  </a:lnTo>
                  <a:lnTo>
                    <a:pt x="239413" y="71362"/>
                  </a:lnTo>
                  <a:lnTo>
                    <a:pt x="229232" y="67950"/>
                  </a:lnTo>
                  <a:lnTo>
                    <a:pt x="208856" y="64538"/>
                  </a:lnTo>
                  <a:lnTo>
                    <a:pt x="198660" y="64538"/>
                  </a:lnTo>
                  <a:lnTo>
                    <a:pt x="190171" y="66244"/>
                  </a:lnTo>
                  <a:lnTo>
                    <a:pt x="181682" y="66244"/>
                  </a:lnTo>
                  <a:lnTo>
                    <a:pt x="173193" y="67950"/>
                  </a:lnTo>
                  <a:lnTo>
                    <a:pt x="164704" y="67950"/>
                  </a:lnTo>
                  <a:lnTo>
                    <a:pt x="147726" y="71362"/>
                  </a:lnTo>
                  <a:lnTo>
                    <a:pt x="140929" y="71362"/>
                  </a:lnTo>
                  <a:lnTo>
                    <a:pt x="127349" y="74631"/>
                  </a:lnTo>
                  <a:lnTo>
                    <a:pt x="115463" y="74631"/>
                  </a:lnTo>
                  <a:lnTo>
                    <a:pt x="110368" y="76337"/>
                  </a:lnTo>
                  <a:lnTo>
                    <a:pt x="106972" y="76337"/>
                  </a:lnTo>
                  <a:lnTo>
                    <a:pt x="100181" y="78043"/>
                  </a:lnTo>
                  <a:lnTo>
                    <a:pt x="98483" y="78043"/>
                  </a:lnTo>
                  <a:lnTo>
                    <a:pt x="15281" y="0"/>
                  </a:lnTo>
                  <a:close/>
                </a:path>
              </a:pathLst>
            </a:custGeom>
            <a:solidFill>
              <a:srgbClr val="5E75C8"/>
            </a:solidFill>
          </p:spPr>
          <p:txBody>
            <a:bodyPr wrap="square" lIns="0" tIns="0" rIns="0" bIns="0" rtlCol="0"/>
            <a:lstStyle/>
            <a:p>
              <a:endParaRPr/>
            </a:p>
          </p:txBody>
        </p:sp>
        <p:sp>
          <p:nvSpPr>
            <p:cNvPr id="8" name="object 8"/>
            <p:cNvSpPr/>
            <p:nvPr/>
          </p:nvSpPr>
          <p:spPr>
            <a:xfrm>
              <a:off x="6190014" y="4431175"/>
              <a:ext cx="1374140" cy="553720"/>
            </a:xfrm>
            <a:custGeom>
              <a:avLst/>
              <a:gdLst/>
              <a:ahLst/>
              <a:cxnLst/>
              <a:rect l="l" t="t" r="r" b="b"/>
              <a:pathLst>
                <a:path w="1374140" h="553720">
                  <a:moveTo>
                    <a:pt x="64528" y="0"/>
                  </a:moveTo>
                  <a:lnTo>
                    <a:pt x="62836" y="0"/>
                  </a:lnTo>
                  <a:lnTo>
                    <a:pt x="61129" y="3397"/>
                  </a:lnTo>
                  <a:lnTo>
                    <a:pt x="57731" y="8486"/>
                  </a:lnTo>
                  <a:lnTo>
                    <a:pt x="56039" y="15281"/>
                  </a:lnTo>
                  <a:lnTo>
                    <a:pt x="52640" y="22062"/>
                  </a:lnTo>
                  <a:lnTo>
                    <a:pt x="47550" y="30563"/>
                  </a:lnTo>
                  <a:lnTo>
                    <a:pt x="42459" y="40741"/>
                  </a:lnTo>
                  <a:lnTo>
                    <a:pt x="39061" y="52640"/>
                  </a:lnTo>
                  <a:lnTo>
                    <a:pt x="32264" y="62818"/>
                  </a:lnTo>
                  <a:lnTo>
                    <a:pt x="27173" y="74702"/>
                  </a:lnTo>
                  <a:lnTo>
                    <a:pt x="22082" y="84895"/>
                  </a:lnTo>
                  <a:lnTo>
                    <a:pt x="18684" y="96779"/>
                  </a:lnTo>
                  <a:lnTo>
                    <a:pt x="13593" y="106972"/>
                  </a:lnTo>
                  <a:lnTo>
                    <a:pt x="11887" y="117164"/>
                  </a:lnTo>
                  <a:lnTo>
                    <a:pt x="8488" y="125651"/>
                  </a:lnTo>
                  <a:lnTo>
                    <a:pt x="6796" y="132446"/>
                  </a:lnTo>
                  <a:lnTo>
                    <a:pt x="6796" y="139227"/>
                  </a:lnTo>
                  <a:lnTo>
                    <a:pt x="5104" y="146022"/>
                  </a:lnTo>
                  <a:lnTo>
                    <a:pt x="3398" y="156215"/>
                  </a:lnTo>
                  <a:lnTo>
                    <a:pt x="3398" y="166393"/>
                  </a:lnTo>
                  <a:lnTo>
                    <a:pt x="1706" y="176586"/>
                  </a:lnTo>
                  <a:lnTo>
                    <a:pt x="1706" y="254700"/>
                  </a:lnTo>
                  <a:lnTo>
                    <a:pt x="3398" y="268276"/>
                  </a:lnTo>
                  <a:lnTo>
                    <a:pt x="3398" y="281866"/>
                  </a:lnTo>
                  <a:lnTo>
                    <a:pt x="11887" y="346391"/>
                  </a:lnTo>
                  <a:lnTo>
                    <a:pt x="11887" y="378646"/>
                  </a:lnTo>
                  <a:lnTo>
                    <a:pt x="8489" y="412607"/>
                  </a:lnTo>
                  <a:lnTo>
                    <a:pt x="8489" y="431287"/>
                  </a:lnTo>
                  <a:lnTo>
                    <a:pt x="6796" y="448274"/>
                  </a:lnTo>
                  <a:lnTo>
                    <a:pt x="6796" y="463550"/>
                  </a:lnTo>
                  <a:lnTo>
                    <a:pt x="5104" y="478834"/>
                  </a:lnTo>
                  <a:lnTo>
                    <a:pt x="1706" y="504304"/>
                  </a:lnTo>
                  <a:lnTo>
                    <a:pt x="0" y="514491"/>
                  </a:lnTo>
                  <a:lnTo>
                    <a:pt x="0" y="528075"/>
                  </a:lnTo>
                  <a:lnTo>
                    <a:pt x="862589" y="553545"/>
                  </a:lnTo>
                  <a:lnTo>
                    <a:pt x="1363545" y="548452"/>
                  </a:lnTo>
                  <a:lnTo>
                    <a:pt x="1363545" y="524679"/>
                  </a:lnTo>
                  <a:lnTo>
                    <a:pt x="1365252" y="507700"/>
                  </a:lnTo>
                  <a:lnTo>
                    <a:pt x="1366958" y="487323"/>
                  </a:lnTo>
                  <a:lnTo>
                    <a:pt x="1371935" y="416005"/>
                  </a:lnTo>
                  <a:lnTo>
                    <a:pt x="1371935" y="388839"/>
                  </a:lnTo>
                  <a:lnTo>
                    <a:pt x="1373641" y="365070"/>
                  </a:lnTo>
                  <a:lnTo>
                    <a:pt x="1371935" y="339596"/>
                  </a:lnTo>
                  <a:lnTo>
                    <a:pt x="1371935" y="319225"/>
                  </a:lnTo>
                  <a:lnTo>
                    <a:pt x="1370229" y="298840"/>
                  </a:lnTo>
                  <a:lnTo>
                    <a:pt x="1366958" y="271674"/>
                  </a:lnTo>
                  <a:lnTo>
                    <a:pt x="1363545" y="264879"/>
                  </a:lnTo>
                  <a:lnTo>
                    <a:pt x="1360133" y="259790"/>
                  </a:lnTo>
                  <a:lnTo>
                    <a:pt x="1356720" y="252995"/>
                  </a:lnTo>
                  <a:lnTo>
                    <a:pt x="1355014" y="246200"/>
                  </a:lnTo>
                  <a:lnTo>
                    <a:pt x="1351601" y="239419"/>
                  </a:lnTo>
                  <a:lnTo>
                    <a:pt x="1349895" y="230918"/>
                  </a:lnTo>
                  <a:lnTo>
                    <a:pt x="1348188" y="224137"/>
                  </a:lnTo>
                  <a:lnTo>
                    <a:pt x="1346482" y="215636"/>
                  </a:lnTo>
                  <a:lnTo>
                    <a:pt x="1346482" y="207149"/>
                  </a:lnTo>
                  <a:lnTo>
                    <a:pt x="1344775" y="198663"/>
                  </a:lnTo>
                  <a:lnTo>
                    <a:pt x="1343069" y="191868"/>
                  </a:lnTo>
                  <a:lnTo>
                    <a:pt x="1343069" y="168099"/>
                  </a:lnTo>
                  <a:lnTo>
                    <a:pt x="1341363" y="168099"/>
                  </a:lnTo>
                  <a:lnTo>
                    <a:pt x="1339656" y="171497"/>
                  </a:lnTo>
                  <a:lnTo>
                    <a:pt x="1336386" y="176586"/>
                  </a:lnTo>
                  <a:lnTo>
                    <a:pt x="1331267" y="183381"/>
                  </a:lnTo>
                  <a:lnTo>
                    <a:pt x="1324441" y="191868"/>
                  </a:lnTo>
                  <a:lnTo>
                    <a:pt x="1317616" y="202060"/>
                  </a:lnTo>
                  <a:lnTo>
                    <a:pt x="1310791" y="213944"/>
                  </a:lnTo>
                  <a:lnTo>
                    <a:pt x="1304107" y="227534"/>
                  </a:lnTo>
                  <a:lnTo>
                    <a:pt x="1283631" y="251303"/>
                  </a:lnTo>
                  <a:lnTo>
                    <a:pt x="1263297" y="278469"/>
                  </a:lnTo>
                  <a:lnTo>
                    <a:pt x="1251353" y="290353"/>
                  </a:lnTo>
                  <a:lnTo>
                    <a:pt x="1241257" y="302237"/>
                  </a:lnTo>
                  <a:lnTo>
                    <a:pt x="1229312" y="314122"/>
                  </a:lnTo>
                  <a:lnTo>
                    <a:pt x="1217510" y="324314"/>
                  </a:lnTo>
                  <a:lnTo>
                    <a:pt x="1205566" y="332801"/>
                  </a:lnTo>
                  <a:lnTo>
                    <a:pt x="1192057" y="342994"/>
                  </a:lnTo>
                  <a:lnTo>
                    <a:pt x="1176700" y="353186"/>
                  </a:lnTo>
                  <a:lnTo>
                    <a:pt x="1161485" y="365070"/>
                  </a:lnTo>
                  <a:lnTo>
                    <a:pt x="1144421" y="376955"/>
                  </a:lnTo>
                  <a:lnTo>
                    <a:pt x="1125794" y="387147"/>
                  </a:lnTo>
                  <a:lnTo>
                    <a:pt x="1085026" y="410916"/>
                  </a:lnTo>
                  <a:lnTo>
                    <a:pt x="1061251" y="421094"/>
                  </a:lnTo>
                  <a:lnTo>
                    <a:pt x="1010302" y="439773"/>
                  </a:lnTo>
                  <a:lnTo>
                    <a:pt x="952571" y="456758"/>
                  </a:lnTo>
                  <a:lnTo>
                    <a:pt x="854100" y="473739"/>
                  </a:lnTo>
                  <a:lnTo>
                    <a:pt x="779376" y="473739"/>
                  </a:lnTo>
                  <a:lnTo>
                    <a:pt x="738637" y="472041"/>
                  </a:lnTo>
                  <a:lnTo>
                    <a:pt x="699575" y="468645"/>
                  </a:lnTo>
                  <a:lnTo>
                    <a:pt x="658822" y="463550"/>
                  </a:lnTo>
                  <a:lnTo>
                    <a:pt x="618069" y="456758"/>
                  </a:lnTo>
                  <a:lnTo>
                    <a:pt x="579022" y="448274"/>
                  </a:lnTo>
                  <a:lnTo>
                    <a:pt x="538268" y="439773"/>
                  </a:lnTo>
                  <a:lnTo>
                    <a:pt x="497515" y="427889"/>
                  </a:lnTo>
                  <a:lnTo>
                    <a:pt x="458468" y="416005"/>
                  </a:lnTo>
                  <a:lnTo>
                    <a:pt x="421099" y="402429"/>
                  </a:lnTo>
                  <a:lnTo>
                    <a:pt x="349787" y="375249"/>
                  </a:lnTo>
                  <a:lnTo>
                    <a:pt x="286965" y="342994"/>
                  </a:lnTo>
                  <a:lnTo>
                    <a:pt x="258099" y="327712"/>
                  </a:lnTo>
                  <a:lnTo>
                    <a:pt x="205458" y="290353"/>
                  </a:lnTo>
                  <a:lnTo>
                    <a:pt x="163013" y="247905"/>
                  </a:lnTo>
                  <a:lnTo>
                    <a:pt x="146035" y="224137"/>
                  </a:lnTo>
                  <a:lnTo>
                    <a:pt x="129056" y="202060"/>
                  </a:lnTo>
                  <a:lnTo>
                    <a:pt x="91702" y="130740"/>
                  </a:lnTo>
                  <a:lnTo>
                    <a:pt x="71325" y="66216"/>
                  </a:lnTo>
                  <a:lnTo>
                    <a:pt x="64528" y="27166"/>
                  </a:lnTo>
                  <a:lnTo>
                    <a:pt x="62836" y="11884"/>
                  </a:lnTo>
                  <a:lnTo>
                    <a:pt x="64528" y="0"/>
                  </a:lnTo>
                  <a:close/>
                </a:path>
              </a:pathLst>
            </a:custGeom>
            <a:solidFill>
              <a:srgbClr val="00CCCC"/>
            </a:solidFill>
          </p:spPr>
          <p:txBody>
            <a:bodyPr wrap="square" lIns="0" tIns="0" rIns="0" bIns="0" rtlCol="0"/>
            <a:lstStyle/>
            <a:p>
              <a:endParaRPr/>
            </a:p>
          </p:txBody>
        </p:sp>
        <p:sp>
          <p:nvSpPr>
            <p:cNvPr id="9" name="object 9"/>
            <p:cNvSpPr/>
            <p:nvPr/>
          </p:nvSpPr>
          <p:spPr>
            <a:xfrm>
              <a:off x="7966070" y="4799643"/>
              <a:ext cx="113756" cy="191869"/>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886077" y="4640030"/>
              <a:ext cx="302260" cy="329565"/>
            </a:xfrm>
            <a:custGeom>
              <a:avLst/>
              <a:gdLst/>
              <a:ahLst/>
              <a:cxnLst/>
              <a:rect l="l" t="t" r="r" b="b"/>
              <a:pathLst>
                <a:path w="302260" h="329564">
                  <a:moveTo>
                    <a:pt x="50940" y="0"/>
                  </a:moveTo>
                  <a:lnTo>
                    <a:pt x="33960" y="1691"/>
                  </a:lnTo>
                  <a:lnTo>
                    <a:pt x="16981" y="5089"/>
                  </a:lnTo>
                  <a:lnTo>
                    <a:pt x="0" y="10178"/>
                  </a:lnTo>
                  <a:lnTo>
                    <a:pt x="6792" y="319219"/>
                  </a:lnTo>
                  <a:lnTo>
                    <a:pt x="288665" y="329408"/>
                  </a:lnTo>
                  <a:lnTo>
                    <a:pt x="302244" y="186778"/>
                  </a:lnTo>
                  <a:lnTo>
                    <a:pt x="300538" y="185072"/>
                  </a:lnTo>
                  <a:lnTo>
                    <a:pt x="297154" y="178292"/>
                  </a:lnTo>
                  <a:lnTo>
                    <a:pt x="293755" y="174894"/>
                  </a:lnTo>
                  <a:lnTo>
                    <a:pt x="290357" y="169791"/>
                  </a:lnTo>
                  <a:lnTo>
                    <a:pt x="285266" y="164701"/>
                  </a:lnTo>
                  <a:lnTo>
                    <a:pt x="281868" y="157906"/>
                  </a:lnTo>
                  <a:lnTo>
                    <a:pt x="276777" y="151111"/>
                  </a:lnTo>
                  <a:lnTo>
                    <a:pt x="269980" y="142625"/>
                  </a:lnTo>
                  <a:lnTo>
                    <a:pt x="264889" y="134138"/>
                  </a:lnTo>
                  <a:lnTo>
                    <a:pt x="251310" y="117150"/>
                  </a:lnTo>
                  <a:lnTo>
                    <a:pt x="242806" y="108664"/>
                  </a:lnTo>
                  <a:lnTo>
                    <a:pt x="234317" y="98485"/>
                  </a:lnTo>
                  <a:lnTo>
                    <a:pt x="225828" y="89984"/>
                  </a:lnTo>
                  <a:lnTo>
                    <a:pt x="215647" y="78100"/>
                  </a:lnTo>
                  <a:lnTo>
                    <a:pt x="181690" y="49242"/>
                  </a:lnTo>
                  <a:lnTo>
                    <a:pt x="168097" y="40741"/>
                  </a:lnTo>
                  <a:lnTo>
                    <a:pt x="156209" y="32255"/>
                  </a:lnTo>
                  <a:lnTo>
                    <a:pt x="142629" y="23768"/>
                  </a:lnTo>
                  <a:lnTo>
                    <a:pt x="129049" y="18679"/>
                  </a:lnTo>
                  <a:lnTo>
                    <a:pt x="113765" y="11884"/>
                  </a:lnTo>
                  <a:lnTo>
                    <a:pt x="98483" y="6780"/>
                  </a:lnTo>
                  <a:lnTo>
                    <a:pt x="83201" y="3397"/>
                  </a:lnTo>
                  <a:lnTo>
                    <a:pt x="50940" y="0"/>
                  </a:lnTo>
                  <a:close/>
                </a:path>
              </a:pathLst>
            </a:custGeom>
            <a:solidFill>
              <a:srgbClr val="00009E"/>
            </a:solidFill>
          </p:spPr>
          <p:txBody>
            <a:bodyPr wrap="square" lIns="0" tIns="0" rIns="0" bIns="0" rtlCol="0"/>
            <a:lstStyle/>
            <a:p>
              <a:endParaRPr/>
            </a:p>
          </p:txBody>
        </p:sp>
        <p:sp>
          <p:nvSpPr>
            <p:cNvPr id="11" name="object 11"/>
            <p:cNvSpPr/>
            <p:nvPr/>
          </p:nvSpPr>
          <p:spPr>
            <a:xfrm>
              <a:off x="5867399" y="3001384"/>
              <a:ext cx="2443354" cy="1991825"/>
            </a:xfrm>
            <a:prstGeom prst="rect">
              <a:avLst/>
            </a:prstGeom>
            <a:blipFill>
              <a:blip r:embed="rId3" cstate="print"/>
              <a:stretch>
                <a:fillRect/>
              </a:stretch>
            </a:blipFill>
          </p:spPr>
          <p:txBody>
            <a:bodyPr wrap="square" lIns="0" tIns="0" rIns="0" bIns="0" rtlCol="0"/>
            <a:lstStyle/>
            <a:p>
              <a:endParaRPr/>
            </a:p>
          </p:txBody>
        </p:sp>
      </p:grpSp>
      <p:pic>
        <p:nvPicPr>
          <p:cNvPr id="23554" name="Picture 2" descr="Screen-Shot-2018-10-04-at-12.19.09-PM-16c318p.png (153×197)"/>
          <p:cNvPicPr>
            <a:picLocks noChangeAspect="1" noChangeArrowheads="1"/>
          </p:cNvPicPr>
          <p:nvPr/>
        </p:nvPicPr>
        <p:blipFill>
          <a:blip r:embed="rId4"/>
          <a:srcRect/>
          <a:stretch>
            <a:fillRect/>
          </a:stretch>
        </p:blipFill>
        <p:spPr bwMode="auto">
          <a:xfrm>
            <a:off x="950760" y="1600200"/>
            <a:ext cx="3773640" cy="485887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fontScale="77500" lnSpcReduction="20000"/>
          </a:bodyPr>
          <a:lstStyle/>
          <a:p>
            <a:pPr fontAlgn="base"/>
            <a:r>
              <a:rPr lang="en-US" dirty="0" smtClean="0"/>
              <a:t>For example, stage one is awareness. The public relations practitioner must first ensure that there is enough media coverage, promotional materials, press releases, etc. to spread awareness of the product or idea at the center of the campaign</a:t>
            </a:r>
            <a:r>
              <a:rPr lang="en-US" dirty="0" smtClean="0"/>
              <a:t>.</a:t>
            </a:r>
          </a:p>
          <a:p>
            <a:pPr fontAlgn="base">
              <a:buNone/>
            </a:pPr>
            <a:endParaRPr lang="en-US" dirty="0" smtClean="0"/>
          </a:p>
          <a:p>
            <a:pPr fontAlgn="base"/>
            <a:r>
              <a:rPr lang="en-US" dirty="0" smtClean="0"/>
              <a:t>The second step of interest or persuasion tells the practitioner that they will need to somehow convince the consumer of </a:t>
            </a:r>
            <a:r>
              <a:rPr lang="en-US" i="1" dirty="0" smtClean="0"/>
              <a:t>why</a:t>
            </a:r>
            <a:r>
              <a:rPr lang="en-US" dirty="0" smtClean="0"/>
              <a:t> they will need this product or why they should care about an idea. This can be done through fact sheets, comparison to similar things, relevant statistics or simply telling the consumer why it will make their life better</a:t>
            </a:r>
            <a:r>
              <a:rPr lang="en-US" dirty="0" smtClean="0"/>
              <a:t>.</a:t>
            </a:r>
          </a:p>
          <a:p>
            <a:pPr fontAlgn="base">
              <a:buNone/>
            </a:pPr>
            <a:endParaRPr lang="en-US" dirty="0" smtClean="0"/>
          </a:p>
          <a:p>
            <a:pPr fontAlgn="base"/>
            <a:r>
              <a:rPr lang="en-US" dirty="0" smtClean="0"/>
              <a:t>The third and fourth steps of evaluation and trial tell the public relations practitioner that the consumer will need to be able to somehow try this idea or product without a formal commitment. In order to allow for this, they might implement something such as a 30-day trial, or a tester product in a store. Ideas are more difficult to measure in steps because a person is able to change their way of thinking freely, but these steps tell the practitioner that a trial period will take place while the consumer decides whether or not to care about the idea.</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r>
              <a:rPr lang="en-US" dirty="0" smtClean="0"/>
              <a:t>The final step, adoption, is the end goal for a public relations practitioner. This is where an individual will make the decision to either buy or reject a product, or jump on board and change their way of thinking and behavior as a result of the campaign. If many people did not adopt the main goal of a campaign, a practitioner can evaluate the previous steps and see how they can be changed and improved upon in the future.</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DIFFUSION THEORY </a:t>
            </a:r>
            <a:endParaRPr lang="en-US" b="1" dirty="0"/>
          </a:p>
        </p:txBody>
      </p:sp>
      <p:pic>
        <p:nvPicPr>
          <p:cNvPr id="46082" name="Picture 2" descr="The Diffusion Theory Mass Media Individuals Individuals Copyright © Allyn &amp; Bacon 2003 "/>
          <p:cNvPicPr>
            <a:picLocks noChangeAspect="1" noChangeArrowheads="1"/>
          </p:cNvPicPr>
          <p:nvPr/>
        </p:nvPicPr>
        <p:blipFill>
          <a:blip r:embed="rId2"/>
          <a:srcRect t="22222" r="7229" b="5810"/>
          <a:stretch>
            <a:fillRect/>
          </a:stretch>
        </p:blipFill>
        <p:spPr bwMode="auto">
          <a:xfrm>
            <a:off x="304800" y="1600200"/>
            <a:ext cx="4191000" cy="2438400"/>
          </a:xfrm>
          <a:prstGeom prst="rect">
            <a:avLst/>
          </a:prstGeom>
          <a:noFill/>
        </p:spPr>
      </p:pic>
      <p:pic>
        <p:nvPicPr>
          <p:cNvPr id="46084" name="Picture 4" descr="The Diffusion Theory Mass Media Individuals Individuals Copyright © Allyn &amp; Bacon 2003 "/>
          <p:cNvPicPr>
            <a:picLocks noChangeAspect="1" noChangeArrowheads="1"/>
          </p:cNvPicPr>
          <p:nvPr/>
        </p:nvPicPr>
        <p:blipFill>
          <a:blip r:embed="rId3"/>
          <a:srcRect l="5000" t="22667" b="6667"/>
          <a:stretch>
            <a:fillRect/>
          </a:stretch>
        </p:blipFill>
        <p:spPr bwMode="auto">
          <a:xfrm>
            <a:off x="4572000" y="4114800"/>
            <a:ext cx="4343400" cy="242316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16879"/>
            <a:ext cx="5339080" cy="944880"/>
          </a:xfrm>
          <a:prstGeom prst="rect">
            <a:avLst/>
          </a:prstGeom>
        </p:spPr>
        <p:txBody>
          <a:bodyPr vert="horz" wrap="square" lIns="0" tIns="100330" rIns="0" bIns="0" rtlCol="0">
            <a:spAutoFit/>
          </a:bodyPr>
          <a:lstStyle/>
          <a:p>
            <a:pPr marL="469900" indent="-457834">
              <a:lnSpc>
                <a:spcPct val="100000"/>
              </a:lnSpc>
              <a:spcBef>
                <a:spcPts val="790"/>
              </a:spcBef>
              <a:buClr>
                <a:srgbClr val="F4680A"/>
              </a:buClr>
              <a:buSzPct val="75000"/>
              <a:buFont typeface="Wingdings"/>
              <a:buChar char=""/>
              <a:tabLst>
                <a:tab pos="469900" algn="l"/>
                <a:tab pos="470534" algn="l"/>
              </a:tabLst>
            </a:pPr>
            <a:r>
              <a:rPr sz="2800" b="1" spc="-25" dirty="0">
                <a:latin typeface="Arial"/>
                <a:cs typeface="Arial"/>
              </a:rPr>
              <a:t>ENVIRONMENTAL</a:t>
            </a:r>
            <a:r>
              <a:rPr sz="2800" b="1" spc="-40" dirty="0">
                <a:latin typeface="Arial"/>
                <a:cs typeface="Arial"/>
              </a:rPr>
              <a:t> </a:t>
            </a:r>
            <a:r>
              <a:rPr sz="2800" b="1" spc="-35" dirty="0">
                <a:latin typeface="Arial"/>
                <a:cs typeface="Arial"/>
              </a:rPr>
              <a:t>FACTORS</a:t>
            </a:r>
            <a:endParaRPr sz="2800">
              <a:latin typeface="Arial"/>
              <a:cs typeface="Arial"/>
            </a:endParaRPr>
          </a:p>
          <a:p>
            <a:pPr marL="927100">
              <a:lnSpc>
                <a:spcPct val="100000"/>
              </a:lnSpc>
              <a:spcBef>
                <a:spcPts val="545"/>
              </a:spcBef>
              <a:tabLst>
                <a:tab pos="2994025" algn="l"/>
                <a:tab pos="4112260" algn="l"/>
                <a:tab pos="4903470" algn="l"/>
              </a:tabLst>
            </a:pPr>
            <a:r>
              <a:rPr sz="2200" spc="-5" dirty="0">
                <a:latin typeface="Arial"/>
                <a:cs typeface="Arial"/>
              </a:rPr>
              <a:t>Environmental	factors	play	a</a:t>
            </a:r>
            <a:endParaRPr sz="2200">
              <a:latin typeface="Arial"/>
              <a:cs typeface="Arial"/>
            </a:endParaRPr>
          </a:p>
        </p:txBody>
      </p:sp>
      <p:sp>
        <p:nvSpPr>
          <p:cNvPr id="3" name="object 3"/>
          <p:cNvSpPr txBox="1"/>
          <p:nvPr/>
        </p:nvSpPr>
        <p:spPr>
          <a:xfrm>
            <a:off x="5863209" y="2001138"/>
            <a:ext cx="2743835" cy="360680"/>
          </a:xfrm>
          <a:prstGeom prst="rect">
            <a:avLst/>
          </a:prstGeom>
        </p:spPr>
        <p:txBody>
          <a:bodyPr vert="horz" wrap="square" lIns="0" tIns="12065" rIns="0" bIns="0" rtlCol="0">
            <a:spAutoFit/>
          </a:bodyPr>
          <a:lstStyle/>
          <a:p>
            <a:pPr marL="12700">
              <a:lnSpc>
                <a:spcPct val="100000"/>
              </a:lnSpc>
              <a:spcBef>
                <a:spcPts val="95"/>
              </a:spcBef>
              <a:tabLst>
                <a:tab pos="1085215" algn="l"/>
                <a:tab pos="1845945" algn="l"/>
                <a:tab pos="2343150" algn="l"/>
              </a:tabLst>
            </a:pPr>
            <a:r>
              <a:rPr sz="2200" spc="-5" dirty="0">
                <a:latin typeface="Arial"/>
                <a:cs typeface="Arial"/>
              </a:rPr>
              <a:t>crit</a:t>
            </a:r>
            <a:r>
              <a:rPr sz="2200" dirty="0">
                <a:latin typeface="Arial"/>
                <a:cs typeface="Arial"/>
              </a:rPr>
              <a:t>i</a:t>
            </a:r>
            <a:r>
              <a:rPr sz="2200" spc="-5" dirty="0">
                <a:latin typeface="Arial"/>
                <a:cs typeface="Arial"/>
              </a:rPr>
              <a:t>c</a:t>
            </a:r>
            <a:r>
              <a:rPr sz="2200" dirty="0">
                <a:latin typeface="Arial"/>
                <a:cs typeface="Arial"/>
              </a:rPr>
              <a:t>a</a:t>
            </a:r>
            <a:r>
              <a:rPr sz="2200" spc="-5" dirty="0">
                <a:latin typeface="Arial"/>
                <a:cs typeface="Arial"/>
              </a:rPr>
              <a:t>l</a:t>
            </a:r>
            <a:r>
              <a:rPr sz="2200" dirty="0">
                <a:latin typeface="Arial"/>
                <a:cs typeface="Arial"/>
              </a:rPr>
              <a:t>	</a:t>
            </a:r>
            <a:r>
              <a:rPr sz="2200" spc="-5" dirty="0">
                <a:latin typeface="Arial"/>
                <a:cs typeface="Arial"/>
              </a:rPr>
              <a:t>part</a:t>
            </a:r>
            <a:r>
              <a:rPr sz="2200" dirty="0">
                <a:latin typeface="Arial"/>
                <a:cs typeface="Arial"/>
              </a:rPr>
              <a:t>	</a:t>
            </a:r>
            <a:r>
              <a:rPr sz="2200" spc="-5" dirty="0">
                <a:latin typeface="Arial"/>
                <a:cs typeface="Arial"/>
              </a:rPr>
              <a:t>in</a:t>
            </a:r>
            <a:r>
              <a:rPr sz="2200" dirty="0">
                <a:latin typeface="Arial"/>
                <a:cs typeface="Arial"/>
              </a:rPr>
              <a:t>	</a:t>
            </a:r>
            <a:r>
              <a:rPr sz="2200" spc="-5" dirty="0">
                <a:latin typeface="Arial"/>
                <a:cs typeface="Arial"/>
              </a:rPr>
              <a:t>the</a:t>
            </a:r>
            <a:endParaRPr sz="2200">
              <a:latin typeface="Arial"/>
              <a:cs typeface="Arial"/>
            </a:endParaRPr>
          </a:p>
        </p:txBody>
      </p:sp>
      <p:sp>
        <p:nvSpPr>
          <p:cNvPr id="4" name="object 4"/>
          <p:cNvSpPr txBox="1"/>
          <p:nvPr/>
        </p:nvSpPr>
        <p:spPr>
          <a:xfrm>
            <a:off x="878839" y="2336418"/>
            <a:ext cx="7727950" cy="360680"/>
          </a:xfrm>
          <a:prstGeom prst="rect">
            <a:avLst/>
          </a:prstGeom>
        </p:spPr>
        <p:txBody>
          <a:bodyPr vert="horz" wrap="square" lIns="0" tIns="12065" rIns="0" bIns="0" rtlCol="0">
            <a:spAutoFit/>
          </a:bodyPr>
          <a:lstStyle/>
          <a:p>
            <a:pPr marL="12700">
              <a:lnSpc>
                <a:spcPct val="100000"/>
              </a:lnSpc>
              <a:spcBef>
                <a:spcPts val="95"/>
              </a:spcBef>
            </a:pPr>
            <a:r>
              <a:rPr sz="2200" dirty="0">
                <a:latin typeface="Arial"/>
                <a:cs typeface="Arial"/>
              </a:rPr>
              <a:t>development</a:t>
            </a:r>
            <a:r>
              <a:rPr sz="2200" spc="195" dirty="0">
                <a:latin typeface="Arial"/>
                <a:cs typeface="Arial"/>
              </a:rPr>
              <a:t> </a:t>
            </a:r>
            <a:r>
              <a:rPr sz="2200" spc="-5" dirty="0">
                <a:latin typeface="Arial"/>
                <a:cs typeface="Arial"/>
              </a:rPr>
              <a:t>of</a:t>
            </a:r>
            <a:r>
              <a:rPr sz="2200" spc="204" dirty="0">
                <a:latin typeface="Arial"/>
                <a:cs typeface="Arial"/>
              </a:rPr>
              <a:t> </a:t>
            </a:r>
            <a:r>
              <a:rPr sz="2200" dirty="0">
                <a:latin typeface="Arial"/>
                <a:cs typeface="Arial"/>
              </a:rPr>
              <a:t>opinions</a:t>
            </a:r>
            <a:r>
              <a:rPr sz="2200" spc="195" dirty="0">
                <a:latin typeface="Arial"/>
                <a:cs typeface="Arial"/>
              </a:rPr>
              <a:t> </a:t>
            </a:r>
            <a:r>
              <a:rPr sz="2200" spc="-5" dirty="0">
                <a:latin typeface="Arial"/>
                <a:cs typeface="Arial"/>
              </a:rPr>
              <a:t>and</a:t>
            </a:r>
            <a:r>
              <a:rPr sz="2200" spc="204" dirty="0">
                <a:latin typeface="Arial"/>
                <a:cs typeface="Arial"/>
              </a:rPr>
              <a:t> </a:t>
            </a:r>
            <a:r>
              <a:rPr sz="2200" dirty="0">
                <a:latin typeface="Arial"/>
                <a:cs typeface="Arial"/>
              </a:rPr>
              <a:t>attitudes.</a:t>
            </a:r>
            <a:r>
              <a:rPr sz="2200" spc="210" dirty="0">
                <a:latin typeface="Arial"/>
                <a:cs typeface="Arial"/>
              </a:rPr>
              <a:t> </a:t>
            </a:r>
            <a:r>
              <a:rPr sz="2200" spc="-5" dirty="0">
                <a:latin typeface="Arial"/>
                <a:cs typeface="Arial"/>
              </a:rPr>
              <a:t>Most</a:t>
            </a:r>
            <a:r>
              <a:rPr sz="2200" spc="210" dirty="0">
                <a:latin typeface="Arial"/>
                <a:cs typeface="Arial"/>
              </a:rPr>
              <a:t> </a:t>
            </a:r>
            <a:r>
              <a:rPr sz="2200" spc="-5" dirty="0">
                <a:latin typeface="Arial"/>
                <a:cs typeface="Arial"/>
              </a:rPr>
              <a:t>pervasive</a:t>
            </a:r>
            <a:r>
              <a:rPr sz="2200" spc="210" dirty="0">
                <a:latin typeface="Arial"/>
                <a:cs typeface="Arial"/>
              </a:rPr>
              <a:t> </a:t>
            </a:r>
            <a:r>
              <a:rPr sz="2200" spc="-5" dirty="0">
                <a:latin typeface="Arial"/>
                <a:cs typeface="Arial"/>
              </a:rPr>
              <a:t>is</a:t>
            </a:r>
            <a:r>
              <a:rPr sz="2200" spc="210" dirty="0">
                <a:latin typeface="Arial"/>
                <a:cs typeface="Arial"/>
              </a:rPr>
              <a:t> </a:t>
            </a:r>
            <a:r>
              <a:rPr sz="2200" dirty="0">
                <a:latin typeface="Arial"/>
                <a:cs typeface="Arial"/>
              </a:rPr>
              <a:t>the</a:t>
            </a:r>
            <a:endParaRPr sz="2200">
              <a:latin typeface="Arial"/>
              <a:cs typeface="Arial"/>
            </a:endParaRPr>
          </a:p>
        </p:txBody>
      </p:sp>
      <p:sp>
        <p:nvSpPr>
          <p:cNvPr id="5" name="object 5"/>
          <p:cNvSpPr txBox="1"/>
          <p:nvPr/>
        </p:nvSpPr>
        <p:spPr>
          <a:xfrm>
            <a:off x="7663433" y="2671698"/>
            <a:ext cx="943610"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Arial"/>
                <a:cs typeface="Arial"/>
              </a:rPr>
              <a:t>frie</a:t>
            </a:r>
            <a:r>
              <a:rPr sz="2200" spc="10" dirty="0">
                <a:latin typeface="Arial"/>
                <a:cs typeface="Arial"/>
              </a:rPr>
              <a:t>n</a:t>
            </a:r>
            <a:r>
              <a:rPr sz="2200" spc="-5" dirty="0">
                <a:latin typeface="Arial"/>
                <a:cs typeface="Arial"/>
              </a:rPr>
              <a:t>d</a:t>
            </a:r>
            <a:r>
              <a:rPr sz="2200" dirty="0">
                <a:latin typeface="Arial"/>
                <a:cs typeface="Arial"/>
              </a:rPr>
              <a:t>s</a:t>
            </a:r>
            <a:r>
              <a:rPr sz="2200" spc="-5" dirty="0">
                <a:latin typeface="Arial"/>
                <a:cs typeface="Arial"/>
              </a:rPr>
              <a:t>,</a:t>
            </a:r>
            <a:endParaRPr sz="2200">
              <a:latin typeface="Arial"/>
              <a:cs typeface="Arial"/>
            </a:endParaRPr>
          </a:p>
        </p:txBody>
      </p:sp>
      <p:sp>
        <p:nvSpPr>
          <p:cNvPr id="6" name="object 6"/>
          <p:cNvSpPr txBox="1"/>
          <p:nvPr/>
        </p:nvSpPr>
        <p:spPr>
          <a:xfrm>
            <a:off x="535940" y="2671698"/>
            <a:ext cx="7071995" cy="1584325"/>
          </a:xfrm>
          <a:prstGeom prst="rect">
            <a:avLst/>
          </a:prstGeom>
        </p:spPr>
        <p:txBody>
          <a:bodyPr vert="horz" wrap="square" lIns="0" tIns="12065" rIns="0" bIns="0" rtlCol="0">
            <a:spAutoFit/>
          </a:bodyPr>
          <a:lstStyle/>
          <a:p>
            <a:pPr marL="355600" marR="245745">
              <a:lnSpc>
                <a:spcPct val="100000"/>
              </a:lnSpc>
              <a:spcBef>
                <a:spcPts val="95"/>
              </a:spcBef>
              <a:tabLst>
                <a:tab pos="1795780" algn="l"/>
                <a:tab pos="2348865" algn="l"/>
                <a:tab pos="3058160" algn="l"/>
                <a:tab pos="4095750" algn="l"/>
                <a:tab pos="6031230" algn="l"/>
              </a:tabLst>
            </a:pPr>
            <a:r>
              <a:rPr sz="2200" spc="-5" dirty="0">
                <a:latin typeface="Arial"/>
                <a:cs typeface="Arial"/>
              </a:rPr>
              <a:t>influen</a:t>
            </a:r>
            <a:r>
              <a:rPr sz="2200" dirty="0">
                <a:latin typeface="Arial"/>
                <a:cs typeface="Arial"/>
              </a:rPr>
              <a:t>c</a:t>
            </a:r>
            <a:r>
              <a:rPr sz="2200" spc="-5" dirty="0">
                <a:latin typeface="Arial"/>
                <a:cs typeface="Arial"/>
              </a:rPr>
              <a:t>e</a:t>
            </a:r>
            <a:r>
              <a:rPr sz="2200" dirty="0">
                <a:latin typeface="Arial"/>
                <a:cs typeface="Arial"/>
              </a:rPr>
              <a:t>	</a:t>
            </a:r>
            <a:r>
              <a:rPr sz="2200" spc="-5" dirty="0">
                <a:latin typeface="Arial"/>
                <a:cs typeface="Arial"/>
              </a:rPr>
              <a:t>of</a:t>
            </a:r>
            <a:r>
              <a:rPr sz="2200" dirty="0">
                <a:latin typeface="Arial"/>
                <a:cs typeface="Arial"/>
              </a:rPr>
              <a:t>	</a:t>
            </a:r>
            <a:r>
              <a:rPr sz="2200" spc="-5" dirty="0">
                <a:latin typeface="Arial"/>
                <a:cs typeface="Arial"/>
              </a:rPr>
              <a:t>the</a:t>
            </a:r>
            <a:r>
              <a:rPr sz="2200" dirty="0">
                <a:latin typeface="Arial"/>
                <a:cs typeface="Arial"/>
              </a:rPr>
              <a:t>	</a:t>
            </a:r>
            <a:r>
              <a:rPr sz="2200" spc="-5" dirty="0">
                <a:latin typeface="Arial"/>
                <a:cs typeface="Arial"/>
              </a:rPr>
              <a:t>s</a:t>
            </a:r>
            <a:r>
              <a:rPr sz="2200" spc="10" dirty="0">
                <a:latin typeface="Arial"/>
                <a:cs typeface="Arial"/>
              </a:rPr>
              <a:t>o</a:t>
            </a:r>
            <a:r>
              <a:rPr sz="2200" spc="-5" dirty="0">
                <a:latin typeface="Arial"/>
                <a:cs typeface="Arial"/>
              </a:rPr>
              <a:t>c</a:t>
            </a:r>
            <a:r>
              <a:rPr sz="2200" dirty="0">
                <a:latin typeface="Arial"/>
                <a:cs typeface="Arial"/>
              </a:rPr>
              <a:t>i</a:t>
            </a:r>
            <a:r>
              <a:rPr sz="2200" spc="-5" dirty="0">
                <a:latin typeface="Arial"/>
                <a:cs typeface="Arial"/>
              </a:rPr>
              <a:t>al</a:t>
            </a:r>
            <a:r>
              <a:rPr sz="2200" dirty="0">
                <a:latin typeface="Arial"/>
                <a:cs typeface="Arial"/>
              </a:rPr>
              <a:t>	</a:t>
            </a:r>
            <a:r>
              <a:rPr sz="2200" spc="-5" dirty="0">
                <a:latin typeface="Arial"/>
                <a:cs typeface="Arial"/>
              </a:rPr>
              <a:t>envir</a:t>
            </a:r>
            <a:r>
              <a:rPr sz="2200" dirty="0">
                <a:latin typeface="Arial"/>
                <a:cs typeface="Arial"/>
              </a:rPr>
              <a:t>o</a:t>
            </a:r>
            <a:r>
              <a:rPr sz="2200" spc="-5" dirty="0">
                <a:latin typeface="Arial"/>
                <a:cs typeface="Arial"/>
              </a:rPr>
              <a:t>nmen</a:t>
            </a:r>
            <a:r>
              <a:rPr sz="2200" dirty="0">
                <a:latin typeface="Arial"/>
                <a:cs typeface="Arial"/>
              </a:rPr>
              <a:t>t</a:t>
            </a:r>
            <a:r>
              <a:rPr sz="2200" spc="-5" dirty="0">
                <a:latin typeface="Arial"/>
                <a:cs typeface="Arial"/>
              </a:rPr>
              <a:t>:</a:t>
            </a:r>
            <a:r>
              <a:rPr sz="2200" dirty="0">
                <a:latin typeface="Arial"/>
                <a:cs typeface="Arial"/>
              </a:rPr>
              <a:t>	</a:t>
            </a:r>
            <a:r>
              <a:rPr sz="2200" spc="-5" dirty="0">
                <a:latin typeface="Arial"/>
                <a:cs typeface="Arial"/>
              </a:rPr>
              <a:t>f</a:t>
            </a:r>
            <a:r>
              <a:rPr sz="2200" spc="10" dirty="0">
                <a:latin typeface="Arial"/>
                <a:cs typeface="Arial"/>
              </a:rPr>
              <a:t>a</a:t>
            </a:r>
            <a:r>
              <a:rPr sz="2200" spc="-5" dirty="0">
                <a:latin typeface="Arial"/>
                <a:cs typeface="Arial"/>
              </a:rPr>
              <a:t>mil</a:t>
            </a:r>
            <a:r>
              <a:rPr sz="2200" spc="-180" dirty="0">
                <a:latin typeface="Arial"/>
                <a:cs typeface="Arial"/>
              </a:rPr>
              <a:t>y</a:t>
            </a:r>
            <a:r>
              <a:rPr sz="2200" spc="-5" dirty="0">
                <a:latin typeface="Arial"/>
                <a:cs typeface="Arial"/>
              </a:rPr>
              <a:t>,  </a:t>
            </a:r>
            <a:r>
              <a:rPr sz="2200" dirty="0">
                <a:latin typeface="Arial"/>
                <a:cs typeface="Arial"/>
              </a:rPr>
              <a:t>neighborhood, </a:t>
            </a:r>
            <a:r>
              <a:rPr sz="2200" spc="-5" dirty="0">
                <a:latin typeface="Arial"/>
                <a:cs typeface="Arial"/>
              </a:rPr>
              <a:t>place of work, church, or</a:t>
            </a:r>
            <a:r>
              <a:rPr sz="2200" spc="40" dirty="0">
                <a:latin typeface="Arial"/>
                <a:cs typeface="Arial"/>
              </a:rPr>
              <a:t> </a:t>
            </a:r>
            <a:r>
              <a:rPr sz="2200" dirty="0">
                <a:latin typeface="Arial"/>
                <a:cs typeface="Arial"/>
              </a:rPr>
              <a:t>school.</a:t>
            </a:r>
            <a:endParaRPr sz="2200">
              <a:latin typeface="Arial"/>
              <a:cs typeface="Arial"/>
            </a:endParaRPr>
          </a:p>
          <a:p>
            <a:pPr marL="12700">
              <a:lnSpc>
                <a:spcPct val="100000"/>
              </a:lnSpc>
              <a:spcBef>
                <a:spcPts val="530"/>
              </a:spcBef>
            </a:pPr>
            <a:r>
              <a:rPr sz="1650" spc="434" dirty="0">
                <a:latin typeface="Wingdings"/>
                <a:cs typeface="Wingdings"/>
              </a:rPr>
              <a:t></a:t>
            </a:r>
            <a:r>
              <a:rPr sz="2200" b="1" spc="434" dirty="0">
                <a:latin typeface="Arial"/>
                <a:cs typeface="Arial"/>
              </a:rPr>
              <a:t>Family</a:t>
            </a:r>
            <a:endParaRPr sz="2200">
              <a:latin typeface="Arial"/>
              <a:cs typeface="Arial"/>
            </a:endParaRPr>
          </a:p>
          <a:p>
            <a:pPr marL="927100">
              <a:lnSpc>
                <a:spcPct val="100000"/>
              </a:lnSpc>
              <a:spcBef>
                <a:spcPts val="1190"/>
              </a:spcBef>
              <a:tabLst>
                <a:tab pos="1882775" algn="l"/>
                <a:tab pos="2760980" algn="l"/>
                <a:tab pos="3716020" algn="l"/>
                <a:tab pos="5185410" algn="l"/>
                <a:tab pos="6497955" algn="l"/>
              </a:tabLst>
            </a:pPr>
            <a:r>
              <a:rPr sz="2200" spc="-5" dirty="0">
                <a:latin typeface="Arial"/>
                <a:cs typeface="Arial"/>
              </a:rPr>
              <a:t>Often	mo</a:t>
            </a:r>
            <a:r>
              <a:rPr sz="2200" spc="5" dirty="0">
                <a:latin typeface="Arial"/>
                <a:cs typeface="Arial"/>
              </a:rPr>
              <a:t>s</a:t>
            </a:r>
            <a:r>
              <a:rPr sz="2200" spc="-5" dirty="0">
                <a:latin typeface="Arial"/>
                <a:cs typeface="Arial"/>
              </a:rPr>
              <a:t>t</a:t>
            </a:r>
            <a:r>
              <a:rPr sz="2200" dirty="0">
                <a:latin typeface="Arial"/>
                <a:cs typeface="Arial"/>
              </a:rPr>
              <a:t>	</a:t>
            </a:r>
            <a:r>
              <a:rPr sz="2200" spc="-5" dirty="0">
                <a:latin typeface="Arial"/>
                <a:cs typeface="Arial"/>
              </a:rPr>
              <a:t>dire</a:t>
            </a:r>
            <a:r>
              <a:rPr sz="2200" dirty="0">
                <a:latin typeface="Arial"/>
                <a:cs typeface="Arial"/>
              </a:rPr>
              <a:t>c</a:t>
            </a:r>
            <a:r>
              <a:rPr sz="2200" spc="-5" dirty="0">
                <a:latin typeface="Arial"/>
                <a:cs typeface="Arial"/>
              </a:rPr>
              <a:t>t</a:t>
            </a:r>
            <a:r>
              <a:rPr sz="2200" dirty="0">
                <a:latin typeface="Arial"/>
                <a:cs typeface="Arial"/>
              </a:rPr>
              <a:t>	</a:t>
            </a:r>
            <a:r>
              <a:rPr sz="2200" spc="-5" dirty="0">
                <a:latin typeface="Arial"/>
                <a:cs typeface="Arial"/>
              </a:rPr>
              <a:t>infl</a:t>
            </a:r>
            <a:r>
              <a:rPr sz="2200" dirty="0">
                <a:latin typeface="Arial"/>
                <a:cs typeface="Arial"/>
              </a:rPr>
              <a:t>u</a:t>
            </a:r>
            <a:r>
              <a:rPr sz="2200" spc="-5" dirty="0">
                <a:latin typeface="Arial"/>
                <a:cs typeface="Arial"/>
              </a:rPr>
              <a:t>en</a:t>
            </a:r>
            <a:r>
              <a:rPr sz="2200" dirty="0">
                <a:latin typeface="Arial"/>
                <a:cs typeface="Arial"/>
              </a:rPr>
              <a:t>c</a:t>
            </a:r>
            <a:r>
              <a:rPr sz="2200" spc="5" dirty="0">
                <a:latin typeface="Arial"/>
                <a:cs typeface="Arial"/>
              </a:rPr>
              <a:t>e</a:t>
            </a:r>
            <a:r>
              <a:rPr sz="2200" spc="-5" dirty="0">
                <a:latin typeface="Arial"/>
                <a:cs typeface="Arial"/>
              </a:rPr>
              <a:t>.</a:t>
            </a:r>
            <a:r>
              <a:rPr sz="2200" dirty="0">
                <a:latin typeface="Arial"/>
                <a:cs typeface="Arial"/>
              </a:rPr>
              <a:t>	</a:t>
            </a:r>
            <a:r>
              <a:rPr sz="2200" spc="-5" dirty="0">
                <a:latin typeface="Arial"/>
                <a:cs typeface="Arial"/>
              </a:rPr>
              <a:t>Chi</a:t>
            </a:r>
            <a:r>
              <a:rPr sz="2200" dirty="0">
                <a:latin typeface="Arial"/>
                <a:cs typeface="Arial"/>
              </a:rPr>
              <a:t>l</a:t>
            </a:r>
            <a:r>
              <a:rPr sz="2200" spc="-5" dirty="0">
                <a:latin typeface="Arial"/>
                <a:cs typeface="Arial"/>
              </a:rPr>
              <a:t>dren</a:t>
            </a:r>
            <a:r>
              <a:rPr sz="2200" dirty="0">
                <a:latin typeface="Arial"/>
                <a:cs typeface="Arial"/>
              </a:rPr>
              <a:t>	hear</a:t>
            </a:r>
            <a:endParaRPr sz="2200">
              <a:latin typeface="Arial"/>
              <a:cs typeface="Arial"/>
            </a:endParaRPr>
          </a:p>
        </p:txBody>
      </p:sp>
      <p:sp>
        <p:nvSpPr>
          <p:cNvPr id="7" name="object 7"/>
          <p:cNvSpPr txBox="1"/>
          <p:nvPr/>
        </p:nvSpPr>
        <p:spPr>
          <a:xfrm>
            <a:off x="7852409" y="3895725"/>
            <a:ext cx="755650"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Arial"/>
                <a:cs typeface="Arial"/>
              </a:rPr>
              <a:t>f</a:t>
            </a:r>
            <a:r>
              <a:rPr sz="2200" spc="10" dirty="0">
                <a:latin typeface="Arial"/>
                <a:cs typeface="Arial"/>
              </a:rPr>
              <a:t>a</a:t>
            </a:r>
            <a:r>
              <a:rPr sz="2200" spc="-5" dirty="0">
                <a:latin typeface="Arial"/>
                <a:cs typeface="Arial"/>
              </a:rPr>
              <a:t>mily</a:t>
            </a:r>
            <a:endParaRPr sz="2200">
              <a:latin typeface="Arial"/>
              <a:cs typeface="Arial"/>
            </a:endParaRPr>
          </a:p>
        </p:txBody>
      </p:sp>
      <p:sp>
        <p:nvSpPr>
          <p:cNvPr id="8" name="object 8"/>
          <p:cNvSpPr txBox="1"/>
          <p:nvPr/>
        </p:nvSpPr>
        <p:spPr>
          <a:xfrm>
            <a:off x="535940" y="4231004"/>
            <a:ext cx="8072755" cy="2322195"/>
          </a:xfrm>
          <a:prstGeom prst="rect">
            <a:avLst/>
          </a:prstGeom>
        </p:spPr>
        <p:txBody>
          <a:bodyPr vert="horz" wrap="square" lIns="0" tIns="12065" rIns="0" bIns="0" rtlCol="0">
            <a:spAutoFit/>
          </a:bodyPr>
          <a:lstStyle/>
          <a:p>
            <a:pPr marL="243840" marR="8255" algn="just">
              <a:lnSpc>
                <a:spcPct val="100000"/>
              </a:lnSpc>
              <a:spcBef>
                <a:spcPts val="95"/>
              </a:spcBef>
            </a:pPr>
            <a:r>
              <a:rPr sz="2200" dirty="0">
                <a:latin typeface="Arial"/>
                <a:cs typeface="Arial"/>
              </a:rPr>
              <a:t>members discussing </a:t>
            </a:r>
            <a:r>
              <a:rPr sz="2200" spc="-5" dirty="0">
                <a:latin typeface="Arial"/>
                <a:cs typeface="Arial"/>
              </a:rPr>
              <a:t>political, current events. Conversations  help shape attitudes on race, religion, </a:t>
            </a:r>
            <a:r>
              <a:rPr sz="2200" dirty="0">
                <a:latin typeface="Arial"/>
                <a:cs typeface="Arial"/>
              </a:rPr>
              <a:t>politics,</a:t>
            </a:r>
            <a:r>
              <a:rPr sz="2200" spc="85" dirty="0">
                <a:latin typeface="Arial"/>
                <a:cs typeface="Arial"/>
              </a:rPr>
              <a:t> </a:t>
            </a:r>
            <a:r>
              <a:rPr sz="2200" spc="-5" dirty="0">
                <a:latin typeface="Arial"/>
                <a:cs typeface="Arial"/>
              </a:rPr>
              <a:t>more.</a:t>
            </a:r>
            <a:endParaRPr sz="2200">
              <a:latin typeface="Arial"/>
              <a:cs typeface="Arial"/>
            </a:endParaRPr>
          </a:p>
          <a:p>
            <a:pPr marL="12700" algn="just">
              <a:lnSpc>
                <a:spcPct val="100000"/>
              </a:lnSpc>
              <a:spcBef>
                <a:spcPts val="1190"/>
              </a:spcBef>
            </a:pPr>
            <a:r>
              <a:rPr sz="1650" spc="434" dirty="0">
                <a:latin typeface="Wingdings"/>
                <a:cs typeface="Wingdings"/>
              </a:rPr>
              <a:t></a:t>
            </a:r>
            <a:r>
              <a:rPr sz="2200" b="1" spc="434" dirty="0">
                <a:latin typeface="Arial"/>
                <a:cs typeface="Arial"/>
              </a:rPr>
              <a:t>School </a:t>
            </a:r>
            <a:r>
              <a:rPr sz="2200" b="1" spc="-5" dirty="0">
                <a:latin typeface="Arial"/>
                <a:cs typeface="Arial"/>
              </a:rPr>
              <a:t>and</a:t>
            </a:r>
            <a:r>
              <a:rPr sz="2200" b="1" spc="-400" dirty="0">
                <a:latin typeface="Arial"/>
                <a:cs typeface="Arial"/>
              </a:rPr>
              <a:t> </a:t>
            </a:r>
            <a:r>
              <a:rPr sz="2200" b="1" spc="-10" dirty="0">
                <a:latin typeface="Arial"/>
                <a:cs typeface="Arial"/>
              </a:rPr>
              <a:t>Work</a:t>
            </a:r>
            <a:endParaRPr sz="2200">
              <a:latin typeface="Arial"/>
              <a:cs typeface="Arial"/>
            </a:endParaRPr>
          </a:p>
          <a:p>
            <a:pPr marL="243840" marR="5080" indent="682625" algn="just">
              <a:lnSpc>
                <a:spcPct val="100000"/>
              </a:lnSpc>
              <a:spcBef>
                <a:spcPts val="1055"/>
              </a:spcBef>
            </a:pPr>
            <a:r>
              <a:rPr sz="2200" spc="-5" dirty="0">
                <a:latin typeface="Arial"/>
                <a:cs typeface="Arial"/>
              </a:rPr>
              <a:t>At school, formally </a:t>
            </a:r>
            <a:r>
              <a:rPr sz="2200" dirty="0">
                <a:latin typeface="Arial"/>
                <a:cs typeface="Arial"/>
              </a:rPr>
              <a:t>learn </a:t>
            </a:r>
            <a:r>
              <a:rPr sz="2200" spc="-5" dirty="0">
                <a:latin typeface="Arial"/>
                <a:cs typeface="Arial"/>
              </a:rPr>
              <a:t>about government, citizenship,  values. Peer groups influence decisions about clothing, music,  </a:t>
            </a:r>
            <a:r>
              <a:rPr sz="2200" dirty="0">
                <a:latin typeface="Arial"/>
                <a:cs typeface="Arial"/>
              </a:rPr>
              <a:t>fairness.</a:t>
            </a:r>
            <a:endParaRPr sz="2200">
              <a:latin typeface="Arial"/>
              <a:cs typeface="Arial"/>
            </a:endParaRPr>
          </a:p>
        </p:txBody>
      </p:sp>
      <p:sp>
        <p:nvSpPr>
          <p:cNvPr id="11" name="TextBox 10"/>
          <p:cNvSpPr txBox="1"/>
          <p:nvPr/>
        </p:nvSpPr>
        <p:spPr>
          <a:xfrm>
            <a:off x="1066800" y="762000"/>
            <a:ext cx="6859185" cy="461665"/>
          </a:xfrm>
          <a:prstGeom prst="rect">
            <a:avLst/>
          </a:prstGeom>
          <a:noFill/>
        </p:spPr>
        <p:txBody>
          <a:bodyPr wrap="none" rtlCol="0">
            <a:spAutoFit/>
          </a:bodyPr>
          <a:lstStyle/>
          <a:p>
            <a:r>
              <a:rPr lang="en-US" sz="2400" b="1" dirty="0" smtClean="0"/>
              <a:t>FACTOR THAT INFLUENCE PUBLIC OPINION </a:t>
            </a:r>
            <a:endParaRPr lang="en-US"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17306"/>
            <a:ext cx="8072120" cy="4420235"/>
          </a:xfrm>
          <a:prstGeom prst="rect">
            <a:avLst/>
          </a:prstGeom>
        </p:spPr>
        <p:txBody>
          <a:bodyPr vert="horz" wrap="square" lIns="0" tIns="100330" rIns="0" bIns="0" rtlCol="0">
            <a:spAutoFit/>
          </a:bodyPr>
          <a:lstStyle/>
          <a:p>
            <a:pPr marL="469900" indent="-457834">
              <a:lnSpc>
                <a:spcPct val="100000"/>
              </a:lnSpc>
              <a:spcBef>
                <a:spcPts val="790"/>
              </a:spcBef>
              <a:buClr>
                <a:srgbClr val="F4680A"/>
              </a:buClr>
              <a:buSzPct val="75000"/>
              <a:buFont typeface="Wingdings"/>
              <a:buChar char=""/>
              <a:tabLst>
                <a:tab pos="469900" algn="l"/>
                <a:tab pos="470534" algn="l"/>
              </a:tabLst>
            </a:pPr>
            <a:r>
              <a:rPr sz="2800" b="1" spc="-30" dirty="0">
                <a:solidFill>
                  <a:srgbClr val="545449"/>
                </a:solidFill>
                <a:latin typeface="Arial"/>
                <a:cs typeface="Arial"/>
              </a:rPr>
              <a:t>ATTITUDES</a:t>
            </a:r>
            <a:endParaRPr sz="2800">
              <a:latin typeface="Arial"/>
              <a:cs typeface="Arial"/>
            </a:endParaRPr>
          </a:p>
          <a:p>
            <a:pPr marL="355600" marR="6350" indent="571500" algn="just">
              <a:lnSpc>
                <a:spcPct val="100000"/>
              </a:lnSpc>
              <a:spcBef>
                <a:spcPts val="595"/>
              </a:spcBef>
            </a:pPr>
            <a:r>
              <a:rPr sz="2400" spc="-5" dirty="0">
                <a:solidFill>
                  <a:srgbClr val="545449"/>
                </a:solidFill>
                <a:latin typeface="Arial"/>
                <a:cs typeface="Arial"/>
              </a:rPr>
              <a:t>Once an issue is generally </a:t>
            </a:r>
            <a:r>
              <a:rPr sz="2400" dirty="0">
                <a:solidFill>
                  <a:srgbClr val="545449"/>
                </a:solidFill>
                <a:latin typeface="Arial"/>
                <a:cs typeface="Arial"/>
              </a:rPr>
              <a:t>recognized, </a:t>
            </a:r>
            <a:r>
              <a:rPr sz="2400" spc="-5" dirty="0">
                <a:solidFill>
                  <a:srgbClr val="545449"/>
                </a:solidFill>
                <a:latin typeface="Arial"/>
                <a:cs typeface="Arial"/>
              </a:rPr>
              <a:t>some people  will begin </a:t>
            </a:r>
            <a:r>
              <a:rPr sz="2400" dirty="0">
                <a:solidFill>
                  <a:srgbClr val="545449"/>
                </a:solidFill>
                <a:latin typeface="Arial"/>
                <a:cs typeface="Arial"/>
              </a:rPr>
              <a:t>to form </a:t>
            </a:r>
            <a:r>
              <a:rPr sz="2400" spc="-5" dirty="0">
                <a:solidFill>
                  <a:srgbClr val="545449"/>
                </a:solidFill>
                <a:latin typeface="Arial"/>
                <a:cs typeface="Arial"/>
              </a:rPr>
              <a:t>attitudes about</a:t>
            </a:r>
            <a:r>
              <a:rPr sz="2400" spc="35" dirty="0">
                <a:solidFill>
                  <a:srgbClr val="545449"/>
                </a:solidFill>
                <a:latin typeface="Arial"/>
                <a:cs typeface="Arial"/>
              </a:rPr>
              <a:t> </a:t>
            </a:r>
            <a:r>
              <a:rPr sz="2400" spc="-5" dirty="0">
                <a:solidFill>
                  <a:srgbClr val="545449"/>
                </a:solidFill>
                <a:latin typeface="Arial"/>
                <a:cs typeface="Arial"/>
              </a:rPr>
              <a:t>it.</a:t>
            </a:r>
            <a:endParaRPr sz="2400">
              <a:latin typeface="Arial"/>
              <a:cs typeface="Arial"/>
            </a:endParaRPr>
          </a:p>
          <a:p>
            <a:pPr marL="355600" marR="6985" indent="571500" algn="just">
              <a:lnSpc>
                <a:spcPct val="100000"/>
              </a:lnSpc>
              <a:spcBef>
                <a:spcPts val="575"/>
              </a:spcBef>
            </a:pPr>
            <a:r>
              <a:rPr sz="2400" dirty="0">
                <a:solidFill>
                  <a:srgbClr val="545449"/>
                </a:solidFill>
                <a:latin typeface="Arial"/>
                <a:cs typeface="Arial"/>
              </a:rPr>
              <a:t>Attitudes </a:t>
            </a:r>
            <a:r>
              <a:rPr sz="2400" spc="-5" dirty="0">
                <a:solidFill>
                  <a:srgbClr val="545449"/>
                </a:solidFill>
                <a:latin typeface="Arial"/>
                <a:cs typeface="Arial"/>
              </a:rPr>
              <a:t>are </a:t>
            </a:r>
            <a:r>
              <a:rPr sz="2400" dirty="0">
                <a:solidFill>
                  <a:srgbClr val="545449"/>
                </a:solidFill>
                <a:latin typeface="Arial"/>
                <a:cs typeface="Arial"/>
              </a:rPr>
              <a:t>“the </a:t>
            </a:r>
            <a:r>
              <a:rPr sz="2400" spc="-5" dirty="0">
                <a:solidFill>
                  <a:srgbClr val="545449"/>
                </a:solidFill>
                <a:latin typeface="Arial"/>
                <a:cs typeface="Arial"/>
              </a:rPr>
              <a:t>currents </a:t>
            </a:r>
            <a:r>
              <a:rPr sz="2400" dirty="0">
                <a:solidFill>
                  <a:srgbClr val="545449"/>
                </a:solidFill>
                <a:latin typeface="Arial"/>
                <a:cs typeface="Arial"/>
              </a:rPr>
              <a:t>below the </a:t>
            </a:r>
            <a:r>
              <a:rPr sz="2400" spc="-5" dirty="0">
                <a:solidFill>
                  <a:srgbClr val="545449"/>
                </a:solidFill>
                <a:latin typeface="Arial"/>
                <a:cs typeface="Arial"/>
              </a:rPr>
              <a:t>surface, deeper  and </a:t>
            </a:r>
            <a:r>
              <a:rPr sz="2400" spc="-15" dirty="0">
                <a:solidFill>
                  <a:srgbClr val="545449"/>
                </a:solidFill>
                <a:latin typeface="Arial"/>
                <a:cs typeface="Arial"/>
              </a:rPr>
              <a:t>stronger,” </a:t>
            </a:r>
            <a:r>
              <a:rPr sz="2400" dirty="0">
                <a:solidFill>
                  <a:srgbClr val="545449"/>
                </a:solidFill>
                <a:latin typeface="Arial"/>
                <a:cs typeface="Arial"/>
              </a:rPr>
              <a:t>representing </a:t>
            </a:r>
            <a:r>
              <a:rPr sz="2400" spc="-5" dirty="0">
                <a:solidFill>
                  <a:srgbClr val="545449"/>
                </a:solidFill>
                <a:latin typeface="Arial"/>
                <a:cs typeface="Arial"/>
              </a:rPr>
              <a:t>a </a:t>
            </a:r>
            <a:r>
              <a:rPr sz="2400" dirty="0">
                <a:solidFill>
                  <a:srgbClr val="545449"/>
                </a:solidFill>
                <a:latin typeface="Arial"/>
                <a:cs typeface="Arial"/>
              </a:rPr>
              <a:t>midrange </a:t>
            </a:r>
            <a:r>
              <a:rPr sz="2400" spc="-5" dirty="0">
                <a:solidFill>
                  <a:srgbClr val="545449"/>
                </a:solidFill>
                <a:latin typeface="Arial"/>
                <a:cs typeface="Arial"/>
              </a:rPr>
              <a:t>between </a:t>
            </a:r>
            <a:r>
              <a:rPr sz="2400" dirty="0">
                <a:solidFill>
                  <a:srgbClr val="545449"/>
                </a:solidFill>
                <a:latin typeface="Arial"/>
                <a:cs typeface="Arial"/>
              </a:rPr>
              <a:t>values  </a:t>
            </a:r>
            <a:r>
              <a:rPr sz="2400" spc="-5" dirty="0">
                <a:solidFill>
                  <a:srgbClr val="545449"/>
                </a:solidFill>
                <a:latin typeface="Arial"/>
                <a:cs typeface="Arial"/>
              </a:rPr>
              <a:t>and</a:t>
            </a:r>
            <a:r>
              <a:rPr sz="2400" spc="5" dirty="0">
                <a:solidFill>
                  <a:srgbClr val="545449"/>
                </a:solidFill>
                <a:latin typeface="Arial"/>
                <a:cs typeface="Arial"/>
              </a:rPr>
              <a:t> </a:t>
            </a:r>
            <a:r>
              <a:rPr sz="2400" spc="-5" dirty="0">
                <a:solidFill>
                  <a:srgbClr val="545449"/>
                </a:solidFill>
                <a:latin typeface="Arial"/>
                <a:cs typeface="Arial"/>
              </a:rPr>
              <a:t>opinions.</a:t>
            </a:r>
            <a:endParaRPr sz="2400">
              <a:latin typeface="Arial"/>
              <a:cs typeface="Arial"/>
            </a:endParaRPr>
          </a:p>
          <a:p>
            <a:pPr marL="355600" marR="5080" indent="571500" algn="just">
              <a:lnSpc>
                <a:spcPct val="100000"/>
              </a:lnSpc>
              <a:spcBef>
                <a:spcPts val="580"/>
              </a:spcBef>
            </a:pPr>
            <a:r>
              <a:rPr sz="2400" spc="-5" dirty="0">
                <a:solidFill>
                  <a:srgbClr val="545449"/>
                </a:solidFill>
                <a:latin typeface="Arial"/>
                <a:cs typeface="Arial"/>
              </a:rPr>
              <a:t>If an attitude is </a:t>
            </a:r>
            <a:r>
              <a:rPr sz="2400" dirty="0">
                <a:solidFill>
                  <a:srgbClr val="545449"/>
                </a:solidFill>
                <a:latin typeface="Arial"/>
                <a:cs typeface="Arial"/>
              </a:rPr>
              <a:t>expressed to </a:t>
            </a:r>
            <a:r>
              <a:rPr sz="2400" spc="-5" dirty="0">
                <a:solidFill>
                  <a:srgbClr val="545449"/>
                </a:solidFill>
                <a:latin typeface="Arial"/>
                <a:cs typeface="Arial"/>
              </a:rPr>
              <a:t>others by </a:t>
            </a:r>
            <a:r>
              <a:rPr sz="2400" spc="-10" dirty="0">
                <a:solidFill>
                  <a:srgbClr val="545449"/>
                </a:solidFill>
                <a:latin typeface="Arial"/>
                <a:cs typeface="Arial"/>
              </a:rPr>
              <a:t>sufficient  </a:t>
            </a:r>
            <a:r>
              <a:rPr sz="2400" spc="-5" dirty="0">
                <a:solidFill>
                  <a:srgbClr val="545449"/>
                </a:solidFill>
                <a:latin typeface="Arial"/>
                <a:cs typeface="Arial"/>
              </a:rPr>
              <a:t>numbers of people, a </a:t>
            </a:r>
            <a:r>
              <a:rPr sz="2400" dirty="0">
                <a:solidFill>
                  <a:srgbClr val="545449"/>
                </a:solidFill>
                <a:latin typeface="Arial"/>
                <a:cs typeface="Arial"/>
              </a:rPr>
              <a:t>public opinion on the </a:t>
            </a:r>
            <a:r>
              <a:rPr sz="2400" spc="-5" dirty="0">
                <a:solidFill>
                  <a:srgbClr val="545449"/>
                </a:solidFill>
                <a:latin typeface="Arial"/>
                <a:cs typeface="Arial"/>
              </a:rPr>
              <a:t>topic </a:t>
            </a:r>
            <a:r>
              <a:rPr sz="2400" dirty="0">
                <a:solidFill>
                  <a:srgbClr val="545449"/>
                </a:solidFill>
                <a:latin typeface="Arial"/>
                <a:cs typeface="Arial"/>
              </a:rPr>
              <a:t>begins  to </a:t>
            </a:r>
            <a:r>
              <a:rPr sz="2400" spc="-5" dirty="0">
                <a:solidFill>
                  <a:srgbClr val="545449"/>
                </a:solidFill>
                <a:latin typeface="Arial"/>
                <a:cs typeface="Arial"/>
              </a:rPr>
              <a:t>emerge. Not all </a:t>
            </a:r>
            <a:r>
              <a:rPr sz="2400" dirty="0">
                <a:solidFill>
                  <a:srgbClr val="545449"/>
                </a:solidFill>
                <a:latin typeface="Arial"/>
                <a:cs typeface="Arial"/>
              </a:rPr>
              <a:t>people will </a:t>
            </a:r>
            <a:r>
              <a:rPr sz="2400" spc="-5" dirty="0">
                <a:solidFill>
                  <a:srgbClr val="545449"/>
                </a:solidFill>
                <a:latin typeface="Arial"/>
                <a:cs typeface="Arial"/>
              </a:rPr>
              <a:t>develop a </a:t>
            </a:r>
            <a:r>
              <a:rPr sz="2400" dirty="0">
                <a:solidFill>
                  <a:srgbClr val="545449"/>
                </a:solidFill>
                <a:latin typeface="Arial"/>
                <a:cs typeface="Arial"/>
              </a:rPr>
              <a:t>particular  attitude </a:t>
            </a:r>
            <a:r>
              <a:rPr sz="2400" spc="-5" dirty="0">
                <a:solidFill>
                  <a:srgbClr val="545449"/>
                </a:solidFill>
                <a:latin typeface="Arial"/>
                <a:cs typeface="Arial"/>
              </a:rPr>
              <a:t>about a public </a:t>
            </a:r>
            <a:r>
              <a:rPr sz="2400" dirty="0">
                <a:solidFill>
                  <a:srgbClr val="545449"/>
                </a:solidFill>
                <a:latin typeface="Arial"/>
                <a:cs typeface="Arial"/>
              </a:rPr>
              <a:t>issue; </a:t>
            </a:r>
            <a:r>
              <a:rPr sz="2400" spc="-5" dirty="0">
                <a:solidFill>
                  <a:srgbClr val="545449"/>
                </a:solidFill>
                <a:latin typeface="Arial"/>
                <a:cs typeface="Arial"/>
              </a:rPr>
              <a:t>some </a:t>
            </a:r>
            <a:r>
              <a:rPr sz="2400" dirty="0">
                <a:solidFill>
                  <a:srgbClr val="545449"/>
                </a:solidFill>
                <a:latin typeface="Arial"/>
                <a:cs typeface="Arial"/>
              </a:rPr>
              <a:t>may </a:t>
            </a:r>
            <a:r>
              <a:rPr sz="2400" spc="-5" dirty="0">
                <a:solidFill>
                  <a:srgbClr val="545449"/>
                </a:solidFill>
                <a:latin typeface="Arial"/>
                <a:cs typeface="Arial"/>
              </a:rPr>
              <a:t>not </a:t>
            </a:r>
            <a:r>
              <a:rPr sz="2400" spc="-10" dirty="0">
                <a:solidFill>
                  <a:srgbClr val="545449"/>
                </a:solidFill>
                <a:latin typeface="Arial"/>
                <a:cs typeface="Arial"/>
              </a:rPr>
              <a:t>be  </a:t>
            </a:r>
            <a:r>
              <a:rPr sz="2400" dirty="0">
                <a:solidFill>
                  <a:srgbClr val="545449"/>
                </a:solidFill>
                <a:latin typeface="Arial"/>
                <a:cs typeface="Arial"/>
              </a:rPr>
              <a:t>interested, </a:t>
            </a:r>
            <a:r>
              <a:rPr sz="2400" spc="-5" dirty="0">
                <a:solidFill>
                  <a:srgbClr val="545449"/>
                </a:solidFill>
                <a:latin typeface="Arial"/>
                <a:cs typeface="Arial"/>
              </a:rPr>
              <a:t>and others simply may not hear about</a:t>
            </a:r>
            <a:r>
              <a:rPr sz="2400" spc="50" dirty="0">
                <a:solidFill>
                  <a:srgbClr val="545449"/>
                </a:solidFill>
                <a:latin typeface="Arial"/>
                <a:cs typeface="Arial"/>
              </a:rPr>
              <a:t> </a:t>
            </a:r>
            <a:r>
              <a:rPr sz="2400" spc="-5" dirty="0">
                <a:solidFill>
                  <a:srgbClr val="545449"/>
                </a:solidFill>
                <a:latin typeface="Arial"/>
                <a:cs typeface="Arial"/>
              </a:rPr>
              <a:t>it.</a:t>
            </a:r>
            <a:endParaRPr sz="2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17306"/>
            <a:ext cx="2390140" cy="981710"/>
          </a:xfrm>
          <a:prstGeom prst="rect">
            <a:avLst/>
          </a:prstGeom>
        </p:spPr>
        <p:txBody>
          <a:bodyPr vert="horz" wrap="square" lIns="0" tIns="100330" rIns="0" bIns="0" rtlCol="0">
            <a:spAutoFit/>
          </a:bodyPr>
          <a:lstStyle/>
          <a:p>
            <a:pPr marL="355600" indent="-342900">
              <a:lnSpc>
                <a:spcPct val="100000"/>
              </a:lnSpc>
              <a:spcBef>
                <a:spcPts val="790"/>
              </a:spcBef>
              <a:buClr>
                <a:srgbClr val="F4680A"/>
              </a:buClr>
              <a:buSzPct val="75000"/>
              <a:buFont typeface="Wingdings"/>
              <a:buChar char=""/>
              <a:tabLst>
                <a:tab pos="355600" algn="l"/>
              </a:tabLst>
            </a:pPr>
            <a:r>
              <a:rPr sz="2800" b="1" spc="-40" dirty="0">
                <a:solidFill>
                  <a:srgbClr val="545449"/>
                </a:solidFill>
                <a:latin typeface="Arial"/>
                <a:cs typeface="Arial"/>
              </a:rPr>
              <a:t>VALUES</a:t>
            </a:r>
            <a:endParaRPr sz="2800">
              <a:latin typeface="Arial"/>
              <a:cs typeface="Arial"/>
            </a:endParaRPr>
          </a:p>
          <a:p>
            <a:pPr marL="927100">
              <a:lnSpc>
                <a:spcPct val="100000"/>
              </a:lnSpc>
              <a:spcBef>
                <a:spcPts val="595"/>
              </a:spcBef>
              <a:tabLst>
                <a:tab pos="1716405" algn="l"/>
              </a:tabLst>
            </a:pPr>
            <a:r>
              <a:rPr sz="2400" spc="-10" dirty="0">
                <a:solidFill>
                  <a:srgbClr val="545449"/>
                </a:solidFill>
                <a:latin typeface="Arial"/>
                <a:cs typeface="Arial"/>
              </a:rPr>
              <a:t>Th</a:t>
            </a:r>
            <a:r>
              <a:rPr sz="2400" spc="-5" dirty="0">
                <a:solidFill>
                  <a:srgbClr val="545449"/>
                </a:solidFill>
                <a:latin typeface="Arial"/>
                <a:cs typeface="Arial"/>
              </a:rPr>
              <a:t>e	most</a:t>
            </a:r>
            <a:endParaRPr sz="2400">
              <a:latin typeface="Arial"/>
              <a:cs typeface="Arial"/>
            </a:endParaRPr>
          </a:p>
        </p:txBody>
      </p:sp>
      <p:sp>
        <p:nvSpPr>
          <p:cNvPr id="3" name="object 3"/>
          <p:cNvSpPr txBox="1"/>
          <p:nvPr/>
        </p:nvSpPr>
        <p:spPr>
          <a:xfrm>
            <a:off x="3165475" y="2007234"/>
            <a:ext cx="5440680" cy="391160"/>
          </a:xfrm>
          <a:prstGeom prst="rect">
            <a:avLst/>
          </a:prstGeom>
        </p:spPr>
        <p:txBody>
          <a:bodyPr vert="horz" wrap="square" lIns="0" tIns="12700" rIns="0" bIns="0" rtlCol="0">
            <a:spAutoFit/>
          </a:bodyPr>
          <a:lstStyle/>
          <a:p>
            <a:pPr marL="12700">
              <a:lnSpc>
                <a:spcPct val="100000"/>
              </a:lnSpc>
              <a:spcBef>
                <a:spcPts val="100"/>
              </a:spcBef>
              <a:tabLst>
                <a:tab pos="1546860" algn="l"/>
                <a:tab pos="2879090" algn="l"/>
                <a:tab pos="3380740" algn="l"/>
                <a:tab pos="4443095" algn="l"/>
              </a:tabLst>
            </a:pPr>
            <a:r>
              <a:rPr sz="2400" spc="-5" dirty="0">
                <a:solidFill>
                  <a:srgbClr val="545449"/>
                </a:solidFill>
                <a:latin typeface="Arial"/>
                <a:cs typeface="Arial"/>
              </a:rPr>
              <a:t>important	conce</a:t>
            </a:r>
            <a:r>
              <a:rPr sz="2400" spc="-15" dirty="0">
                <a:solidFill>
                  <a:srgbClr val="545449"/>
                </a:solidFill>
                <a:latin typeface="Arial"/>
                <a:cs typeface="Arial"/>
              </a:rPr>
              <a:t>p</a:t>
            </a:r>
            <a:r>
              <a:rPr sz="2400" dirty="0">
                <a:solidFill>
                  <a:srgbClr val="545449"/>
                </a:solidFill>
                <a:latin typeface="Arial"/>
                <a:cs typeface="Arial"/>
              </a:rPr>
              <a:t>t	</a:t>
            </a:r>
            <a:r>
              <a:rPr sz="2400" spc="-10" dirty="0">
                <a:solidFill>
                  <a:srgbClr val="545449"/>
                </a:solidFill>
                <a:latin typeface="Arial"/>
                <a:cs typeface="Arial"/>
              </a:rPr>
              <a:t>i</a:t>
            </a:r>
            <a:r>
              <a:rPr sz="2400" spc="-5" dirty="0">
                <a:solidFill>
                  <a:srgbClr val="545449"/>
                </a:solidFill>
                <a:latin typeface="Arial"/>
                <a:cs typeface="Arial"/>
              </a:rPr>
              <a:t>n</a:t>
            </a:r>
            <a:r>
              <a:rPr sz="2400" dirty="0">
                <a:solidFill>
                  <a:srgbClr val="545449"/>
                </a:solidFill>
                <a:latin typeface="Arial"/>
                <a:cs typeface="Arial"/>
              </a:rPr>
              <a:t>	</a:t>
            </a:r>
            <a:r>
              <a:rPr sz="2400" spc="-5" dirty="0">
                <a:solidFill>
                  <a:srgbClr val="545449"/>
                </a:solidFill>
                <a:latin typeface="Arial"/>
                <a:cs typeface="Arial"/>
              </a:rPr>
              <a:t>publi</a:t>
            </a:r>
            <a:r>
              <a:rPr sz="2400" dirty="0">
                <a:solidFill>
                  <a:srgbClr val="545449"/>
                </a:solidFill>
                <a:latin typeface="Arial"/>
                <a:cs typeface="Arial"/>
              </a:rPr>
              <a:t>c	</a:t>
            </a:r>
            <a:r>
              <a:rPr sz="2400" spc="-5" dirty="0">
                <a:solidFill>
                  <a:srgbClr val="545449"/>
                </a:solidFill>
                <a:latin typeface="Arial"/>
                <a:cs typeface="Arial"/>
              </a:rPr>
              <a:t>op</a:t>
            </a:r>
            <a:r>
              <a:rPr sz="2400" spc="-15" dirty="0">
                <a:solidFill>
                  <a:srgbClr val="545449"/>
                </a:solidFill>
                <a:latin typeface="Arial"/>
                <a:cs typeface="Arial"/>
              </a:rPr>
              <a:t>i</a:t>
            </a:r>
            <a:r>
              <a:rPr sz="2400" dirty="0">
                <a:solidFill>
                  <a:srgbClr val="545449"/>
                </a:solidFill>
                <a:latin typeface="Arial"/>
                <a:cs typeface="Arial"/>
              </a:rPr>
              <a:t>n</a:t>
            </a:r>
            <a:r>
              <a:rPr sz="2400" spc="-5" dirty="0">
                <a:solidFill>
                  <a:srgbClr val="545449"/>
                </a:solidFill>
                <a:latin typeface="Arial"/>
                <a:cs typeface="Arial"/>
              </a:rPr>
              <a:t>i</a:t>
            </a:r>
            <a:r>
              <a:rPr sz="2400" spc="5" dirty="0">
                <a:solidFill>
                  <a:srgbClr val="545449"/>
                </a:solidFill>
                <a:latin typeface="Arial"/>
                <a:cs typeface="Arial"/>
              </a:rPr>
              <a:t>o</a:t>
            </a:r>
            <a:r>
              <a:rPr sz="2400" spc="-5" dirty="0">
                <a:solidFill>
                  <a:srgbClr val="545449"/>
                </a:solidFill>
                <a:latin typeface="Arial"/>
                <a:cs typeface="Arial"/>
              </a:rPr>
              <a:t>n</a:t>
            </a:r>
            <a:endParaRPr sz="2400">
              <a:latin typeface="Arial"/>
              <a:cs typeface="Arial"/>
            </a:endParaRPr>
          </a:p>
        </p:txBody>
      </p:sp>
      <p:sp>
        <p:nvSpPr>
          <p:cNvPr id="4" name="object 4"/>
          <p:cNvSpPr txBox="1"/>
          <p:nvPr/>
        </p:nvSpPr>
        <p:spPr>
          <a:xfrm>
            <a:off x="878839" y="2372995"/>
            <a:ext cx="7732395" cy="4196080"/>
          </a:xfrm>
          <a:prstGeom prst="rect">
            <a:avLst/>
          </a:prstGeom>
        </p:spPr>
        <p:txBody>
          <a:bodyPr vert="horz" wrap="square" lIns="0" tIns="12700" rIns="0" bIns="0" rtlCol="0">
            <a:spAutoFit/>
          </a:bodyPr>
          <a:lstStyle/>
          <a:p>
            <a:pPr marL="12700" marR="8890" algn="just">
              <a:lnSpc>
                <a:spcPct val="100000"/>
              </a:lnSpc>
              <a:spcBef>
                <a:spcPts val="100"/>
              </a:spcBef>
            </a:pPr>
            <a:r>
              <a:rPr sz="2400" spc="-5" dirty="0">
                <a:solidFill>
                  <a:srgbClr val="545449"/>
                </a:solidFill>
                <a:latin typeface="Arial"/>
                <a:cs typeface="Arial"/>
              </a:rPr>
              <a:t>research. </a:t>
            </a:r>
            <a:r>
              <a:rPr sz="2400" spc="-35" dirty="0">
                <a:solidFill>
                  <a:srgbClr val="545449"/>
                </a:solidFill>
                <a:latin typeface="Arial"/>
                <a:cs typeface="Arial"/>
              </a:rPr>
              <a:t>Values </a:t>
            </a:r>
            <a:r>
              <a:rPr sz="2400" spc="-5" dirty="0">
                <a:solidFill>
                  <a:srgbClr val="545449"/>
                </a:solidFill>
                <a:latin typeface="Arial"/>
                <a:cs typeface="Arial"/>
              </a:rPr>
              <a:t>are </a:t>
            </a:r>
            <a:r>
              <a:rPr sz="2400" dirty="0">
                <a:solidFill>
                  <a:srgbClr val="545449"/>
                </a:solidFill>
                <a:latin typeface="Arial"/>
                <a:cs typeface="Arial"/>
              </a:rPr>
              <a:t>of </a:t>
            </a:r>
            <a:r>
              <a:rPr sz="2400" spc="-5" dirty="0">
                <a:solidFill>
                  <a:srgbClr val="545449"/>
                </a:solidFill>
                <a:latin typeface="Arial"/>
                <a:cs typeface="Arial"/>
              </a:rPr>
              <a:t>considerable topic </a:t>
            </a:r>
            <a:r>
              <a:rPr sz="2400" dirty="0">
                <a:solidFill>
                  <a:srgbClr val="545449"/>
                </a:solidFill>
                <a:latin typeface="Arial"/>
                <a:cs typeface="Arial"/>
              </a:rPr>
              <a:t>importance </a:t>
            </a:r>
            <a:r>
              <a:rPr sz="2400" spc="-10" dirty="0">
                <a:solidFill>
                  <a:srgbClr val="545449"/>
                </a:solidFill>
                <a:latin typeface="Arial"/>
                <a:cs typeface="Arial"/>
              </a:rPr>
              <a:t>in  </a:t>
            </a:r>
            <a:r>
              <a:rPr sz="2400" dirty="0">
                <a:solidFill>
                  <a:srgbClr val="545449"/>
                </a:solidFill>
                <a:latin typeface="Arial"/>
                <a:cs typeface="Arial"/>
              </a:rPr>
              <a:t>determining </a:t>
            </a:r>
            <a:r>
              <a:rPr sz="2400" spc="-5" dirty="0">
                <a:solidFill>
                  <a:srgbClr val="545449"/>
                </a:solidFill>
                <a:latin typeface="Arial"/>
                <a:cs typeface="Arial"/>
              </a:rPr>
              <a:t>whether people </a:t>
            </a:r>
            <a:r>
              <a:rPr sz="2400" dirty="0">
                <a:solidFill>
                  <a:srgbClr val="545449"/>
                </a:solidFill>
                <a:latin typeface="Arial"/>
                <a:cs typeface="Arial"/>
              </a:rPr>
              <a:t>will form </a:t>
            </a:r>
            <a:r>
              <a:rPr sz="2400" spc="-5" dirty="0">
                <a:solidFill>
                  <a:srgbClr val="545449"/>
                </a:solidFill>
                <a:latin typeface="Arial"/>
                <a:cs typeface="Arial"/>
              </a:rPr>
              <a:t>opinions on a  </a:t>
            </a:r>
            <a:r>
              <a:rPr sz="2400" dirty="0">
                <a:solidFill>
                  <a:srgbClr val="545449"/>
                </a:solidFill>
                <a:latin typeface="Arial"/>
                <a:cs typeface="Arial"/>
              </a:rPr>
              <a:t>particular </a:t>
            </a:r>
            <a:r>
              <a:rPr sz="2400" spc="-5" dirty="0">
                <a:solidFill>
                  <a:srgbClr val="545449"/>
                </a:solidFill>
                <a:latin typeface="Arial"/>
                <a:cs typeface="Arial"/>
              </a:rPr>
              <a:t>topic; in general, </a:t>
            </a:r>
            <a:r>
              <a:rPr sz="2400" dirty="0">
                <a:solidFill>
                  <a:srgbClr val="545449"/>
                </a:solidFill>
                <a:latin typeface="Arial"/>
                <a:cs typeface="Arial"/>
              </a:rPr>
              <a:t>they </a:t>
            </a:r>
            <a:r>
              <a:rPr sz="2400" spc="-5" dirty="0">
                <a:solidFill>
                  <a:srgbClr val="545449"/>
                </a:solidFill>
                <a:latin typeface="Arial"/>
                <a:cs typeface="Arial"/>
              </a:rPr>
              <a:t>are more likely </a:t>
            </a:r>
            <a:r>
              <a:rPr sz="2400" dirty="0">
                <a:solidFill>
                  <a:srgbClr val="545449"/>
                </a:solidFill>
                <a:latin typeface="Arial"/>
                <a:cs typeface="Arial"/>
              </a:rPr>
              <a:t>to </a:t>
            </a:r>
            <a:r>
              <a:rPr sz="2400" spc="-5" dirty="0">
                <a:solidFill>
                  <a:srgbClr val="545449"/>
                </a:solidFill>
                <a:latin typeface="Arial"/>
                <a:cs typeface="Arial"/>
              </a:rPr>
              <a:t>do so  </a:t>
            </a:r>
            <a:r>
              <a:rPr sz="2400" dirty="0">
                <a:solidFill>
                  <a:srgbClr val="545449"/>
                </a:solidFill>
                <a:latin typeface="Arial"/>
                <a:cs typeface="Arial"/>
              </a:rPr>
              <a:t>when they </a:t>
            </a:r>
            <a:r>
              <a:rPr sz="2400" spc="-5" dirty="0">
                <a:solidFill>
                  <a:srgbClr val="545449"/>
                </a:solidFill>
                <a:latin typeface="Arial"/>
                <a:cs typeface="Arial"/>
              </a:rPr>
              <a:t>perceive </a:t>
            </a:r>
            <a:r>
              <a:rPr sz="2400" dirty="0">
                <a:solidFill>
                  <a:srgbClr val="545449"/>
                </a:solidFill>
                <a:latin typeface="Arial"/>
                <a:cs typeface="Arial"/>
              </a:rPr>
              <a:t>that </a:t>
            </a:r>
            <a:r>
              <a:rPr sz="2400" spc="-5" dirty="0">
                <a:solidFill>
                  <a:srgbClr val="545449"/>
                </a:solidFill>
                <a:latin typeface="Arial"/>
                <a:cs typeface="Arial"/>
              </a:rPr>
              <a:t>their values require</a:t>
            </a:r>
            <a:r>
              <a:rPr sz="2400" spc="60" dirty="0">
                <a:solidFill>
                  <a:srgbClr val="545449"/>
                </a:solidFill>
                <a:latin typeface="Arial"/>
                <a:cs typeface="Arial"/>
              </a:rPr>
              <a:t> </a:t>
            </a:r>
            <a:r>
              <a:rPr sz="2400" spc="-5" dirty="0">
                <a:solidFill>
                  <a:srgbClr val="545449"/>
                </a:solidFill>
                <a:latin typeface="Arial"/>
                <a:cs typeface="Arial"/>
              </a:rPr>
              <a:t>it.</a:t>
            </a:r>
            <a:endParaRPr sz="2400">
              <a:latin typeface="Arial"/>
              <a:cs typeface="Arial"/>
            </a:endParaRPr>
          </a:p>
          <a:p>
            <a:pPr marL="12700" marR="7620" indent="571500" algn="just">
              <a:lnSpc>
                <a:spcPct val="100000"/>
              </a:lnSpc>
              <a:spcBef>
                <a:spcPts val="575"/>
              </a:spcBef>
            </a:pPr>
            <a:r>
              <a:rPr sz="2400" spc="-30" dirty="0">
                <a:solidFill>
                  <a:srgbClr val="545449"/>
                </a:solidFill>
                <a:latin typeface="Arial"/>
                <a:cs typeface="Arial"/>
              </a:rPr>
              <a:t>Values, </a:t>
            </a:r>
            <a:r>
              <a:rPr sz="2400" spc="-5" dirty="0">
                <a:solidFill>
                  <a:srgbClr val="545449"/>
                </a:solidFill>
                <a:latin typeface="Arial"/>
                <a:cs typeface="Arial"/>
              </a:rPr>
              <a:t>he suggested, are </a:t>
            </a:r>
            <a:r>
              <a:rPr sz="2400" dirty="0">
                <a:solidFill>
                  <a:srgbClr val="545449"/>
                </a:solidFill>
                <a:latin typeface="Arial"/>
                <a:cs typeface="Arial"/>
              </a:rPr>
              <a:t>“the </a:t>
            </a:r>
            <a:r>
              <a:rPr sz="2400" spc="-5" dirty="0">
                <a:solidFill>
                  <a:srgbClr val="545449"/>
                </a:solidFill>
                <a:latin typeface="Arial"/>
                <a:cs typeface="Arial"/>
              </a:rPr>
              <a:t>deep tides </a:t>
            </a:r>
            <a:r>
              <a:rPr sz="2400" spc="-10" dirty="0">
                <a:solidFill>
                  <a:srgbClr val="545449"/>
                </a:solidFill>
                <a:latin typeface="Arial"/>
                <a:cs typeface="Arial"/>
              </a:rPr>
              <a:t>of </a:t>
            </a:r>
            <a:r>
              <a:rPr sz="2400" spc="-5" dirty="0">
                <a:solidFill>
                  <a:srgbClr val="545449"/>
                </a:solidFill>
                <a:latin typeface="Arial"/>
                <a:cs typeface="Arial"/>
              </a:rPr>
              <a:t>public  mood, slow </a:t>
            </a:r>
            <a:r>
              <a:rPr sz="2400" dirty="0">
                <a:solidFill>
                  <a:srgbClr val="545449"/>
                </a:solidFill>
                <a:latin typeface="Arial"/>
                <a:cs typeface="Arial"/>
              </a:rPr>
              <a:t>to </a:t>
            </a:r>
            <a:r>
              <a:rPr sz="2400" spc="-5" dirty="0">
                <a:solidFill>
                  <a:srgbClr val="545449"/>
                </a:solidFill>
                <a:latin typeface="Arial"/>
                <a:cs typeface="Arial"/>
              </a:rPr>
              <a:t>change, but</a:t>
            </a:r>
            <a:r>
              <a:rPr sz="2400" spc="30" dirty="0">
                <a:solidFill>
                  <a:srgbClr val="545449"/>
                </a:solidFill>
                <a:latin typeface="Arial"/>
                <a:cs typeface="Arial"/>
              </a:rPr>
              <a:t> </a:t>
            </a:r>
            <a:r>
              <a:rPr sz="2400" spc="-5" dirty="0">
                <a:solidFill>
                  <a:srgbClr val="545449"/>
                </a:solidFill>
                <a:latin typeface="Arial"/>
                <a:cs typeface="Arial"/>
              </a:rPr>
              <a:t>powerful.</a:t>
            </a:r>
            <a:endParaRPr sz="2400">
              <a:latin typeface="Arial"/>
              <a:cs typeface="Arial"/>
            </a:endParaRPr>
          </a:p>
          <a:p>
            <a:pPr marL="12700" marR="5080" indent="571500" algn="just">
              <a:lnSpc>
                <a:spcPct val="100000"/>
              </a:lnSpc>
              <a:spcBef>
                <a:spcPts val="575"/>
              </a:spcBef>
            </a:pPr>
            <a:r>
              <a:rPr sz="2400" spc="-35" dirty="0">
                <a:solidFill>
                  <a:srgbClr val="545449"/>
                </a:solidFill>
                <a:latin typeface="Arial"/>
                <a:cs typeface="Arial"/>
              </a:rPr>
              <a:t>Values </a:t>
            </a:r>
            <a:r>
              <a:rPr sz="2400" spc="-5" dirty="0">
                <a:solidFill>
                  <a:srgbClr val="545449"/>
                </a:solidFill>
                <a:latin typeface="Arial"/>
                <a:cs typeface="Arial"/>
              </a:rPr>
              <a:t>are </a:t>
            </a:r>
            <a:r>
              <a:rPr sz="2400" dirty="0">
                <a:solidFill>
                  <a:srgbClr val="545449"/>
                </a:solidFill>
                <a:latin typeface="Arial"/>
                <a:cs typeface="Arial"/>
              </a:rPr>
              <a:t>adopted </a:t>
            </a:r>
            <a:r>
              <a:rPr sz="2400" spc="-5" dirty="0">
                <a:solidFill>
                  <a:srgbClr val="545449"/>
                </a:solidFill>
                <a:latin typeface="Arial"/>
                <a:cs typeface="Arial"/>
              </a:rPr>
              <a:t>early in life, in many cases </a:t>
            </a:r>
            <a:r>
              <a:rPr sz="2400" dirty="0">
                <a:solidFill>
                  <a:srgbClr val="545449"/>
                </a:solidFill>
                <a:latin typeface="Arial"/>
                <a:cs typeface="Arial"/>
              </a:rPr>
              <a:t>from  </a:t>
            </a:r>
            <a:r>
              <a:rPr sz="2400" spc="-5" dirty="0">
                <a:solidFill>
                  <a:srgbClr val="545449"/>
                </a:solidFill>
                <a:latin typeface="Arial"/>
                <a:cs typeface="Arial"/>
              </a:rPr>
              <a:t>parents and schools. They are </a:t>
            </a:r>
            <a:r>
              <a:rPr sz="2400" spc="-10" dirty="0">
                <a:solidFill>
                  <a:srgbClr val="545449"/>
                </a:solidFill>
                <a:latin typeface="Arial"/>
                <a:cs typeface="Arial"/>
              </a:rPr>
              <a:t>not </a:t>
            </a:r>
            <a:r>
              <a:rPr sz="2400" spc="-5" dirty="0">
                <a:solidFill>
                  <a:srgbClr val="545449"/>
                </a:solidFill>
                <a:latin typeface="Arial"/>
                <a:cs typeface="Arial"/>
              </a:rPr>
              <a:t>likely </a:t>
            </a:r>
            <a:r>
              <a:rPr sz="2400" dirty="0">
                <a:solidFill>
                  <a:srgbClr val="545449"/>
                </a:solidFill>
                <a:latin typeface="Arial"/>
                <a:cs typeface="Arial"/>
              </a:rPr>
              <a:t>to </a:t>
            </a:r>
            <a:r>
              <a:rPr sz="2400" spc="-5" dirty="0">
                <a:solidFill>
                  <a:srgbClr val="545449"/>
                </a:solidFill>
                <a:latin typeface="Arial"/>
                <a:cs typeface="Arial"/>
              </a:rPr>
              <a:t>change, and  they strengthen as people grow </a:t>
            </a:r>
            <a:r>
              <a:rPr sz="2400" spc="-25" dirty="0">
                <a:solidFill>
                  <a:srgbClr val="545449"/>
                </a:solidFill>
                <a:latin typeface="Arial"/>
                <a:cs typeface="Arial"/>
              </a:rPr>
              <a:t>older. </a:t>
            </a:r>
            <a:r>
              <a:rPr sz="2400" spc="-5" dirty="0">
                <a:solidFill>
                  <a:srgbClr val="545449"/>
                </a:solidFill>
                <a:latin typeface="Arial"/>
                <a:cs typeface="Arial"/>
              </a:rPr>
              <a:t>They </a:t>
            </a:r>
            <a:r>
              <a:rPr sz="2400" dirty="0">
                <a:solidFill>
                  <a:srgbClr val="545449"/>
                </a:solidFill>
                <a:latin typeface="Arial"/>
                <a:cs typeface="Arial"/>
              </a:rPr>
              <a:t>encompass  beliefs </a:t>
            </a:r>
            <a:r>
              <a:rPr sz="2400" spc="-5" dirty="0">
                <a:solidFill>
                  <a:srgbClr val="545449"/>
                </a:solidFill>
                <a:latin typeface="Arial"/>
                <a:cs typeface="Arial"/>
              </a:rPr>
              <a:t>about </a:t>
            </a:r>
            <a:r>
              <a:rPr sz="2400" dirty="0">
                <a:solidFill>
                  <a:srgbClr val="545449"/>
                </a:solidFill>
                <a:latin typeface="Arial"/>
                <a:cs typeface="Arial"/>
              </a:rPr>
              <a:t>religion—including </a:t>
            </a:r>
            <a:r>
              <a:rPr sz="2400" spc="-5" dirty="0">
                <a:solidFill>
                  <a:srgbClr val="545449"/>
                </a:solidFill>
                <a:latin typeface="Arial"/>
                <a:cs typeface="Arial"/>
              </a:rPr>
              <a:t>belief (or disbelief) </a:t>
            </a:r>
            <a:r>
              <a:rPr sz="2400" spc="-10" dirty="0">
                <a:solidFill>
                  <a:srgbClr val="545449"/>
                </a:solidFill>
                <a:latin typeface="Arial"/>
                <a:cs typeface="Arial"/>
              </a:rPr>
              <a:t>in  </a:t>
            </a:r>
            <a:r>
              <a:rPr sz="2400" spc="-5" dirty="0">
                <a:solidFill>
                  <a:srgbClr val="545449"/>
                </a:solidFill>
                <a:latin typeface="Arial"/>
                <a:cs typeface="Arial"/>
              </a:rPr>
              <a:t>God—political outlook, moral </a:t>
            </a:r>
            <a:r>
              <a:rPr sz="2400" dirty="0">
                <a:solidFill>
                  <a:srgbClr val="545449"/>
                </a:solidFill>
                <a:latin typeface="Arial"/>
                <a:cs typeface="Arial"/>
              </a:rPr>
              <a:t>standards, </a:t>
            </a:r>
            <a:r>
              <a:rPr sz="2400" spc="-5" dirty="0">
                <a:solidFill>
                  <a:srgbClr val="545449"/>
                </a:solidFill>
                <a:latin typeface="Arial"/>
                <a:cs typeface="Arial"/>
              </a:rPr>
              <a:t>and </a:t>
            </a:r>
            <a:r>
              <a:rPr sz="2400" dirty="0">
                <a:solidFill>
                  <a:srgbClr val="545449"/>
                </a:solidFill>
                <a:latin typeface="Arial"/>
                <a:cs typeface="Arial"/>
              </a:rPr>
              <a:t>the</a:t>
            </a:r>
            <a:r>
              <a:rPr sz="2400" spc="70" dirty="0">
                <a:solidFill>
                  <a:srgbClr val="545449"/>
                </a:solidFill>
                <a:latin typeface="Arial"/>
                <a:cs typeface="Arial"/>
              </a:rPr>
              <a:t> </a:t>
            </a:r>
            <a:r>
              <a:rPr sz="2400" spc="-5" dirty="0">
                <a:solidFill>
                  <a:srgbClr val="545449"/>
                </a:solidFill>
                <a:latin typeface="Arial"/>
                <a:cs typeface="Arial"/>
              </a:rPr>
              <a:t>like.</a:t>
            </a:r>
            <a:endParaRPr sz="24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16879"/>
            <a:ext cx="8072755" cy="4342130"/>
          </a:xfrm>
          <a:prstGeom prst="rect">
            <a:avLst/>
          </a:prstGeom>
        </p:spPr>
        <p:txBody>
          <a:bodyPr vert="horz" wrap="square" lIns="0" tIns="100330" rIns="0" bIns="0" rtlCol="0">
            <a:spAutoFit/>
          </a:bodyPr>
          <a:lstStyle/>
          <a:p>
            <a:pPr marL="355600" indent="-342900">
              <a:lnSpc>
                <a:spcPct val="100000"/>
              </a:lnSpc>
              <a:spcBef>
                <a:spcPts val="790"/>
              </a:spcBef>
              <a:buClr>
                <a:srgbClr val="F4680A"/>
              </a:buClr>
              <a:buSzPct val="75000"/>
              <a:buFont typeface="Wingdings"/>
              <a:buChar char=""/>
              <a:tabLst>
                <a:tab pos="355600" algn="l"/>
              </a:tabLst>
            </a:pPr>
            <a:r>
              <a:rPr sz="2800" b="1" spc="-5" dirty="0">
                <a:solidFill>
                  <a:srgbClr val="545449"/>
                </a:solidFill>
                <a:latin typeface="Arial"/>
                <a:cs typeface="Arial"/>
              </a:rPr>
              <a:t>THE </a:t>
            </a:r>
            <a:r>
              <a:rPr sz="2800" b="1" spc="-10" dirty="0">
                <a:solidFill>
                  <a:srgbClr val="545449"/>
                </a:solidFill>
                <a:latin typeface="Arial"/>
                <a:cs typeface="Arial"/>
              </a:rPr>
              <a:t>MASS</a:t>
            </a:r>
            <a:r>
              <a:rPr sz="2800" b="1" spc="20" dirty="0">
                <a:solidFill>
                  <a:srgbClr val="545449"/>
                </a:solidFill>
                <a:latin typeface="Arial"/>
                <a:cs typeface="Arial"/>
              </a:rPr>
              <a:t> </a:t>
            </a:r>
            <a:r>
              <a:rPr sz="2800" b="1" spc="-5" dirty="0">
                <a:solidFill>
                  <a:srgbClr val="545449"/>
                </a:solidFill>
                <a:latin typeface="Arial"/>
                <a:cs typeface="Arial"/>
              </a:rPr>
              <a:t>MEDIA</a:t>
            </a:r>
            <a:endParaRPr sz="2800">
              <a:latin typeface="Arial"/>
              <a:cs typeface="Arial"/>
            </a:endParaRPr>
          </a:p>
          <a:p>
            <a:pPr marL="355600" marR="5080" indent="648970" algn="just">
              <a:lnSpc>
                <a:spcPct val="100000"/>
              </a:lnSpc>
              <a:spcBef>
                <a:spcPts val="545"/>
              </a:spcBef>
            </a:pPr>
            <a:r>
              <a:rPr sz="2200" spc="-5" dirty="0">
                <a:solidFill>
                  <a:srgbClr val="545449"/>
                </a:solidFill>
                <a:latin typeface="Arial"/>
                <a:cs typeface="Arial"/>
              </a:rPr>
              <a:t>Public opinion and public </a:t>
            </a:r>
            <a:r>
              <a:rPr sz="2200" dirty="0">
                <a:solidFill>
                  <a:srgbClr val="545449"/>
                </a:solidFill>
                <a:latin typeface="Arial"/>
                <a:cs typeface="Arial"/>
              </a:rPr>
              <a:t>agenda </a:t>
            </a:r>
            <a:r>
              <a:rPr sz="2200" spc="-5" dirty="0">
                <a:solidFill>
                  <a:srgbClr val="545449"/>
                </a:solidFill>
                <a:latin typeface="Arial"/>
                <a:cs typeface="Arial"/>
              </a:rPr>
              <a:t>may be shaped or  determined by </a:t>
            </a:r>
            <a:r>
              <a:rPr sz="2200" b="1" spc="-5" dirty="0">
                <a:solidFill>
                  <a:srgbClr val="545449"/>
                </a:solidFill>
                <a:latin typeface="Arial"/>
                <a:cs typeface="Arial"/>
              </a:rPr>
              <a:t>mass media, </a:t>
            </a:r>
            <a:r>
              <a:rPr sz="2200" spc="-5" dirty="0">
                <a:solidFill>
                  <a:srgbClr val="545449"/>
                </a:solidFill>
                <a:latin typeface="Arial"/>
                <a:cs typeface="Arial"/>
              </a:rPr>
              <a:t>the means of communication  that </a:t>
            </a:r>
            <a:r>
              <a:rPr sz="2200" dirty="0">
                <a:solidFill>
                  <a:srgbClr val="545449"/>
                </a:solidFill>
                <a:latin typeface="Arial"/>
                <a:cs typeface="Arial"/>
              </a:rPr>
              <a:t>provide </a:t>
            </a:r>
            <a:r>
              <a:rPr sz="2200" spc="-5" dirty="0">
                <a:solidFill>
                  <a:srgbClr val="545449"/>
                </a:solidFill>
                <a:latin typeface="Arial"/>
                <a:cs typeface="Arial"/>
              </a:rPr>
              <a:t>information to a large </a:t>
            </a:r>
            <a:r>
              <a:rPr sz="2200" dirty="0">
                <a:solidFill>
                  <a:srgbClr val="545449"/>
                </a:solidFill>
                <a:latin typeface="Arial"/>
                <a:cs typeface="Arial"/>
              </a:rPr>
              <a:t>audience. </a:t>
            </a:r>
            <a:r>
              <a:rPr sz="2200" spc="-55" dirty="0">
                <a:solidFill>
                  <a:srgbClr val="545449"/>
                </a:solidFill>
                <a:latin typeface="Arial"/>
                <a:cs typeface="Arial"/>
              </a:rPr>
              <a:t>Your </a:t>
            </a:r>
            <a:r>
              <a:rPr sz="2200" dirty="0">
                <a:solidFill>
                  <a:srgbClr val="545449"/>
                </a:solidFill>
                <a:latin typeface="Arial"/>
                <a:cs typeface="Arial"/>
              </a:rPr>
              <a:t>daily routine  </a:t>
            </a:r>
            <a:r>
              <a:rPr sz="2200" spc="-5" dirty="0">
                <a:solidFill>
                  <a:srgbClr val="545449"/>
                </a:solidFill>
                <a:latin typeface="Arial"/>
                <a:cs typeface="Arial"/>
              </a:rPr>
              <a:t>is probably </a:t>
            </a:r>
            <a:r>
              <a:rPr sz="2200" dirty="0">
                <a:solidFill>
                  <a:srgbClr val="545449"/>
                </a:solidFill>
                <a:latin typeface="Arial"/>
                <a:cs typeface="Arial"/>
              </a:rPr>
              <a:t>filled </a:t>
            </a:r>
            <a:r>
              <a:rPr sz="2200" spc="-5" dirty="0">
                <a:solidFill>
                  <a:srgbClr val="545449"/>
                </a:solidFill>
                <a:latin typeface="Arial"/>
                <a:cs typeface="Arial"/>
              </a:rPr>
              <a:t>with mass media </a:t>
            </a:r>
            <a:r>
              <a:rPr sz="2200" dirty="0">
                <a:solidFill>
                  <a:srgbClr val="545449"/>
                </a:solidFill>
                <a:latin typeface="Arial"/>
                <a:cs typeface="Arial"/>
              </a:rPr>
              <a:t>such </a:t>
            </a:r>
            <a:r>
              <a:rPr sz="2200" spc="-5" dirty="0">
                <a:solidFill>
                  <a:srgbClr val="545449"/>
                </a:solidFill>
                <a:latin typeface="Arial"/>
                <a:cs typeface="Arial"/>
              </a:rPr>
              <a:t>as </a:t>
            </a:r>
            <a:r>
              <a:rPr sz="2200" dirty="0">
                <a:solidFill>
                  <a:srgbClr val="545449"/>
                </a:solidFill>
                <a:latin typeface="Arial"/>
                <a:cs typeface="Arial"/>
              </a:rPr>
              <a:t>magazines, </a:t>
            </a:r>
            <a:r>
              <a:rPr sz="2200" spc="-5" dirty="0">
                <a:solidFill>
                  <a:srgbClr val="545449"/>
                </a:solidFill>
                <a:latin typeface="Arial"/>
                <a:cs typeface="Arial"/>
              </a:rPr>
              <a:t>radio,  </a:t>
            </a:r>
            <a:r>
              <a:rPr sz="2200" dirty="0">
                <a:solidFill>
                  <a:srgbClr val="545449"/>
                </a:solidFill>
                <a:latin typeface="Arial"/>
                <a:cs typeface="Arial"/>
              </a:rPr>
              <a:t>television </a:t>
            </a:r>
            <a:r>
              <a:rPr sz="2200" spc="-5" dirty="0">
                <a:solidFill>
                  <a:srgbClr val="545449"/>
                </a:solidFill>
                <a:latin typeface="Arial"/>
                <a:cs typeface="Arial"/>
              </a:rPr>
              <a:t>news, </a:t>
            </a:r>
            <a:r>
              <a:rPr sz="2200" dirty="0">
                <a:solidFill>
                  <a:srgbClr val="545449"/>
                </a:solidFill>
                <a:latin typeface="Arial"/>
                <a:cs typeface="Arial"/>
              </a:rPr>
              <a:t>news </a:t>
            </a:r>
            <a:r>
              <a:rPr sz="2200" spc="-5" dirty="0">
                <a:solidFill>
                  <a:srgbClr val="545449"/>
                </a:solidFill>
                <a:latin typeface="Arial"/>
                <a:cs typeface="Arial"/>
              </a:rPr>
              <a:t>on the </a:t>
            </a:r>
            <a:r>
              <a:rPr sz="2200" spc="-15" dirty="0">
                <a:solidFill>
                  <a:srgbClr val="545449"/>
                </a:solidFill>
                <a:latin typeface="Arial"/>
                <a:cs typeface="Arial"/>
              </a:rPr>
              <a:t>Web, </a:t>
            </a:r>
            <a:r>
              <a:rPr sz="2200" spc="-5" dirty="0">
                <a:solidFill>
                  <a:srgbClr val="545449"/>
                </a:solidFill>
                <a:latin typeface="Arial"/>
                <a:cs typeface="Arial"/>
              </a:rPr>
              <a:t>and videos on the</a:t>
            </a:r>
            <a:r>
              <a:rPr sz="2200" spc="75" dirty="0">
                <a:solidFill>
                  <a:srgbClr val="545449"/>
                </a:solidFill>
                <a:latin typeface="Arial"/>
                <a:cs typeface="Arial"/>
              </a:rPr>
              <a:t> </a:t>
            </a:r>
            <a:r>
              <a:rPr sz="2200" dirty="0">
                <a:solidFill>
                  <a:srgbClr val="545449"/>
                </a:solidFill>
                <a:latin typeface="Arial"/>
                <a:cs typeface="Arial"/>
              </a:rPr>
              <a:t>internet.</a:t>
            </a:r>
            <a:endParaRPr sz="2200">
              <a:latin typeface="Arial"/>
              <a:cs typeface="Arial"/>
            </a:endParaRPr>
          </a:p>
          <a:p>
            <a:pPr marL="12700">
              <a:lnSpc>
                <a:spcPct val="100000"/>
              </a:lnSpc>
            </a:pPr>
            <a:r>
              <a:rPr sz="1650" spc="2880" dirty="0">
                <a:solidFill>
                  <a:srgbClr val="F4680A"/>
                </a:solidFill>
                <a:latin typeface="Wingdings"/>
                <a:cs typeface="Wingdings"/>
              </a:rPr>
              <a:t></a:t>
            </a:r>
            <a:r>
              <a:rPr sz="1650" spc="-204" dirty="0">
                <a:solidFill>
                  <a:srgbClr val="F4680A"/>
                </a:solidFill>
                <a:latin typeface="Times New Roman"/>
                <a:cs typeface="Times New Roman"/>
              </a:rPr>
              <a:t> </a:t>
            </a:r>
            <a:r>
              <a:rPr sz="2200" b="1" spc="-5" dirty="0">
                <a:solidFill>
                  <a:srgbClr val="545449"/>
                </a:solidFill>
                <a:latin typeface="Arial"/>
                <a:cs typeface="Arial"/>
              </a:rPr>
              <a:t>Media Impact</a:t>
            </a:r>
            <a:endParaRPr sz="2200">
              <a:latin typeface="Arial"/>
              <a:cs typeface="Arial"/>
            </a:endParaRPr>
          </a:p>
          <a:p>
            <a:pPr marL="245745" indent="-233679">
              <a:lnSpc>
                <a:spcPct val="100000"/>
              </a:lnSpc>
              <a:spcBef>
                <a:spcPts val="1065"/>
              </a:spcBef>
              <a:buClr>
                <a:srgbClr val="F4680A"/>
              </a:buClr>
              <a:buSzPct val="75000"/>
              <a:buChar char="•"/>
              <a:tabLst>
                <a:tab pos="245745" algn="l"/>
                <a:tab pos="246379" algn="l"/>
              </a:tabLst>
            </a:pPr>
            <a:r>
              <a:rPr sz="2000" spc="-10" dirty="0">
                <a:solidFill>
                  <a:srgbClr val="545449"/>
                </a:solidFill>
                <a:latin typeface="Arial"/>
                <a:cs typeface="Arial"/>
              </a:rPr>
              <a:t>Effect </a:t>
            </a:r>
            <a:r>
              <a:rPr sz="2000" dirty="0">
                <a:solidFill>
                  <a:srgbClr val="545449"/>
                </a:solidFill>
                <a:latin typeface="Arial"/>
                <a:cs typeface="Arial"/>
              </a:rPr>
              <a:t>on public opinion, public </a:t>
            </a:r>
            <a:r>
              <a:rPr sz="2000" spc="-20" dirty="0">
                <a:solidFill>
                  <a:srgbClr val="545449"/>
                </a:solidFill>
                <a:latin typeface="Arial"/>
                <a:cs typeface="Arial"/>
              </a:rPr>
              <a:t>policy, </a:t>
            </a:r>
            <a:r>
              <a:rPr sz="2000" dirty="0">
                <a:solidFill>
                  <a:srgbClr val="545449"/>
                </a:solidFill>
                <a:latin typeface="Arial"/>
                <a:cs typeface="Arial"/>
              </a:rPr>
              <a:t>most </a:t>
            </a:r>
            <a:r>
              <a:rPr sz="2000" spc="-5" dirty="0">
                <a:solidFill>
                  <a:srgbClr val="545449"/>
                </a:solidFill>
                <a:latin typeface="Arial"/>
                <a:cs typeface="Arial"/>
              </a:rPr>
              <a:t>visible in </a:t>
            </a:r>
            <a:r>
              <a:rPr sz="2000" dirty="0">
                <a:solidFill>
                  <a:srgbClr val="545449"/>
                </a:solidFill>
                <a:latin typeface="Arial"/>
                <a:cs typeface="Arial"/>
              </a:rPr>
              <a:t>two</a:t>
            </a:r>
            <a:r>
              <a:rPr sz="2000" spc="-75" dirty="0">
                <a:solidFill>
                  <a:srgbClr val="545449"/>
                </a:solidFill>
                <a:latin typeface="Arial"/>
                <a:cs typeface="Arial"/>
              </a:rPr>
              <a:t> </a:t>
            </a:r>
            <a:r>
              <a:rPr sz="2000" dirty="0">
                <a:solidFill>
                  <a:srgbClr val="545449"/>
                </a:solidFill>
                <a:latin typeface="Arial"/>
                <a:cs typeface="Arial"/>
              </a:rPr>
              <a:t>areas</a:t>
            </a:r>
            <a:endParaRPr sz="2000">
              <a:latin typeface="Arial"/>
              <a:cs typeface="Arial"/>
            </a:endParaRPr>
          </a:p>
          <a:p>
            <a:pPr marL="245745" indent="-233679">
              <a:lnSpc>
                <a:spcPct val="100000"/>
              </a:lnSpc>
              <a:spcBef>
                <a:spcPts val="960"/>
              </a:spcBef>
              <a:buClr>
                <a:srgbClr val="F4680A"/>
              </a:buClr>
              <a:buSzPct val="75000"/>
              <a:buChar char="•"/>
              <a:tabLst>
                <a:tab pos="245745" algn="l"/>
                <a:tab pos="246379" algn="l"/>
              </a:tabLst>
            </a:pPr>
            <a:r>
              <a:rPr sz="2000" dirty="0">
                <a:solidFill>
                  <a:srgbClr val="545449"/>
                </a:solidFill>
                <a:latin typeface="Arial"/>
                <a:cs typeface="Arial"/>
              </a:rPr>
              <a:t>Media monitors, shapes, determines public</a:t>
            </a:r>
            <a:r>
              <a:rPr sz="2000" spc="-145" dirty="0">
                <a:solidFill>
                  <a:srgbClr val="545449"/>
                </a:solidFill>
                <a:latin typeface="Arial"/>
                <a:cs typeface="Arial"/>
              </a:rPr>
              <a:t> </a:t>
            </a:r>
            <a:r>
              <a:rPr sz="2000" dirty="0">
                <a:solidFill>
                  <a:srgbClr val="545449"/>
                </a:solidFill>
                <a:latin typeface="Arial"/>
                <a:cs typeface="Arial"/>
              </a:rPr>
              <a:t>agenda</a:t>
            </a:r>
            <a:endParaRPr sz="2000">
              <a:latin typeface="Arial"/>
              <a:cs typeface="Arial"/>
            </a:endParaRPr>
          </a:p>
          <a:p>
            <a:pPr marL="245745" indent="-233679">
              <a:lnSpc>
                <a:spcPct val="100000"/>
              </a:lnSpc>
              <a:spcBef>
                <a:spcPts val="960"/>
              </a:spcBef>
              <a:buClr>
                <a:srgbClr val="F4680A"/>
              </a:buClr>
              <a:buSzPct val="75000"/>
              <a:buChar char="•"/>
              <a:tabLst>
                <a:tab pos="245745" algn="l"/>
                <a:tab pos="246379" algn="l"/>
              </a:tabLst>
            </a:pPr>
            <a:r>
              <a:rPr sz="2000" dirty="0">
                <a:solidFill>
                  <a:srgbClr val="545449"/>
                </a:solidFill>
                <a:latin typeface="Arial"/>
                <a:cs typeface="Arial"/>
              </a:rPr>
              <a:t>Media covers politics issues, leaders public consider</a:t>
            </a:r>
            <a:r>
              <a:rPr sz="2000" spc="-145" dirty="0">
                <a:solidFill>
                  <a:srgbClr val="545449"/>
                </a:solidFill>
                <a:latin typeface="Arial"/>
                <a:cs typeface="Arial"/>
              </a:rPr>
              <a:t> </a:t>
            </a:r>
            <a:r>
              <a:rPr sz="2000" dirty="0">
                <a:solidFill>
                  <a:srgbClr val="545449"/>
                </a:solidFill>
                <a:latin typeface="Arial"/>
                <a:cs typeface="Arial"/>
              </a:rPr>
              <a:t>important</a:t>
            </a:r>
            <a:endParaRPr sz="2000">
              <a:latin typeface="Arial"/>
              <a:cs typeface="Arial"/>
            </a:endParaRPr>
          </a:p>
          <a:p>
            <a:pPr marL="245745" indent="-233679">
              <a:lnSpc>
                <a:spcPct val="100000"/>
              </a:lnSpc>
              <a:spcBef>
                <a:spcPts val="965"/>
              </a:spcBef>
              <a:buClr>
                <a:srgbClr val="F4680A"/>
              </a:buClr>
              <a:buSzPct val="75000"/>
              <a:buChar char="•"/>
              <a:tabLst>
                <a:tab pos="245745" algn="l"/>
                <a:tab pos="246379" algn="l"/>
              </a:tabLst>
            </a:pPr>
            <a:r>
              <a:rPr sz="2000" dirty="0">
                <a:solidFill>
                  <a:srgbClr val="545449"/>
                </a:solidFill>
                <a:latin typeface="Arial"/>
                <a:cs typeface="Arial"/>
              </a:rPr>
              <a:t>Does not force people </a:t>
            </a:r>
            <a:r>
              <a:rPr sz="2000" spc="-5" dirty="0">
                <a:solidFill>
                  <a:srgbClr val="545449"/>
                </a:solidFill>
                <a:latin typeface="Arial"/>
                <a:cs typeface="Arial"/>
              </a:rPr>
              <a:t>to </a:t>
            </a:r>
            <a:r>
              <a:rPr sz="2000" dirty="0">
                <a:solidFill>
                  <a:srgbClr val="545449"/>
                </a:solidFill>
                <a:latin typeface="Arial"/>
                <a:cs typeface="Arial"/>
              </a:rPr>
              <a:t>take sides, focuses attention on</a:t>
            </a:r>
            <a:r>
              <a:rPr sz="2000" spc="-204" dirty="0">
                <a:solidFill>
                  <a:srgbClr val="545449"/>
                </a:solidFill>
                <a:latin typeface="Arial"/>
                <a:cs typeface="Arial"/>
              </a:rPr>
              <a:t> </a:t>
            </a:r>
            <a:r>
              <a:rPr sz="2000" dirty="0">
                <a:solidFill>
                  <a:srgbClr val="545449"/>
                </a:solidFill>
                <a:latin typeface="Arial"/>
                <a:cs typeface="Arial"/>
              </a:rPr>
              <a:t>issues</a:t>
            </a:r>
            <a:endParaRPr sz="20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16879"/>
            <a:ext cx="8072120" cy="5370830"/>
          </a:xfrm>
          <a:prstGeom prst="rect">
            <a:avLst/>
          </a:prstGeom>
        </p:spPr>
        <p:txBody>
          <a:bodyPr vert="horz" wrap="square" lIns="0" tIns="100330" rIns="0" bIns="0" rtlCol="0">
            <a:spAutoFit/>
          </a:bodyPr>
          <a:lstStyle/>
          <a:p>
            <a:pPr marL="355600" indent="-342900">
              <a:lnSpc>
                <a:spcPct val="100000"/>
              </a:lnSpc>
              <a:spcBef>
                <a:spcPts val="790"/>
              </a:spcBef>
              <a:buClr>
                <a:srgbClr val="F4680A"/>
              </a:buClr>
              <a:buSzPct val="75000"/>
              <a:buFont typeface="Wingdings"/>
              <a:buChar char=""/>
              <a:tabLst>
                <a:tab pos="355600" algn="l"/>
              </a:tabLst>
            </a:pPr>
            <a:r>
              <a:rPr sz="2800" b="1" spc="-5" dirty="0">
                <a:solidFill>
                  <a:srgbClr val="545449"/>
                </a:solidFill>
                <a:latin typeface="Arial"/>
                <a:cs typeface="Arial"/>
              </a:rPr>
              <a:t>INTEREST</a:t>
            </a:r>
            <a:r>
              <a:rPr sz="2800" b="1" spc="5" dirty="0">
                <a:solidFill>
                  <a:srgbClr val="545449"/>
                </a:solidFill>
                <a:latin typeface="Arial"/>
                <a:cs typeface="Arial"/>
              </a:rPr>
              <a:t> </a:t>
            </a:r>
            <a:r>
              <a:rPr sz="2800" b="1" spc="-5" dirty="0">
                <a:solidFill>
                  <a:srgbClr val="545449"/>
                </a:solidFill>
                <a:latin typeface="Arial"/>
                <a:cs typeface="Arial"/>
              </a:rPr>
              <a:t>GROUPS</a:t>
            </a:r>
            <a:endParaRPr sz="2800">
              <a:latin typeface="Arial"/>
              <a:cs typeface="Arial"/>
            </a:endParaRPr>
          </a:p>
          <a:p>
            <a:pPr marL="355600" marR="5080" indent="571500" algn="just">
              <a:lnSpc>
                <a:spcPct val="100000"/>
              </a:lnSpc>
              <a:spcBef>
                <a:spcPts val="545"/>
              </a:spcBef>
            </a:pPr>
            <a:r>
              <a:rPr sz="2200" spc="-5" dirty="0">
                <a:solidFill>
                  <a:srgbClr val="545449"/>
                </a:solidFill>
                <a:latin typeface="Arial"/>
                <a:cs typeface="Arial"/>
              </a:rPr>
              <a:t>Interest </a:t>
            </a:r>
            <a:r>
              <a:rPr sz="2200" dirty="0">
                <a:solidFill>
                  <a:srgbClr val="545449"/>
                </a:solidFill>
                <a:latin typeface="Arial"/>
                <a:cs typeface="Arial"/>
              </a:rPr>
              <a:t>groups </a:t>
            </a:r>
            <a:r>
              <a:rPr sz="2200" spc="-5" dirty="0">
                <a:solidFill>
                  <a:srgbClr val="545449"/>
                </a:solidFill>
                <a:latin typeface="Arial"/>
                <a:cs typeface="Arial"/>
              </a:rPr>
              <a:t>are </a:t>
            </a:r>
            <a:r>
              <a:rPr sz="2200" dirty="0">
                <a:solidFill>
                  <a:srgbClr val="545449"/>
                </a:solidFill>
                <a:latin typeface="Arial"/>
                <a:cs typeface="Arial"/>
              </a:rPr>
              <a:t>private organizations </a:t>
            </a:r>
            <a:r>
              <a:rPr sz="2200" spc="-5" dirty="0">
                <a:solidFill>
                  <a:srgbClr val="545449"/>
                </a:solidFill>
                <a:latin typeface="Arial"/>
                <a:cs typeface="Arial"/>
              </a:rPr>
              <a:t>that </a:t>
            </a:r>
            <a:r>
              <a:rPr sz="2200" dirty="0">
                <a:solidFill>
                  <a:srgbClr val="545449"/>
                </a:solidFill>
                <a:latin typeface="Arial"/>
                <a:cs typeface="Arial"/>
              </a:rPr>
              <a:t>try </a:t>
            </a:r>
            <a:r>
              <a:rPr sz="2200" spc="-5" dirty="0">
                <a:solidFill>
                  <a:srgbClr val="545449"/>
                </a:solidFill>
                <a:latin typeface="Arial"/>
                <a:cs typeface="Arial"/>
              </a:rPr>
              <a:t>to  influence public opinion and convince public </a:t>
            </a:r>
            <a:r>
              <a:rPr sz="2200" spc="-10" dirty="0">
                <a:solidFill>
                  <a:srgbClr val="545449"/>
                </a:solidFill>
                <a:latin typeface="Arial"/>
                <a:cs typeface="Arial"/>
              </a:rPr>
              <a:t>officials </a:t>
            </a:r>
            <a:r>
              <a:rPr sz="2200" spc="-5" dirty="0">
                <a:solidFill>
                  <a:srgbClr val="545449"/>
                </a:solidFill>
                <a:latin typeface="Arial"/>
                <a:cs typeface="Arial"/>
              </a:rPr>
              <a:t>to accept  </a:t>
            </a:r>
            <a:r>
              <a:rPr sz="2200" dirty="0">
                <a:solidFill>
                  <a:srgbClr val="545449"/>
                </a:solidFill>
                <a:latin typeface="Arial"/>
                <a:cs typeface="Arial"/>
              </a:rPr>
              <a:t>their </a:t>
            </a:r>
            <a:r>
              <a:rPr sz="2200" spc="-5" dirty="0">
                <a:solidFill>
                  <a:srgbClr val="545449"/>
                </a:solidFill>
                <a:latin typeface="Arial"/>
                <a:cs typeface="Arial"/>
              </a:rPr>
              <a:t>goals and</a:t>
            </a:r>
            <a:r>
              <a:rPr sz="2200" spc="10" dirty="0">
                <a:solidFill>
                  <a:srgbClr val="545449"/>
                </a:solidFill>
                <a:latin typeface="Arial"/>
                <a:cs typeface="Arial"/>
              </a:rPr>
              <a:t> </a:t>
            </a:r>
            <a:r>
              <a:rPr sz="2200" spc="-5" dirty="0">
                <a:solidFill>
                  <a:srgbClr val="545449"/>
                </a:solidFill>
                <a:latin typeface="Arial"/>
                <a:cs typeface="Arial"/>
              </a:rPr>
              <a:t>views.</a:t>
            </a:r>
            <a:endParaRPr sz="2200">
              <a:latin typeface="Arial"/>
              <a:cs typeface="Arial"/>
            </a:endParaRPr>
          </a:p>
          <a:p>
            <a:pPr marL="355600" marR="5080" indent="571500" algn="just">
              <a:lnSpc>
                <a:spcPct val="100000"/>
              </a:lnSpc>
              <a:spcBef>
                <a:spcPts val="530"/>
              </a:spcBef>
            </a:pPr>
            <a:r>
              <a:rPr sz="2200" spc="-5" dirty="0">
                <a:solidFill>
                  <a:srgbClr val="545449"/>
                </a:solidFill>
                <a:latin typeface="Arial"/>
                <a:cs typeface="Arial"/>
              </a:rPr>
              <a:t>Interest </a:t>
            </a:r>
            <a:r>
              <a:rPr sz="2200" dirty="0">
                <a:solidFill>
                  <a:srgbClr val="545449"/>
                </a:solidFill>
                <a:latin typeface="Arial"/>
                <a:cs typeface="Arial"/>
              </a:rPr>
              <a:t>groups </a:t>
            </a:r>
            <a:r>
              <a:rPr sz="2200" spc="-5" dirty="0">
                <a:solidFill>
                  <a:srgbClr val="545449"/>
                </a:solidFill>
                <a:latin typeface="Arial"/>
                <a:cs typeface="Arial"/>
              </a:rPr>
              <a:t>include business and trade </a:t>
            </a:r>
            <a:r>
              <a:rPr sz="2200" dirty="0">
                <a:solidFill>
                  <a:srgbClr val="545449"/>
                </a:solidFill>
                <a:latin typeface="Arial"/>
                <a:cs typeface="Arial"/>
              </a:rPr>
              <a:t>associations,  professional </a:t>
            </a:r>
            <a:r>
              <a:rPr sz="2200" spc="-5" dirty="0">
                <a:solidFill>
                  <a:srgbClr val="545449"/>
                </a:solidFill>
                <a:latin typeface="Arial"/>
                <a:cs typeface="Arial"/>
              </a:rPr>
              <a:t>organizations, labor unions, environmental  </a:t>
            </a:r>
            <a:r>
              <a:rPr sz="2200" dirty="0">
                <a:solidFill>
                  <a:srgbClr val="545449"/>
                </a:solidFill>
                <a:latin typeface="Arial"/>
                <a:cs typeface="Arial"/>
              </a:rPr>
              <a:t>advocacy </a:t>
            </a:r>
            <a:r>
              <a:rPr sz="2200" spc="-5" dirty="0">
                <a:solidFill>
                  <a:srgbClr val="545449"/>
                </a:solidFill>
                <a:latin typeface="Arial"/>
                <a:cs typeface="Arial"/>
              </a:rPr>
              <a:t>organizations, and cause-oriented citizen groups  </a:t>
            </a:r>
            <a:r>
              <a:rPr sz="2200" dirty="0">
                <a:solidFill>
                  <a:srgbClr val="545449"/>
                </a:solidFill>
                <a:latin typeface="Arial"/>
                <a:cs typeface="Arial"/>
              </a:rPr>
              <a:t>cultivate </a:t>
            </a:r>
            <a:r>
              <a:rPr sz="2200" spc="-5" dirty="0">
                <a:solidFill>
                  <a:srgbClr val="545449"/>
                </a:solidFill>
                <a:latin typeface="Arial"/>
                <a:cs typeface="Arial"/>
              </a:rPr>
              <a:t>the formation </a:t>
            </a:r>
            <a:r>
              <a:rPr sz="2200" dirty="0">
                <a:solidFill>
                  <a:srgbClr val="545449"/>
                </a:solidFill>
                <a:latin typeface="Arial"/>
                <a:cs typeface="Arial"/>
              </a:rPr>
              <a:t>and </a:t>
            </a:r>
            <a:r>
              <a:rPr sz="2200" spc="-5" dirty="0">
                <a:solidFill>
                  <a:srgbClr val="545449"/>
                </a:solidFill>
                <a:latin typeface="Arial"/>
                <a:cs typeface="Arial"/>
              </a:rPr>
              <a:t>spread </a:t>
            </a:r>
            <a:r>
              <a:rPr sz="2200" spc="5" dirty="0">
                <a:solidFill>
                  <a:srgbClr val="545449"/>
                </a:solidFill>
                <a:latin typeface="Arial"/>
                <a:cs typeface="Arial"/>
              </a:rPr>
              <a:t>of </a:t>
            </a:r>
            <a:r>
              <a:rPr sz="2200" spc="-5" dirty="0">
                <a:solidFill>
                  <a:srgbClr val="545449"/>
                </a:solidFill>
                <a:latin typeface="Arial"/>
                <a:cs typeface="Arial"/>
              </a:rPr>
              <a:t>public opinion on issues  </a:t>
            </a:r>
            <a:r>
              <a:rPr sz="2200" dirty="0">
                <a:solidFill>
                  <a:srgbClr val="545449"/>
                </a:solidFill>
                <a:latin typeface="Arial"/>
                <a:cs typeface="Arial"/>
              </a:rPr>
              <a:t>of </a:t>
            </a:r>
            <a:r>
              <a:rPr sz="2200" spc="-5" dirty="0">
                <a:solidFill>
                  <a:srgbClr val="545449"/>
                </a:solidFill>
                <a:latin typeface="Arial"/>
                <a:cs typeface="Arial"/>
              </a:rPr>
              <a:t>concern to their</a:t>
            </a:r>
            <a:r>
              <a:rPr sz="2200" spc="40" dirty="0">
                <a:solidFill>
                  <a:srgbClr val="545449"/>
                </a:solidFill>
                <a:latin typeface="Arial"/>
                <a:cs typeface="Arial"/>
              </a:rPr>
              <a:t> </a:t>
            </a:r>
            <a:r>
              <a:rPr sz="2200" dirty="0">
                <a:solidFill>
                  <a:srgbClr val="545449"/>
                </a:solidFill>
                <a:latin typeface="Arial"/>
                <a:cs typeface="Arial"/>
              </a:rPr>
              <a:t>constituencies.</a:t>
            </a:r>
            <a:endParaRPr sz="2200">
              <a:latin typeface="Arial"/>
              <a:cs typeface="Arial"/>
            </a:endParaRPr>
          </a:p>
          <a:p>
            <a:pPr marL="355600" indent="-342900">
              <a:lnSpc>
                <a:spcPct val="100000"/>
              </a:lnSpc>
              <a:spcBef>
                <a:spcPts val="530"/>
              </a:spcBef>
              <a:buClr>
                <a:srgbClr val="F4680A"/>
              </a:buClr>
              <a:buSzPct val="75000"/>
              <a:buFont typeface="Wingdings"/>
              <a:buChar char=""/>
              <a:tabLst>
                <a:tab pos="354965" algn="l"/>
                <a:tab pos="355600" algn="l"/>
              </a:tabLst>
            </a:pPr>
            <a:r>
              <a:rPr sz="2200" b="1" spc="-5" dirty="0">
                <a:solidFill>
                  <a:srgbClr val="545449"/>
                </a:solidFill>
                <a:latin typeface="Arial"/>
                <a:cs typeface="Arial"/>
              </a:rPr>
              <a:t>Why belong to an Interest</a:t>
            </a:r>
            <a:r>
              <a:rPr sz="2200" b="1" spc="85" dirty="0">
                <a:solidFill>
                  <a:srgbClr val="545449"/>
                </a:solidFill>
                <a:latin typeface="Arial"/>
                <a:cs typeface="Arial"/>
              </a:rPr>
              <a:t> </a:t>
            </a:r>
            <a:r>
              <a:rPr sz="2200" b="1" spc="-5" dirty="0">
                <a:solidFill>
                  <a:srgbClr val="545449"/>
                </a:solidFill>
                <a:latin typeface="Arial"/>
                <a:cs typeface="Arial"/>
              </a:rPr>
              <a:t>Group?</a:t>
            </a:r>
            <a:endParaRPr sz="2200">
              <a:latin typeface="Arial"/>
              <a:cs typeface="Arial"/>
            </a:endParaRPr>
          </a:p>
          <a:p>
            <a:pPr marL="12700">
              <a:lnSpc>
                <a:spcPct val="100000"/>
              </a:lnSpc>
              <a:spcBef>
                <a:spcPts val="530"/>
              </a:spcBef>
              <a:tabLst>
                <a:tab pos="354965" algn="l"/>
              </a:tabLst>
            </a:pPr>
            <a:r>
              <a:rPr sz="1650" spc="2880" dirty="0">
                <a:solidFill>
                  <a:srgbClr val="F4680A"/>
                </a:solidFill>
                <a:latin typeface="Wingdings"/>
                <a:cs typeface="Wingdings"/>
              </a:rPr>
              <a:t></a:t>
            </a:r>
            <a:r>
              <a:rPr sz="1650" spc="2880" dirty="0">
                <a:solidFill>
                  <a:srgbClr val="F4680A"/>
                </a:solidFill>
                <a:latin typeface="Times New Roman"/>
                <a:cs typeface="Times New Roman"/>
              </a:rPr>
              <a:t>	</a:t>
            </a:r>
            <a:r>
              <a:rPr sz="2200" spc="-5" dirty="0">
                <a:solidFill>
                  <a:srgbClr val="545449"/>
                </a:solidFill>
                <a:latin typeface="Arial"/>
                <a:cs typeface="Arial"/>
              </a:rPr>
              <a:t>Economic</a:t>
            </a:r>
            <a:r>
              <a:rPr sz="2200" dirty="0">
                <a:solidFill>
                  <a:srgbClr val="545449"/>
                </a:solidFill>
                <a:latin typeface="Arial"/>
                <a:cs typeface="Arial"/>
              </a:rPr>
              <a:t> </a:t>
            </a:r>
            <a:r>
              <a:rPr sz="2200" spc="-5" dirty="0">
                <a:solidFill>
                  <a:srgbClr val="545449"/>
                </a:solidFill>
                <a:latin typeface="Arial"/>
                <a:cs typeface="Arial"/>
              </a:rPr>
              <a:t>self-interest</a:t>
            </a:r>
            <a:endParaRPr sz="2200">
              <a:latin typeface="Arial"/>
              <a:cs typeface="Arial"/>
            </a:endParaRPr>
          </a:p>
          <a:p>
            <a:pPr marL="12700">
              <a:lnSpc>
                <a:spcPct val="100000"/>
              </a:lnSpc>
              <a:spcBef>
                <a:spcPts val="525"/>
              </a:spcBef>
              <a:tabLst>
                <a:tab pos="354965" algn="l"/>
              </a:tabLst>
            </a:pPr>
            <a:r>
              <a:rPr sz="1650" spc="2880" dirty="0">
                <a:solidFill>
                  <a:srgbClr val="F4680A"/>
                </a:solidFill>
                <a:latin typeface="Wingdings"/>
                <a:cs typeface="Wingdings"/>
              </a:rPr>
              <a:t></a:t>
            </a:r>
            <a:r>
              <a:rPr sz="1650" spc="2880" dirty="0">
                <a:solidFill>
                  <a:srgbClr val="F4680A"/>
                </a:solidFill>
                <a:latin typeface="Times New Roman"/>
                <a:cs typeface="Times New Roman"/>
              </a:rPr>
              <a:t>	</a:t>
            </a:r>
            <a:r>
              <a:rPr sz="2200" dirty="0">
                <a:solidFill>
                  <a:srgbClr val="545449"/>
                </a:solidFill>
                <a:latin typeface="Arial"/>
                <a:cs typeface="Arial"/>
              </a:rPr>
              <a:t>Beliefs, </a:t>
            </a:r>
            <a:r>
              <a:rPr sz="2200" spc="-5" dirty="0">
                <a:solidFill>
                  <a:srgbClr val="545449"/>
                </a:solidFill>
                <a:latin typeface="Arial"/>
                <a:cs typeface="Arial"/>
              </a:rPr>
              <a:t>values, and</a:t>
            </a:r>
            <a:r>
              <a:rPr sz="2200" spc="15" dirty="0">
                <a:solidFill>
                  <a:srgbClr val="545449"/>
                </a:solidFill>
                <a:latin typeface="Arial"/>
                <a:cs typeface="Arial"/>
              </a:rPr>
              <a:t> </a:t>
            </a:r>
            <a:r>
              <a:rPr sz="2200" dirty="0">
                <a:solidFill>
                  <a:srgbClr val="545449"/>
                </a:solidFill>
                <a:latin typeface="Arial"/>
                <a:cs typeface="Arial"/>
              </a:rPr>
              <a:t>attitudes</a:t>
            </a:r>
            <a:endParaRPr sz="2200">
              <a:latin typeface="Arial"/>
              <a:cs typeface="Arial"/>
            </a:endParaRPr>
          </a:p>
          <a:p>
            <a:pPr marL="12700">
              <a:lnSpc>
                <a:spcPct val="100000"/>
              </a:lnSpc>
              <a:spcBef>
                <a:spcPts val="530"/>
              </a:spcBef>
              <a:tabLst>
                <a:tab pos="354965" algn="l"/>
              </a:tabLst>
            </a:pPr>
            <a:r>
              <a:rPr sz="1650" spc="2880" dirty="0">
                <a:solidFill>
                  <a:srgbClr val="F4680A"/>
                </a:solidFill>
                <a:latin typeface="Wingdings"/>
                <a:cs typeface="Wingdings"/>
              </a:rPr>
              <a:t></a:t>
            </a:r>
            <a:r>
              <a:rPr sz="1650" spc="2880" dirty="0">
                <a:solidFill>
                  <a:srgbClr val="F4680A"/>
                </a:solidFill>
                <a:latin typeface="Times New Roman"/>
                <a:cs typeface="Times New Roman"/>
              </a:rPr>
              <a:t>	</a:t>
            </a:r>
            <a:r>
              <a:rPr sz="2200" spc="-5" dirty="0">
                <a:solidFill>
                  <a:srgbClr val="545449"/>
                </a:solidFill>
                <a:latin typeface="Arial"/>
                <a:cs typeface="Arial"/>
              </a:rPr>
              <a:t>Social</a:t>
            </a:r>
            <a:r>
              <a:rPr sz="2200" spc="-10" dirty="0">
                <a:solidFill>
                  <a:srgbClr val="545449"/>
                </a:solidFill>
                <a:latin typeface="Arial"/>
                <a:cs typeface="Arial"/>
              </a:rPr>
              <a:t> </a:t>
            </a:r>
            <a:r>
              <a:rPr sz="2200" spc="-5" dirty="0">
                <a:solidFill>
                  <a:srgbClr val="545449"/>
                </a:solidFill>
                <a:latin typeface="Arial"/>
                <a:cs typeface="Arial"/>
              </a:rPr>
              <a:t>reasons</a:t>
            </a:r>
            <a:endParaRPr sz="2200">
              <a:latin typeface="Arial"/>
              <a:cs typeface="Arial"/>
            </a:endParaRPr>
          </a:p>
          <a:p>
            <a:pPr marL="12700">
              <a:lnSpc>
                <a:spcPct val="100000"/>
              </a:lnSpc>
              <a:spcBef>
                <a:spcPts val="530"/>
              </a:spcBef>
              <a:tabLst>
                <a:tab pos="354965" algn="l"/>
              </a:tabLst>
            </a:pPr>
            <a:r>
              <a:rPr sz="1650" spc="2880" dirty="0">
                <a:solidFill>
                  <a:srgbClr val="F4680A"/>
                </a:solidFill>
                <a:latin typeface="Wingdings"/>
                <a:cs typeface="Wingdings"/>
              </a:rPr>
              <a:t></a:t>
            </a:r>
            <a:r>
              <a:rPr sz="1650" spc="2880" dirty="0">
                <a:solidFill>
                  <a:srgbClr val="F4680A"/>
                </a:solidFill>
                <a:latin typeface="Times New Roman"/>
                <a:cs typeface="Times New Roman"/>
              </a:rPr>
              <a:t>	</a:t>
            </a:r>
            <a:r>
              <a:rPr sz="2200" spc="-5" dirty="0">
                <a:solidFill>
                  <a:srgbClr val="545449"/>
                </a:solidFill>
                <a:latin typeface="Arial"/>
                <a:cs typeface="Arial"/>
              </a:rPr>
              <a:t>Most who </a:t>
            </a:r>
            <a:r>
              <a:rPr sz="2200" dirty="0">
                <a:solidFill>
                  <a:srgbClr val="545449"/>
                </a:solidFill>
                <a:latin typeface="Arial"/>
                <a:cs typeface="Arial"/>
              </a:rPr>
              <a:t>join </a:t>
            </a:r>
            <a:r>
              <a:rPr sz="2200" spc="-5" dirty="0">
                <a:solidFill>
                  <a:srgbClr val="545449"/>
                </a:solidFill>
                <a:latin typeface="Arial"/>
                <a:cs typeface="Arial"/>
              </a:rPr>
              <a:t>tend to be </a:t>
            </a:r>
            <a:r>
              <a:rPr sz="2200" dirty="0">
                <a:solidFill>
                  <a:srgbClr val="545449"/>
                </a:solidFill>
                <a:latin typeface="Arial"/>
                <a:cs typeface="Arial"/>
              </a:rPr>
              <a:t>from upper </a:t>
            </a:r>
            <a:r>
              <a:rPr sz="2200" spc="-5" dirty="0">
                <a:solidFill>
                  <a:srgbClr val="545449"/>
                </a:solidFill>
                <a:latin typeface="Arial"/>
                <a:cs typeface="Arial"/>
              </a:rPr>
              <a:t>income</a:t>
            </a:r>
            <a:r>
              <a:rPr sz="2200" spc="105" dirty="0">
                <a:solidFill>
                  <a:srgbClr val="545449"/>
                </a:solidFill>
                <a:latin typeface="Arial"/>
                <a:cs typeface="Arial"/>
              </a:rPr>
              <a:t> </a:t>
            </a:r>
            <a:r>
              <a:rPr sz="2200" spc="-5" dirty="0">
                <a:solidFill>
                  <a:srgbClr val="545449"/>
                </a:solidFill>
                <a:latin typeface="Arial"/>
                <a:cs typeface="Arial"/>
              </a:rPr>
              <a:t>levels</a:t>
            </a:r>
            <a:endParaRPr sz="2200">
              <a:latin typeface="Arial"/>
              <a:cs typeface="Arial"/>
            </a:endParaRPr>
          </a:p>
        </p:txBody>
      </p:sp>
      <p:sp>
        <p:nvSpPr>
          <p:cNvPr id="3" name="object 3"/>
          <p:cNvSpPr/>
          <p:nvPr/>
        </p:nvSpPr>
        <p:spPr>
          <a:xfrm>
            <a:off x="1123492" y="278638"/>
            <a:ext cx="6909257" cy="35217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63673" y="830325"/>
            <a:ext cx="4215637" cy="35217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15712"/>
          </a:xfrm>
        </p:spPr>
        <p:txBody>
          <a:bodyPr>
            <a:noAutofit/>
          </a:bodyPr>
          <a:lstStyle/>
          <a:p>
            <a:r>
              <a:rPr lang="en-US" sz="2800" dirty="0" smtClean="0">
                <a:solidFill>
                  <a:schemeClr val="tx1"/>
                </a:solidFill>
              </a:rPr>
              <a:t>Public opinion is one of the most frequently evoked terms in American politics. At the most basic level, </a:t>
            </a:r>
            <a:r>
              <a:rPr lang="en-US" sz="2800" b="1" dirty="0" smtClean="0">
                <a:solidFill>
                  <a:schemeClr val="tx1"/>
                </a:solidFill>
              </a:rPr>
              <a:t>public opinion</a:t>
            </a:r>
            <a:r>
              <a:rPr lang="en-US" sz="2800" dirty="0" smtClean="0">
                <a:solidFill>
                  <a:schemeClr val="tx1"/>
                </a:solidFill>
              </a:rPr>
              <a:t> represents people’s collective preferences on matters related to government and politics. </a:t>
            </a:r>
            <a:r>
              <a:rPr lang="en-US" sz="2800" dirty="0" smtClean="0">
                <a:solidFill>
                  <a:schemeClr val="tx1"/>
                </a:solidFill>
              </a:rPr>
              <a:t>H</a:t>
            </a:r>
            <a:r>
              <a:rPr lang="en-US" sz="2800" dirty="0" smtClean="0">
                <a:solidFill>
                  <a:schemeClr val="tx1"/>
                </a:solidFill>
              </a:rPr>
              <a:t>owever</a:t>
            </a:r>
            <a:r>
              <a:rPr lang="en-US" sz="2800" dirty="0" smtClean="0">
                <a:solidFill>
                  <a:schemeClr val="tx1"/>
                </a:solidFill>
              </a:rPr>
              <a:t>, public opinion is a complex phenomenon, and scholars have developed a variety of interpretations of what public opinion means. One perspective holds that individual opinions matter; therefore, the opinions of the majority should be weighed more heavily than opinions of the minority when leaders make </a:t>
            </a:r>
            <a:r>
              <a:rPr lang="en-US" sz="2800" dirty="0" err="1" smtClean="0">
                <a:solidFill>
                  <a:schemeClr val="tx1"/>
                </a:solidFill>
              </a:rPr>
              <a:t>decisions.</a:t>
            </a:r>
            <a:r>
              <a:rPr lang="en-US" sz="2800" b="1" dirty="0" err="1" smtClean="0">
                <a:solidFill>
                  <a:schemeClr val="tx1"/>
                </a:solidFill>
              </a:rPr>
              <a:t>Public</a:t>
            </a:r>
            <a:r>
              <a:rPr lang="en-US" sz="2800" b="1" dirty="0" smtClean="0">
                <a:solidFill>
                  <a:schemeClr val="tx1"/>
                </a:solidFill>
              </a:rPr>
              <a:t> opinion</a:t>
            </a:r>
            <a:r>
              <a:rPr lang="en-US" sz="2800" dirty="0" smtClean="0">
                <a:solidFill>
                  <a:schemeClr val="tx1"/>
                </a:solidFill>
              </a:rPr>
              <a:t>, an </a:t>
            </a:r>
            <a:r>
              <a:rPr lang="en-US" sz="2800" dirty="0" smtClean="0">
                <a:solidFill>
                  <a:schemeClr val="tx1"/>
                </a:solidFill>
                <a:hlinkClick r:id="rId2"/>
              </a:rPr>
              <a:t>aggregate</a:t>
            </a:r>
            <a:r>
              <a:rPr lang="en-US" sz="2800" dirty="0" smtClean="0">
                <a:solidFill>
                  <a:schemeClr val="tx1"/>
                </a:solidFill>
              </a:rPr>
              <a:t> of the individual views, attitudes, and beliefs about a particular topic, expressed by a significant proportion of a </a:t>
            </a:r>
            <a:r>
              <a:rPr lang="en-US" sz="2800" dirty="0" smtClean="0">
                <a:solidFill>
                  <a:schemeClr val="tx1"/>
                </a:solidFill>
                <a:hlinkClick r:id="rId3"/>
              </a:rPr>
              <a:t>community</a:t>
            </a:r>
            <a:r>
              <a:rPr lang="en-US" sz="2800" dirty="0" smtClean="0">
                <a:solidFill>
                  <a:schemeClr val="tx1"/>
                </a:solidFill>
              </a:rPr>
              <a:t>.</a:t>
            </a:r>
            <a:endParaRPr lang="en-US" sz="28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17306"/>
            <a:ext cx="8072755" cy="4420235"/>
          </a:xfrm>
          <a:prstGeom prst="rect">
            <a:avLst/>
          </a:prstGeom>
        </p:spPr>
        <p:txBody>
          <a:bodyPr vert="horz" wrap="square" lIns="0" tIns="100330" rIns="0" bIns="0" rtlCol="0">
            <a:spAutoFit/>
          </a:bodyPr>
          <a:lstStyle/>
          <a:p>
            <a:pPr marL="355600" indent="-342900">
              <a:lnSpc>
                <a:spcPct val="100000"/>
              </a:lnSpc>
              <a:spcBef>
                <a:spcPts val="790"/>
              </a:spcBef>
              <a:buClr>
                <a:srgbClr val="F4680A"/>
              </a:buClr>
              <a:buSzPct val="75000"/>
              <a:buFont typeface="Wingdings"/>
              <a:buChar char=""/>
              <a:tabLst>
                <a:tab pos="355600" algn="l"/>
              </a:tabLst>
            </a:pPr>
            <a:r>
              <a:rPr sz="2800" b="1" spc="-5" dirty="0">
                <a:solidFill>
                  <a:srgbClr val="545449"/>
                </a:solidFill>
                <a:latin typeface="Arial"/>
                <a:cs typeface="Arial"/>
              </a:rPr>
              <a:t>GOVERNMENT</a:t>
            </a:r>
            <a:endParaRPr sz="2800">
              <a:latin typeface="Arial"/>
              <a:cs typeface="Arial"/>
            </a:endParaRPr>
          </a:p>
          <a:p>
            <a:pPr marL="355600" marR="5080" indent="571500" algn="just">
              <a:lnSpc>
                <a:spcPct val="100000"/>
              </a:lnSpc>
              <a:spcBef>
                <a:spcPts val="595"/>
              </a:spcBef>
            </a:pPr>
            <a:r>
              <a:rPr sz="2400" spc="-5" dirty="0">
                <a:solidFill>
                  <a:srgbClr val="545449"/>
                </a:solidFill>
                <a:latin typeface="Arial"/>
                <a:cs typeface="Arial"/>
              </a:rPr>
              <a:t>By </a:t>
            </a:r>
            <a:r>
              <a:rPr sz="2400" dirty="0">
                <a:solidFill>
                  <a:srgbClr val="545449"/>
                </a:solidFill>
                <a:latin typeface="Arial"/>
                <a:cs typeface="Arial"/>
              </a:rPr>
              <a:t>its </a:t>
            </a:r>
            <a:r>
              <a:rPr sz="2400" spc="-5" dirty="0">
                <a:solidFill>
                  <a:srgbClr val="545449"/>
                </a:solidFill>
                <a:latin typeface="Arial"/>
                <a:cs typeface="Arial"/>
              </a:rPr>
              <a:t>very </a:t>
            </a:r>
            <a:r>
              <a:rPr sz="2400" dirty="0">
                <a:solidFill>
                  <a:srgbClr val="545449"/>
                </a:solidFill>
                <a:latin typeface="Arial"/>
                <a:cs typeface="Arial"/>
              </a:rPr>
              <a:t>nature, </a:t>
            </a:r>
            <a:r>
              <a:rPr sz="2400" spc="-5" dirty="0">
                <a:solidFill>
                  <a:srgbClr val="545449"/>
                </a:solidFill>
                <a:latin typeface="Arial"/>
                <a:cs typeface="Arial"/>
              </a:rPr>
              <a:t>the democratic process spurs  citizens </a:t>
            </a:r>
            <a:r>
              <a:rPr sz="2400" dirty="0">
                <a:solidFill>
                  <a:srgbClr val="545449"/>
                </a:solidFill>
                <a:latin typeface="Arial"/>
                <a:cs typeface="Arial"/>
              </a:rPr>
              <a:t>to form </a:t>
            </a:r>
            <a:r>
              <a:rPr sz="2400" spc="-5" dirty="0">
                <a:solidFill>
                  <a:srgbClr val="545449"/>
                </a:solidFill>
                <a:latin typeface="Arial"/>
                <a:cs typeface="Arial"/>
              </a:rPr>
              <a:t>opinions on a number of</a:t>
            </a:r>
            <a:r>
              <a:rPr sz="2400" spc="45" dirty="0">
                <a:solidFill>
                  <a:srgbClr val="545449"/>
                </a:solidFill>
                <a:latin typeface="Arial"/>
                <a:cs typeface="Arial"/>
              </a:rPr>
              <a:t> </a:t>
            </a:r>
            <a:r>
              <a:rPr sz="2400" spc="-5" dirty="0">
                <a:solidFill>
                  <a:srgbClr val="545449"/>
                </a:solidFill>
                <a:latin typeface="Arial"/>
                <a:cs typeface="Arial"/>
              </a:rPr>
              <a:t>issues.</a:t>
            </a:r>
            <a:endParaRPr sz="2400">
              <a:latin typeface="Arial"/>
              <a:cs typeface="Arial"/>
            </a:endParaRPr>
          </a:p>
          <a:p>
            <a:pPr marL="355600" marR="5715" indent="571500" algn="just">
              <a:lnSpc>
                <a:spcPct val="100000"/>
              </a:lnSpc>
              <a:spcBef>
                <a:spcPts val="575"/>
              </a:spcBef>
            </a:pPr>
            <a:r>
              <a:rPr sz="2400" dirty="0">
                <a:solidFill>
                  <a:srgbClr val="545449"/>
                </a:solidFill>
                <a:latin typeface="Arial"/>
                <a:cs typeface="Arial"/>
              </a:rPr>
              <a:t>Political </a:t>
            </a:r>
            <a:r>
              <a:rPr sz="2400" spc="-5" dirty="0">
                <a:solidFill>
                  <a:srgbClr val="545449"/>
                </a:solidFill>
                <a:latin typeface="Arial"/>
                <a:cs typeface="Arial"/>
              </a:rPr>
              <a:t>parties are groups of </a:t>
            </a:r>
            <a:r>
              <a:rPr sz="2400" dirty="0">
                <a:solidFill>
                  <a:srgbClr val="545449"/>
                </a:solidFill>
                <a:latin typeface="Arial"/>
                <a:cs typeface="Arial"/>
              </a:rPr>
              <a:t>people </a:t>
            </a:r>
            <a:r>
              <a:rPr sz="2400" spc="-5" dirty="0">
                <a:solidFill>
                  <a:srgbClr val="545449"/>
                </a:solidFill>
                <a:latin typeface="Arial"/>
                <a:cs typeface="Arial"/>
              </a:rPr>
              <a:t>organized </a:t>
            </a:r>
            <a:r>
              <a:rPr sz="2400" dirty="0">
                <a:solidFill>
                  <a:srgbClr val="545449"/>
                </a:solidFill>
                <a:latin typeface="Arial"/>
                <a:cs typeface="Arial"/>
              </a:rPr>
              <a:t>to  </a:t>
            </a:r>
            <a:r>
              <a:rPr sz="2400" spc="-5" dirty="0">
                <a:solidFill>
                  <a:srgbClr val="545449"/>
                </a:solidFill>
                <a:latin typeface="Arial"/>
                <a:cs typeface="Arial"/>
              </a:rPr>
              <a:t>elect their members </a:t>
            </a:r>
            <a:r>
              <a:rPr sz="2400" dirty="0">
                <a:solidFill>
                  <a:srgbClr val="545449"/>
                </a:solidFill>
                <a:latin typeface="Arial"/>
                <a:cs typeface="Arial"/>
              </a:rPr>
              <a:t>to </a:t>
            </a:r>
            <a:r>
              <a:rPr sz="2400" spc="-5" dirty="0">
                <a:solidFill>
                  <a:srgbClr val="545449"/>
                </a:solidFill>
                <a:latin typeface="Arial"/>
                <a:cs typeface="Arial"/>
              </a:rPr>
              <a:t>public</a:t>
            </a:r>
            <a:r>
              <a:rPr sz="2400" spc="45" dirty="0">
                <a:solidFill>
                  <a:srgbClr val="545449"/>
                </a:solidFill>
                <a:latin typeface="Arial"/>
                <a:cs typeface="Arial"/>
              </a:rPr>
              <a:t> </a:t>
            </a:r>
            <a:r>
              <a:rPr sz="2400" spc="-10" dirty="0">
                <a:solidFill>
                  <a:srgbClr val="545449"/>
                </a:solidFill>
                <a:latin typeface="Arial"/>
                <a:cs typeface="Arial"/>
              </a:rPr>
              <a:t>office.</a:t>
            </a:r>
            <a:endParaRPr sz="2400">
              <a:latin typeface="Arial"/>
              <a:cs typeface="Arial"/>
            </a:endParaRPr>
          </a:p>
          <a:p>
            <a:pPr marL="355600" marR="5080" indent="571500" algn="just">
              <a:lnSpc>
                <a:spcPct val="100000"/>
              </a:lnSpc>
              <a:spcBef>
                <a:spcPts val="580"/>
              </a:spcBef>
            </a:pPr>
            <a:r>
              <a:rPr sz="2400" spc="-25" dirty="0">
                <a:solidFill>
                  <a:srgbClr val="545449"/>
                </a:solidFill>
                <a:latin typeface="Arial"/>
                <a:cs typeface="Arial"/>
              </a:rPr>
              <a:t>Voters </a:t>
            </a:r>
            <a:r>
              <a:rPr sz="2400" spc="-5" dirty="0">
                <a:solidFill>
                  <a:srgbClr val="545449"/>
                </a:solidFill>
                <a:latin typeface="Arial"/>
                <a:cs typeface="Arial"/>
              </a:rPr>
              <a:t>are called upon </a:t>
            </a:r>
            <a:r>
              <a:rPr sz="2400" dirty="0">
                <a:solidFill>
                  <a:srgbClr val="545449"/>
                </a:solidFill>
                <a:latin typeface="Arial"/>
                <a:cs typeface="Arial"/>
              </a:rPr>
              <a:t>to </a:t>
            </a:r>
            <a:r>
              <a:rPr sz="2400" spc="-5" dirty="0">
                <a:solidFill>
                  <a:srgbClr val="545449"/>
                </a:solidFill>
                <a:latin typeface="Arial"/>
                <a:cs typeface="Arial"/>
              </a:rPr>
              <a:t>choose </a:t>
            </a:r>
            <a:r>
              <a:rPr sz="2400" dirty="0">
                <a:solidFill>
                  <a:srgbClr val="545449"/>
                </a:solidFill>
                <a:latin typeface="Arial"/>
                <a:cs typeface="Arial"/>
              </a:rPr>
              <a:t>candidates in  elections, </a:t>
            </a:r>
            <a:r>
              <a:rPr sz="2400" spc="-5" dirty="0">
                <a:solidFill>
                  <a:srgbClr val="545449"/>
                </a:solidFill>
                <a:latin typeface="Arial"/>
                <a:cs typeface="Arial"/>
              </a:rPr>
              <a:t>to consider constitutional </a:t>
            </a:r>
            <a:r>
              <a:rPr sz="2400" dirty="0">
                <a:solidFill>
                  <a:srgbClr val="545449"/>
                </a:solidFill>
                <a:latin typeface="Arial"/>
                <a:cs typeface="Arial"/>
              </a:rPr>
              <a:t>amendments, </a:t>
            </a:r>
            <a:r>
              <a:rPr sz="2400" spc="-5" dirty="0">
                <a:solidFill>
                  <a:srgbClr val="545449"/>
                </a:solidFill>
                <a:latin typeface="Arial"/>
                <a:cs typeface="Arial"/>
              </a:rPr>
              <a:t>and </a:t>
            </a:r>
            <a:r>
              <a:rPr sz="2400" spc="-10" dirty="0">
                <a:solidFill>
                  <a:srgbClr val="545449"/>
                </a:solidFill>
                <a:latin typeface="Arial"/>
                <a:cs typeface="Arial"/>
              </a:rPr>
              <a:t>to  </a:t>
            </a:r>
            <a:r>
              <a:rPr sz="2400" dirty="0">
                <a:solidFill>
                  <a:srgbClr val="545449"/>
                </a:solidFill>
                <a:latin typeface="Arial"/>
                <a:cs typeface="Arial"/>
              </a:rPr>
              <a:t>approve </a:t>
            </a:r>
            <a:r>
              <a:rPr sz="2400" spc="-5" dirty="0">
                <a:solidFill>
                  <a:srgbClr val="545449"/>
                </a:solidFill>
                <a:latin typeface="Arial"/>
                <a:cs typeface="Arial"/>
              </a:rPr>
              <a:t>or </a:t>
            </a:r>
            <a:r>
              <a:rPr sz="2400" dirty="0">
                <a:solidFill>
                  <a:srgbClr val="545449"/>
                </a:solidFill>
                <a:latin typeface="Arial"/>
                <a:cs typeface="Arial"/>
              </a:rPr>
              <a:t>reject </a:t>
            </a:r>
            <a:r>
              <a:rPr sz="2400" spc="-5" dirty="0">
                <a:solidFill>
                  <a:srgbClr val="545449"/>
                </a:solidFill>
                <a:latin typeface="Arial"/>
                <a:cs typeface="Arial"/>
              </a:rPr>
              <a:t>municipal </a:t>
            </a:r>
            <a:r>
              <a:rPr sz="2400" dirty="0">
                <a:solidFill>
                  <a:srgbClr val="545449"/>
                </a:solidFill>
                <a:latin typeface="Arial"/>
                <a:cs typeface="Arial"/>
              </a:rPr>
              <a:t>taxes </a:t>
            </a:r>
            <a:r>
              <a:rPr sz="2400" spc="-5" dirty="0">
                <a:solidFill>
                  <a:srgbClr val="545449"/>
                </a:solidFill>
                <a:latin typeface="Arial"/>
                <a:cs typeface="Arial"/>
              </a:rPr>
              <a:t>and other legislative  proposals. Almost any matter on which </a:t>
            </a:r>
            <a:r>
              <a:rPr sz="2400" dirty="0">
                <a:solidFill>
                  <a:srgbClr val="545449"/>
                </a:solidFill>
                <a:latin typeface="Arial"/>
                <a:cs typeface="Arial"/>
              </a:rPr>
              <a:t>the </a:t>
            </a:r>
            <a:r>
              <a:rPr sz="2400" spc="-5" dirty="0">
                <a:solidFill>
                  <a:srgbClr val="545449"/>
                </a:solidFill>
                <a:latin typeface="Arial"/>
                <a:cs typeface="Arial"/>
              </a:rPr>
              <a:t>executive </a:t>
            </a:r>
            <a:r>
              <a:rPr sz="2400" spc="-10" dirty="0">
                <a:solidFill>
                  <a:srgbClr val="545449"/>
                </a:solidFill>
                <a:latin typeface="Arial"/>
                <a:cs typeface="Arial"/>
              </a:rPr>
              <a:t>or  </a:t>
            </a:r>
            <a:r>
              <a:rPr sz="2400" dirty="0">
                <a:solidFill>
                  <a:srgbClr val="545449"/>
                </a:solidFill>
                <a:latin typeface="Arial"/>
                <a:cs typeface="Arial"/>
              </a:rPr>
              <a:t>legislature </a:t>
            </a:r>
            <a:r>
              <a:rPr sz="2400" spc="-5" dirty="0">
                <a:solidFill>
                  <a:srgbClr val="545449"/>
                </a:solidFill>
                <a:latin typeface="Arial"/>
                <a:cs typeface="Arial"/>
              </a:rPr>
              <a:t>has </a:t>
            </a:r>
            <a:r>
              <a:rPr sz="2400" dirty="0">
                <a:solidFill>
                  <a:srgbClr val="545449"/>
                </a:solidFill>
                <a:latin typeface="Arial"/>
                <a:cs typeface="Arial"/>
              </a:rPr>
              <a:t>to </a:t>
            </a:r>
            <a:r>
              <a:rPr sz="2400" spc="-5" dirty="0">
                <a:solidFill>
                  <a:srgbClr val="545449"/>
                </a:solidFill>
                <a:latin typeface="Arial"/>
                <a:cs typeface="Arial"/>
              </a:rPr>
              <a:t>decide </a:t>
            </a:r>
            <a:r>
              <a:rPr sz="2400" dirty="0">
                <a:solidFill>
                  <a:srgbClr val="545449"/>
                </a:solidFill>
                <a:latin typeface="Arial"/>
                <a:cs typeface="Arial"/>
              </a:rPr>
              <a:t>may become </a:t>
            </a:r>
            <a:r>
              <a:rPr sz="2400" spc="-5" dirty="0">
                <a:solidFill>
                  <a:srgbClr val="545449"/>
                </a:solidFill>
                <a:latin typeface="Arial"/>
                <a:cs typeface="Arial"/>
              </a:rPr>
              <a:t>a public issue if a  significant number of people wish </a:t>
            </a:r>
            <a:r>
              <a:rPr sz="2400" dirty="0">
                <a:solidFill>
                  <a:srgbClr val="545449"/>
                </a:solidFill>
                <a:latin typeface="Arial"/>
                <a:cs typeface="Arial"/>
              </a:rPr>
              <a:t>to </a:t>
            </a:r>
            <a:r>
              <a:rPr sz="2400" spc="-5" dirty="0">
                <a:solidFill>
                  <a:srgbClr val="545449"/>
                </a:solidFill>
                <a:latin typeface="Arial"/>
                <a:cs typeface="Arial"/>
              </a:rPr>
              <a:t>make it</a:t>
            </a:r>
            <a:r>
              <a:rPr sz="2400" spc="95" dirty="0">
                <a:solidFill>
                  <a:srgbClr val="545449"/>
                </a:solidFill>
                <a:latin typeface="Arial"/>
                <a:cs typeface="Arial"/>
              </a:rPr>
              <a:t> </a:t>
            </a:r>
            <a:r>
              <a:rPr sz="2400" spc="-5" dirty="0">
                <a:solidFill>
                  <a:srgbClr val="545449"/>
                </a:solidFill>
                <a:latin typeface="Arial"/>
                <a:cs typeface="Arial"/>
              </a:rPr>
              <a:t>one.</a:t>
            </a:r>
            <a:endParaRPr sz="2400">
              <a:latin typeface="Arial"/>
              <a:cs typeface="Arial"/>
            </a:endParaRPr>
          </a:p>
        </p:txBody>
      </p:sp>
      <p:sp>
        <p:nvSpPr>
          <p:cNvPr id="3" name="object 3"/>
          <p:cNvSpPr/>
          <p:nvPr/>
        </p:nvSpPr>
        <p:spPr>
          <a:xfrm>
            <a:off x="1123492" y="278638"/>
            <a:ext cx="6909257" cy="35217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63673" y="830325"/>
            <a:ext cx="4215637" cy="35217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17306"/>
            <a:ext cx="8072755" cy="5297805"/>
          </a:xfrm>
          <a:prstGeom prst="rect">
            <a:avLst/>
          </a:prstGeom>
        </p:spPr>
        <p:txBody>
          <a:bodyPr vert="horz" wrap="square" lIns="0" tIns="100330" rIns="0" bIns="0" rtlCol="0">
            <a:spAutoFit/>
          </a:bodyPr>
          <a:lstStyle/>
          <a:p>
            <a:pPr marL="355600" indent="-342900">
              <a:lnSpc>
                <a:spcPct val="100000"/>
              </a:lnSpc>
              <a:spcBef>
                <a:spcPts val="790"/>
              </a:spcBef>
              <a:buClr>
                <a:srgbClr val="F4680A"/>
              </a:buClr>
              <a:buSzPct val="75000"/>
              <a:buFont typeface="Wingdings"/>
              <a:buChar char=""/>
              <a:tabLst>
                <a:tab pos="355600" algn="l"/>
              </a:tabLst>
            </a:pPr>
            <a:r>
              <a:rPr sz="2800" b="1" spc="-5" dirty="0">
                <a:solidFill>
                  <a:srgbClr val="545449"/>
                </a:solidFill>
                <a:latin typeface="Arial"/>
                <a:cs typeface="Arial"/>
              </a:rPr>
              <a:t>OPINION</a:t>
            </a:r>
            <a:r>
              <a:rPr sz="2800" b="1" dirty="0">
                <a:solidFill>
                  <a:srgbClr val="545449"/>
                </a:solidFill>
                <a:latin typeface="Arial"/>
                <a:cs typeface="Arial"/>
              </a:rPr>
              <a:t> </a:t>
            </a:r>
            <a:r>
              <a:rPr sz="2800" b="1" spc="-10" dirty="0">
                <a:solidFill>
                  <a:srgbClr val="545449"/>
                </a:solidFill>
                <a:latin typeface="Arial"/>
                <a:cs typeface="Arial"/>
              </a:rPr>
              <a:t>LEADERS</a:t>
            </a:r>
            <a:endParaRPr sz="2800">
              <a:latin typeface="Arial"/>
              <a:cs typeface="Arial"/>
            </a:endParaRPr>
          </a:p>
          <a:p>
            <a:pPr marL="355600" marR="6985" indent="571500" algn="just">
              <a:lnSpc>
                <a:spcPct val="100000"/>
              </a:lnSpc>
              <a:spcBef>
                <a:spcPts val="595"/>
              </a:spcBef>
            </a:pPr>
            <a:r>
              <a:rPr sz="2400" spc="-5" dirty="0">
                <a:solidFill>
                  <a:srgbClr val="545449"/>
                </a:solidFill>
                <a:latin typeface="Arial"/>
                <a:cs typeface="Arial"/>
              </a:rPr>
              <a:t>Opinion leaders play a </a:t>
            </a:r>
            <a:r>
              <a:rPr sz="2400" dirty="0">
                <a:solidFill>
                  <a:srgbClr val="545449"/>
                </a:solidFill>
                <a:latin typeface="Arial"/>
                <a:cs typeface="Arial"/>
              </a:rPr>
              <a:t>major </a:t>
            </a:r>
            <a:r>
              <a:rPr sz="2400" spc="-5" dirty="0">
                <a:solidFill>
                  <a:srgbClr val="545449"/>
                </a:solidFill>
                <a:latin typeface="Arial"/>
                <a:cs typeface="Arial"/>
              </a:rPr>
              <a:t>role in </a:t>
            </a:r>
            <a:r>
              <a:rPr sz="2400" dirty="0">
                <a:solidFill>
                  <a:srgbClr val="545449"/>
                </a:solidFill>
                <a:latin typeface="Arial"/>
                <a:cs typeface="Arial"/>
              </a:rPr>
              <a:t>defining </a:t>
            </a:r>
            <a:r>
              <a:rPr sz="2400" spc="-5" dirty="0">
                <a:solidFill>
                  <a:srgbClr val="545449"/>
                </a:solidFill>
                <a:latin typeface="Arial"/>
                <a:cs typeface="Arial"/>
              </a:rPr>
              <a:t>popular  </a:t>
            </a:r>
            <a:r>
              <a:rPr sz="2400" dirty="0">
                <a:solidFill>
                  <a:srgbClr val="545449"/>
                </a:solidFill>
                <a:latin typeface="Arial"/>
                <a:cs typeface="Arial"/>
              </a:rPr>
              <a:t>issues </a:t>
            </a:r>
            <a:r>
              <a:rPr sz="2400" spc="-5" dirty="0">
                <a:solidFill>
                  <a:srgbClr val="545449"/>
                </a:solidFill>
                <a:latin typeface="Arial"/>
                <a:cs typeface="Arial"/>
              </a:rPr>
              <a:t>and in </a:t>
            </a:r>
            <a:r>
              <a:rPr sz="2400" dirty="0">
                <a:solidFill>
                  <a:srgbClr val="545449"/>
                </a:solidFill>
                <a:latin typeface="Arial"/>
                <a:cs typeface="Arial"/>
              </a:rPr>
              <a:t>influencing individual opinions regarding  them.</a:t>
            </a:r>
            <a:endParaRPr sz="2400">
              <a:latin typeface="Arial"/>
              <a:cs typeface="Arial"/>
            </a:endParaRPr>
          </a:p>
          <a:p>
            <a:pPr marL="12700" algn="just">
              <a:lnSpc>
                <a:spcPct val="100000"/>
              </a:lnSpc>
            </a:pPr>
            <a:r>
              <a:rPr sz="1800" spc="3125" dirty="0">
                <a:solidFill>
                  <a:srgbClr val="F4680A"/>
                </a:solidFill>
                <a:latin typeface="Wingdings"/>
                <a:cs typeface="Wingdings"/>
              </a:rPr>
              <a:t></a:t>
            </a:r>
            <a:r>
              <a:rPr sz="1800" spc="409" dirty="0">
                <a:solidFill>
                  <a:srgbClr val="F4680A"/>
                </a:solidFill>
                <a:latin typeface="Times New Roman"/>
                <a:cs typeface="Times New Roman"/>
              </a:rPr>
              <a:t> </a:t>
            </a:r>
            <a:r>
              <a:rPr sz="2400" b="1" dirty="0">
                <a:solidFill>
                  <a:srgbClr val="545449"/>
                </a:solidFill>
                <a:latin typeface="Arial"/>
                <a:cs typeface="Arial"/>
              </a:rPr>
              <a:t>Opinion </a:t>
            </a:r>
            <a:r>
              <a:rPr sz="2400" b="1" spc="-5" dirty="0">
                <a:solidFill>
                  <a:srgbClr val="545449"/>
                </a:solidFill>
                <a:latin typeface="Arial"/>
                <a:cs typeface="Arial"/>
              </a:rPr>
              <a:t>leaders—Five </a:t>
            </a:r>
            <a:r>
              <a:rPr sz="2400" b="1" spc="-20" dirty="0">
                <a:solidFill>
                  <a:srgbClr val="545449"/>
                </a:solidFill>
                <a:latin typeface="Arial"/>
                <a:cs typeface="Arial"/>
              </a:rPr>
              <a:t>Traits:</a:t>
            </a:r>
            <a:endParaRPr sz="2400">
              <a:latin typeface="Arial"/>
              <a:cs typeface="Arial"/>
            </a:endParaRPr>
          </a:p>
          <a:p>
            <a:pPr marL="756285" lvl="1" indent="-287020">
              <a:lnSpc>
                <a:spcPct val="100000"/>
              </a:lnSpc>
              <a:buClr>
                <a:srgbClr val="ABB09F"/>
              </a:buClr>
              <a:buSzPct val="85416"/>
              <a:buFont typeface="Courier New"/>
              <a:buChar char="o"/>
              <a:tabLst>
                <a:tab pos="756920" algn="l"/>
              </a:tabLst>
            </a:pPr>
            <a:r>
              <a:rPr sz="2400" spc="-5" dirty="0">
                <a:solidFill>
                  <a:srgbClr val="545449"/>
                </a:solidFill>
                <a:latin typeface="Arial"/>
                <a:cs typeface="Arial"/>
              </a:rPr>
              <a:t>Highly interested in </a:t>
            </a:r>
            <a:r>
              <a:rPr sz="2400" dirty="0">
                <a:solidFill>
                  <a:srgbClr val="545449"/>
                </a:solidFill>
                <a:latin typeface="Arial"/>
                <a:cs typeface="Arial"/>
              </a:rPr>
              <a:t>a </a:t>
            </a:r>
            <a:r>
              <a:rPr sz="2400" spc="-5" dirty="0">
                <a:solidFill>
                  <a:srgbClr val="545449"/>
                </a:solidFill>
                <a:latin typeface="Arial"/>
                <a:cs typeface="Arial"/>
              </a:rPr>
              <a:t>subject or</a:t>
            </a:r>
            <a:r>
              <a:rPr sz="2400" spc="60" dirty="0">
                <a:solidFill>
                  <a:srgbClr val="545449"/>
                </a:solidFill>
                <a:latin typeface="Arial"/>
                <a:cs typeface="Arial"/>
              </a:rPr>
              <a:t> </a:t>
            </a:r>
            <a:r>
              <a:rPr sz="2400" spc="-5" dirty="0">
                <a:solidFill>
                  <a:srgbClr val="545449"/>
                </a:solidFill>
                <a:latin typeface="Arial"/>
                <a:cs typeface="Arial"/>
              </a:rPr>
              <a:t>issue</a:t>
            </a:r>
            <a:endParaRPr sz="2400">
              <a:latin typeface="Arial"/>
              <a:cs typeface="Arial"/>
            </a:endParaRPr>
          </a:p>
          <a:p>
            <a:pPr marL="756285" lvl="1" indent="-287020">
              <a:lnSpc>
                <a:spcPct val="100000"/>
              </a:lnSpc>
              <a:buClr>
                <a:srgbClr val="ABB09F"/>
              </a:buClr>
              <a:buSzPct val="85416"/>
              <a:buFont typeface="Courier New"/>
              <a:buChar char="o"/>
              <a:tabLst>
                <a:tab pos="756920" algn="l"/>
              </a:tabLst>
            </a:pPr>
            <a:r>
              <a:rPr sz="2400" spc="-5" dirty="0">
                <a:solidFill>
                  <a:srgbClr val="545449"/>
                </a:solidFill>
                <a:latin typeface="Arial"/>
                <a:cs typeface="Arial"/>
              </a:rPr>
              <a:t>Better informed on an issue than average</a:t>
            </a:r>
            <a:r>
              <a:rPr sz="2400" spc="80" dirty="0">
                <a:solidFill>
                  <a:srgbClr val="545449"/>
                </a:solidFill>
                <a:latin typeface="Arial"/>
                <a:cs typeface="Arial"/>
              </a:rPr>
              <a:t> </a:t>
            </a:r>
            <a:r>
              <a:rPr sz="2400" spc="-5" dirty="0">
                <a:solidFill>
                  <a:srgbClr val="545449"/>
                </a:solidFill>
                <a:latin typeface="Arial"/>
                <a:cs typeface="Arial"/>
              </a:rPr>
              <a:t>person</a:t>
            </a:r>
            <a:endParaRPr sz="2400">
              <a:latin typeface="Arial"/>
              <a:cs typeface="Arial"/>
            </a:endParaRPr>
          </a:p>
          <a:p>
            <a:pPr marL="756285" lvl="1" indent="-287020">
              <a:lnSpc>
                <a:spcPct val="100000"/>
              </a:lnSpc>
              <a:buClr>
                <a:srgbClr val="ABB09F"/>
              </a:buClr>
              <a:buSzPct val="85416"/>
              <a:buFont typeface="Courier New"/>
              <a:buChar char="o"/>
              <a:tabLst>
                <a:tab pos="756920" algn="l"/>
              </a:tabLst>
            </a:pPr>
            <a:r>
              <a:rPr sz="2400" spc="-15" dirty="0">
                <a:solidFill>
                  <a:srgbClr val="545449"/>
                </a:solidFill>
                <a:latin typeface="Arial"/>
                <a:cs typeface="Arial"/>
              </a:rPr>
              <a:t>Avid </a:t>
            </a:r>
            <a:r>
              <a:rPr sz="2400" spc="-5" dirty="0">
                <a:solidFill>
                  <a:srgbClr val="545449"/>
                </a:solidFill>
                <a:latin typeface="Arial"/>
                <a:cs typeface="Arial"/>
              </a:rPr>
              <a:t>consumers of </a:t>
            </a:r>
            <a:r>
              <a:rPr sz="2400" dirty="0">
                <a:solidFill>
                  <a:srgbClr val="545449"/>
                </a:solidFill>
                <a:latin typeface="Arial"/>
                <a:cs typeface="Arial"/>
              </a:rPr>
              <a:t>mass</a:t>
            </a:r>
            <a:r>
              <a:rPr sz="2400" spc="40" dirty="0">
                <a:solidFill>
                  <a:srgbClr val="545449"/>
                </a:solidFill>
                <a:latin typeface="Arial"/>
                <a:cs typeface="Arial"/>
              </a:rPr>
              <a:t> </a:t>
            </a:r>
            <a:r>
              <a:rPr sz="2400" spc="-5" dirty="0">
                <a:solidFill>
                  <a:srgbClr val="545449"/>
                </a:solidFill>
                <a:latin typeface="Arial"/>
                <a:cs typeface="Arial"/>
              </a:rPr>
              <a:t>media</a:t>
            </a:r>
            <a:endParaRPr sz="2400">
              <a:latin typeface="Arial"/>
              <a:cs typeface="Arial"/>
            </a:endParaRPr>
          </a:p>
          <a:p>
            <a:pPr marL="756285" lvl="1" indent="-287020">
              <a:lnSpc>
                <a:spcPct val="100000"/>
              </a:lnSpc>
              <a:buClr>
                <a:srgbClr val="ABB09F"/>
              </a:buClr>
              <a:buSzPct val="85416"/>
              <a:buFont typeface="Courier New"/>
              <a:buChar char="o"/>
              <a:tabLst>
                <a:tab pos="756920" algn="l"/>
              </a:tabLst>
            </a:pPr>
            <a:r>
              <a:rPr sz="2400" spc="-5" dirty="0">
                <a:solidFill>
                  <a:srgbClr val="545449"/>
                </a:solidFill>
                <a:latin typeface="Arial"/>
                <a:cs typeface="Arial"/>
              </a:rPr>
              <a:t>Early adopters of new</a:t>
            </a:r>
            <a:r>
              <a:rPr sz="2400" spc="45" dirty="0">
                <a:solidFill>
                  <a:srgbClr val="545449"/>
                </a:solidFill>
                <a:latin typeface="Arial"/>
                <a:cs typeface="Arial"/>
              </a:rPr>
              <a:t> </a:t>
            </a:r>
            <a:r>
              <a:rPr sz="2400" spc="-5" dirty="0">
                <a:solidFill>
                  <a:srgbClr val="545449"/>
                </a:solidFill>
                <a:latin typeface="Arial"/>
                <a:cs typeface="Arial"/>
              </a:rPr>
              <a:t>ideas</a:t>
            </a:r>
            <a:endParaRPr sz="2400">
              <a:latin typeface="Arial"/>
              <a:cs typeface="Arial"/>
            </a:endParaRPr>
          </a:p>
          <a:p>
            <a:pPr marL="756285" lvl="1" indent="-287020">
              <a:lnSpc>
                <a:spcPts val="2595"/>
              </a:lnSpc>
              <a:buClr>
                <a:srgbClr val="ABB09F"/>
              </a:buClr>
              <a:buSzPct val="85416"/>
              <a:buFont typeface="Courier New"/>
              <a:buChar char="o"/>
              <a:tabLst>
                <a:tab pos="756920" algn="l"/>
                <a:tab pos="1654175" algn="l"/>
                <a:tab pos="3231515" algn="l"/>
                <a:tab pos="3943350" algn="l"/>
                <a:tab pos="4586605" algn="l"/>
                <a:tab pos="5162550" algn="l"/>
                <a:tab pos="6008370" algn="l"/>
                <a:tab pos="7077075" algn="l"/>
                <a:tab pos="7482840" algn="l"/>
              </a:tabLst>
            </a:pPr>
            <a:r>
              <a:rPr sz="2400" dirty="0">
                <a:solidFill>
                  <a:srgbClr val="545449"/>
                </a:solidFill>
                <a:latin typeface="Arial"/>
                <a:cs typeface="Arial"/>
              </a:rPr>
              <a:t>Good	organizers	w</a:t>
            </a:r>
            <a:r>
              <a:rPr sz="2400" spc="-10" dirty="0">
                <a:solidFill>
                  <a:srgbClr val="545449"/>
                </a:solidFill>
                <a:latin typeface="Arial"/>
                <a:cs typeface="Arial"/>
              </a:rPr>
              <a:t>h</a:t>
            </a:r>
            <a:r>
              <a:rPr sz="2400" dirty="0">
                <a:solidFill>
                  <a:srgbClr val="545449"/>
                </a:solidFill>
                <a:latin typeface="Arial"/>
                <a:cs typeface="Arial"/>
              </a:rPr>
              <a:t>o	can	</a:t>
            </a:r>
            <a:r>
              <a:rPr sz="2400" spc="-5" dirty="0">
                <a:solidFill>
                  <a:srgbClr val="545449"/>
                </a:solidFill>
                <a:latin typeface="Arial"/>
                <a:cs typeface="Arial"/>
              </a:rPr>
              <a:t>ge</a:t>
            </a:r>
            <a:r>
              <a:rPr sz="2400" dirty="0">
                <a:solidFill>
                  <a:srgbClr val="545449"/>
                </a:solidFill>
                <a:latin typeface="Arial"/>
                <a:cs typeface="Arial"/>
              </a:rPr>
              <a:t>t	</a:t>
            </a:r>
            <a:r>
              <a:rPr sz="2400" spc="-20" dirty="0">
                <a:solidFill>
                  <a:srgbClr val="545449"/>
                </a:solidFill>
                <a:latin typeface="Arial"/>
                <a:cs typeface="Arial"/>
              </a:rPr>
              <a:t>o</a:t>
            </a:r>
            <a:r>
              <a:rPr sz="2400" dirty="0">
                <a:solidFill>
                  <a:srgbClr val="545449"/>
                </a:solidFill>
                <a:latin typeface="Arial"/>
                <a:cs typeface="Arial"/>
              </a:rPr>
              <a:t>ther	p</a:t>
            </a:r>
            <a:r>
              <a:rPr sz="2400" spc="-10" dirty="0">
                <a:solidFill>
                  <a:srgbClr val="545449"/>
                </a:solidFill>
                <a:latin typeface="Arial"/>
                <a:cs typeface="Arial"/>
              </a:rPr>
              <a:t>e</a:t>
            </a:r>
            <a:r>
              <a:rPr sz="2400" dirty="0">
                <a:solidFill>
                  <a:srgbClr val="545449"/>
                </a:solidFill>
                <a:latin typeface="Arial"/>
                <a:cs typeface="Arial"/>
              </a:rPr>
              <a:t>op</a:t>
            </a:r>
            <a:r>
              <a:rPr sz="2400" spc="5" dirty="0">
                <a:solidFill>
                  <a:srgbClr val="545449"/>
                </a:solidFill>
                <a:latin typeface="Arial"/>
                <a:cs typeface="Arial"/>
              </a:rPr>
              <a:t>l</a:t>
            </a:r>
            <a:r>
              <a:rPr sz="2400" dirty="0">
                <a:solidFill>
                  <a:srgbClr val="545449"/>
                </a:solidFill>
                <a:latin typeface="Arial"/>
                <a:cs typeface="Arial"/>
              </a:rPr>
              <a:t>e	to	take</a:t>
            </a:r>
            <a:endParaRPr sz="2400">
              <a:latin typeface="Arial"/>
              <a:cs typeface="Arial"/>
            </a:endParaRPr>
          </a:p>
          <a:p>
            <a:pPr marL="756285">
              <a:lnSpc>
                <a:spcPts val="2595"/>
              </a:lnSpc>
            </a:pPr>
            <a:r>
              <a:rPr sz="2400" spc="-5" dirty="0">
                <a:solidFill>
                  <a:srgbClr val="545449"/>
                </a:solidFill>
                <a:latin typeface="Arial"/>
                <a:cs typeface="Arial"/>
              </a:rPr>
              <a:t>action</a:t>
            </a:r>
            <a:endParaRPr sz="2400">
              <a:latin typeface="Arial"/>
              <a:cs typeface="Arial"/>
            </a:endParaRPr>
          </a:p>
          <a:p>
            <a:pPr marL="12700">
              <a:lnSpc>
                <a:spcPct val="100000"/>
              </a:lnSpc>
            </a:pPr>
            <a:r>
              <a:rPr sz="1800" spc="3125" dirty="0">
                <a:solidFill>
                  <a:srgbClr val="F4680A"/>
                </a:solidFill>
                <a:latin typeface="Wingdings"/>
                <a:cs typeface="Wingdings"/>
              </a:rPr>
              <a:t></a:t>
            </a:r>
            <a:r>
              <a:rPr sz="1800" spc="455" dirty="0">
                <a:solidFill>
                  <a:srgbClr val="F4680A"/>
                </a:solidFill>
                <a:latin typeface="Times New Roman"/>
                <a:cs typeface="Times New Roman"/>
              </a:rPr>
              <a:t> </a:t>
            </a:r>
            <a:r>
              <a:rPr sz="2400" b="1" spc="-55" dirty="0">
                <a:solidFill>
                  <a:srgbClr val="545449"/>
                </a:solidFill>
                <a:latin typeface="Arial"/>
                <a:cs typeface="Arial"/>
              </a:rPr>
              <a:t>Two </a:t>
            </a:r>
            <a:r>
              <a:rPr sz="2400" b="1" spc="-10" dirty="0">
                <a:solidFill>
                  <a:srgbClr val="545449"/>
                </a:solidFill>
                <a:latin typeface="Arial"/>
                <a:cs typeface="Arial"/>
              </a:rPr>
              <a:t>types </a:t>
            </a:r>
            <a:r>
              <a:rPr sz="2400" b="1" spc="-5" dirty="0">
                <a:solidFill>
                  <a:srgbClr val="545449"/>
                </a:solidFill>
                <a:latin typeface="Arial"/>
                <a:cs typeface="Arial"/>
              </a:rPr>
              <a:t>of </a:t>
            </a:r>
            <a:r>
              <a:rPr sz="2400" b="1" dirty="0">
                <a:solidFill>
                  <a:srgbClr val="545449"/>
                </a:solidFill>
                <a:latin typeface="Arial"/>
                <a:cs typeface="Arial"/>
              </a:rPr>
              <a:t>opinion </a:t>
            </a:r>
            <a:r>
              <a:rPr sz="2400" b="1" spc="-5" dirty="0">
                <a:solidFill>
                  <a:srgbClr val="545449"/>
                </a:solidFill>
                <a:latin typeface="Arial"/>
                <a:cs typeface="Arial"/>
              </a:rPr>
              <a:t>leaders:</a:t>
            </a:r>
            <a:endParaRPr sz="2400">
              <a:latin typeface="Arial"/>
              <a:cs typeface="Arial"/>
            </a:endParaRPr>
          </a:p>
          <a:p>
            <a:pPr marL="756285" lvl="1" indent="-287020">
              <a:lnSpc>
                <a:spcPct val="100000"/>
              </a:lnSpc>
              <a:buClr>
                <a:srgbClr val="ABB09F"/>
              </a:buClr>
              <a:buSzPct val="85416"/>
              <a:buFont typeface="Courier New"/>
              <a:buChar char="o"/>
              <a:tabLst>
                <a:tab pos="756920" algn="l"/>
              </a:tabLst>
            </a:pPr>
            <a:r>
              <a:rPr sz="2400" spc="-5" dirty="0">
                <a:solidFill>
                  <a:srgbClr val="545449"/>
                </a:solidFill>
                <a:latin typeface="Arial"/>
                <a:cs typeface="Arial"/>
              </a:rPr>
              <a:t>Formal</a:t>
            </a:r>
            <a:endParaRPr sz="2400">
              <a:latin typeface="Arial"/>
              <a:cs typeface="Arial"/>
            </a:endParaRPr>
          </a:p>
          <a:p>
            <a:pPr marL="756285" lvl="1" indent="-287020">
              <a:lnSpc>
                <a:spcPct val="100000"/>
              </a:lnSpc>
              <a:buClr>
                <a:srgbClr val="ABB09F"/>
              </a:buClr>
              <a:buSzPct val="85416"/>
              <a:buFont typeface="Courier New"/>
              <a:buChar char="o"/>
              <a:tabLst>
                <a:tab pos="756920" algn="l"/>
              </a:tabLst>
            </a:pPr>
            <a:r>
              <a:rPr sz="2400" spc="-5" dirty="0">
                <a:solidFill>
                  <a:srgbClr val="545449"/>
                </a:solidFill>
                <a:latin typeface="Arial"/>
                <a:cs typeface="Arial"/>
              </a:rPr>
              <a:t>Informal</a:t>
            </a:r>
            <a:endParaRPr sz="2400">
              <a:latin typeface="Arial"/>
              <a:cs typeface="Arial"/>
            </a:endParaRPr>
          </a:p>
        </p:txBody>
      </p:sp>
      <p:sp>
        <p:nvSpPr>
          <p:cNvPr id="3" name="object 3"/>
          <p:cNvSpPr/>
          <p:nvPr/>
        </p:nvSpPr>
        <p:spPr>
          <a:xfrm>
            <a:off x="1123492" y="278638"/>
            <a:ext cx="6909257" cy="35217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63673" y="830325"/>
            <a:ext cx="4215637" cy="35217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17306"/>
            <a:ext cx="8074659" cy="5224780"/>
          </a:xfrm>
          <a:prstGeom prst="rect">
            <a:avLst/>
          </a:prstGeom>
        </p:spPr>
        <p:txBody>
          <a:bodyPr vert="horz" wrap="square" lIns="0" tIns="100330" rIns="0" bIns="0" rtlCol="0">
            <a:spAutoFit/>
          </a:bodyPr>
          <a:lstStyle/>
          <a:p>
            <a:pPr marL="355600" indent="-342900">
              <a:lnSpc>
                <a:spcPct val="100000"/>
              </a:lnSpc>
              <a:spcBef>
                <a:spcPts val="790"/>
              </a:spcBef>
              <a:buClr>
                <a:srgbClr val="F4680A"/>
              </a:buClr>
              <a:buSzPct val="75000"/>
              <a:buFont typeface="Wingdings"/>
              <a:buChar char=""/>
              <a:tabLst>
                <a:tab pos="355600" algn="l"/>
              </a:tabLst>
            </a:pPr>
            <a:r>
              <a:rPr sz="2800" b="1" spc="-5" dirty="0">
                <a:solidFill>
                  <a:srgbClr val="545449"/>
                </a:solidFill>
                <a:latin typeface="Arial"/>
                <a:cs typeface="Arial"/>
              </a:rPr>
              <a:t>PUBLIC OPINION</a:t>
            </a:r>
            <a:r>
              <a:rPr sz="2800" b="1" spc="20" dirty="0">
                <a:solidFill>
                  <a:srgbClr val="545449"/>
                </a:solidFill>
                <a:latin typeface="Arial"/>
                <a:cs typeface="Arial"/>
              </a:rPr>
              <a:t> </a:t>
            </a:r>
            <a:r>
              <a:rPr sz="2800" b="1" spc="-5" dirty="0">
                <a:solidFill>
                  <a:srgbClr val="545449"/>
                </a:solidFill>
                <a:latin typeface="Arial"/>
                <a:cs typeface="Arial"/>
              </a:rPr>
              <a:t>POLLING</a:t>
            </a:r>
            <a:endParaRPr sz="2800">
              <a:latin typeface="Arial"/>
              <a:cs typeface="Arial"/>
            </a:endParaRPr>
          </a:p>
          <a:p>
            <a:pPr marL="355600" marR="6985" indent="571500" algn="just">
              <a:lnSpc>
                <a:spcPct val="100000"/>
              </a:lnSpc>
              <a:spcBef>
                <a:spcPts val="595"/>
              </a:spcBef>
            </a:pPr>
            <a:r>
              <a:rPr sz="2400" spc="-5" dirty="0">
                <a:solidFill>
                  <a:srgbClr val="545449"/>
                </a:solidFill>
                <a:latin typeface="Arial"/>
                <a:cs typeface="Arial"/>
              </a:rPr>
              <a:t>Polls are </a:t>
            </a:r>
            <a:r>
              <a:rPr sz="2400" dirty="0">
                <a:solidFill>
                  <a:srgbClr val="545449"/>
                </a:solidFill>
                <a:latin typeface="Arial"/>
                <a:cs typeface="Arial"/>
              </a:rPr>
              <a:t>interviews </a:t>
            </a:r>
            <a:r>
              <a:rPr sz="2400" spc="-5" dirty="0">
                <a:solidFill>
                  <a:srgbClr val="545449"/>
                </a:solidFill>
                <a:latin typeface="Arial"/>
                <a:cs typeface="Arial"/>
              </a:rPr>
              <a:t>or surveys of a sample of  </a:t>
            </a:r>
            <a:r>
              <a:rPr sz="2400" dirty="0">
                <a:solidFill>
                  <a:srgbClr val="545449"/>
                </a:solidFill>
                <a:latin typeface="Arial"/>
                <a:cs typeface="Arial"/>
              </a:rPr>
              <a:t>citizens </a:t>
            </a:r>
            <a:r>
              <a:rPr sz="2400" spc="-5" dirty="0">
                <a:solidFill>
                  <a:srgbClr val="545449"/>
                </a:solidFill>
                <a:latin typeface="Arial"/>
                <a:cs typeface="Arial"/>
              </a:rPr>
              <a:t>used </a:t>
            </a:r>
            <a:r>
              <a:rPr sz="2400" dirty="0">
                <a:solidFill>
                  <a:srgbClr val="545449"/>
                </a:solidFill>
                <a:latin typeface="Arial"/>
                <a:cs typeface="Arial"/>
              </a:rPr>
              <a:t>to estimate </a:t>
            </a:r>
            <a:r>
              <a:rPr sz="2400" spc="-5" dirty="0">
                <a:solidFill>
                  <a:srgbClr val="545449"/>
                </a:solidFill>
                <a:latin typeface="Arial"/>
                <a:cs typeface="Arial"/>
              </a:rPr>
              <a:t>how </a:t>
            </a:r>
            <a:r>
              <a:rPr sz="2400" dirty="0">
                <a:solidFill>
                  <a:srgbClr val="545449"/>
                </a:solidFill>
                <a:latin typeface="Arial"/>
                <a:cs typeface="Arial"/>
              </a:rPr>
              <a:t>the </a:t>
            </a:r>
            <a:r>
              <a:rPr sz="2400" spc="-5" dirty="0">
                <a:solidFill>
                  <a:srgbClr val="545449"/>
                </a:solidFill>
                <a:latin typeface="Arial"/>
                <a:cs typeface="Arial"/>
              </a:rPr>
              <a:t>entire public feels  about an issue or </a:t>
            </a:r>
            <a:r>
              <a:rPr sz="2400" dirty="0">
                <a:solidFill>
                  <a:srgbClr val="545449"/>
                </a:solidFill>
                <a:latin typeface="Arial"/>
                <a:cs typeface="Arial"/>
              </a:rPr>
              <a:t>set </a:t>
            </a:r>
            <a:r>
              <a:rPr sz="2400" spc="-5" dirty="0">
                <a:solidFill>
                  <a:srgbClr val="545449"/>
                </a:solidFill>
                <a:latin typeface="Arial"/>
                <a:cs typeface="Arial"/>
              </a:rPr>
              <a:t>of</a:t>
            </a:r>
            <a:r>
              <a:rPr sz="2400" spc="10" dirty="0">
                <a:solidFill>
                  <a:srgbClr val="545449"/>
                </a:solidFill>
                <a:latin typeface="Arial"/>
                <a:cs typeface="Arial"/>
              </a:rPr>
              <a:t> </a:t>
            </a:r>
            <a:r>
              <a:rPr sz="2400" spc="-5" dirty="0">
                <a:solidFill>
                  <a:srgbClr val="545449"/>
                </a:solidFill>
                <a:latin typeface="Arial"/>
                <a:cs typeface="Arial"/>
              </a:rPr>
              <a:t>issues.</a:t>
            </a:r>
            <a:endParaRPr sz="2400">
              <a:latin typeface="Arial"/>
              <a:cs typeface="Arial"/>
            </a:endParaRPr>
          </a:p>
          <a:p>
            <a:pPr marL="355600" marR="5715" indent="571500" algn="just">
              <a:lnSpc>
                <a:spcPct val="100000"/>
              </a:lnSpc>
              <a:spcBef>
                <a:spcPts val="575"/>
              </a:spcBef>
            </a:pPr>
            <a:r>
              <a:rPr sz="2400" spc="-5" dirty="0">
                <a:solidFill>
                  <a:srgbClr val="545449"/>
                </a:solidFill>
                <a:latin typeface="Arial"/>
                <a:cs typeface="Arial"/>
              </a:rPr>
              <a:t>Public opinion </a:t>
            </a:r>
            <a:r>
              <a:rPr sz="2400" dirty="0">
                <a:solidFill>
                  <a:srgbClr val="545449"/>
                </a:solidFill>
                <a:latin typeface="Arial"/>
                <a:cs typeface="Arial"/>
              </a:rPr>
              <a:t>polling </a:t>
            </a:r>
            <a:r>
              <a:rPr sz="2400" spc="-5" dirty="0">
                <a:solidFill>
                  <a:srgbClr val="545449"/>
                </a:solidFill>
                <a:latin typeface="Arial"/>
                <a:cs typeface="Arial"/>
              </a:rPr>
              <a:t>can </a:t>
            </a:r>
            <a:r>
              <a:rPr sz="2400" dirty="0">
                <a:solidFill>
                  <a:srgbClr val="545449"/>
                </a:solidFill>
                <a:latin typeface="Arial"/>
                <a:cs typeface="Arial"/>
              </a:rPr>
              <a:t>provide </a:t>
            </a:r>
            <a:r>
              <a:rPr sz="2400" spc="-5" dirty="0">
                <a:solidFill>
                  <a:srgbClr val="545449"/>
                </a:solidFill>
                <a:latin typeface="Arial"/>
                <a:cs typeface="Arial"/>
              </a:rPr>
              <a:t>a fairly exact  </a:t>
            </a:r>
            <a:r>
              <a:rPr sz="2400" dirty="0">
                <a:solidFill>
                  <a:srgbClr val="545449"/>
                </a:solidFill>
                <a:latin typeface="Arial"/>
                <a:cs typeface="Arial"/>
              </a:rPr>
              <a:t>analysis </a:t>
            </a:r>
            <a:r>
              <a:rPr sz="2400" spc="-5" dirty="0">
                <a:solidFill>
                  <a:srgbClr val="545449"/>
                </a:solidFill>
                <a:latin typeface="Arial"/>
                <a:cs typeface="Arial"/>
              </a:rPr>
              <a:t>of </a:t>
            </a:r>
            <a:r>
              <a:rPr sz="2400" dirty="0">
                <a:solidFill>
                  <a:srgbClr val="545449"/>
                </a:solidFill>
                <a:latin typeface="Arial"/>
                <a:cs typeface="Arial"/>
              </a:rPr>
              <a:t>the </a:t>
            </a:r>
            <a:r>
              <a:rPr sz="2400" spc="-5" dirty="0">
                <a:solidFill>
                  <a:srgbClr val="545449"/>
                </a:solidFill>
                <a:latin typeface="Arial"/>
                <a:cs typeface="Arial"/>
              </a:rPr>
              <a:t>distribution of </a:t>
            </a:r>
            <a:r>
              <a:rPr sz="2400" dirty="0">
                <a:solidFill>
                  <a:srgbClr val="545449"/>
                </a:solidFill>
                <a:latin typeface="Arial"/>
                <a:cs typeface="Arial"/>
              </a:rPr>
              <a:t>opinions on </a:t>
            </a:r>
            <a:r>
              <a:rPr sz="2400" spc="-5" dirty="0">
                <a:solidFill>
                  <a:srgbClr val="545449"/>
                </a:solidFill>
                <a:latin typeface="Arial"/>
                <a:cs typeface="Arial"/>
              </a:rPr>
              <a:t>almost </a:t>
            </a:r>
            <a:r>
              <a:rPr sz="2400" spc="-10" dirty="0">
                <a:solidFill>
                  <a:srgbClr val="545449"/>
                </a:solidFill>
                <a:latin typeface="Arial"/>
                <a:cs typeface="Arial"/>
              </a:rPr>
              <a:t>any  </a:t>
            </a:r>
            <a:r>
              <a:rPr sz="2400" dirty="0">
                <a:solidFill>
                  <a:srgbClr val="545449"/>
                </a:solidFill>
                <a:latin typeface="Arial"/>
                <a:cs typeface="Arial"/>
              </a:rPr>
              <a:t>issue within </a:t>
            </a:r>
            <a:r>
              <a:rPr sz="2400" spc="-5" dirty="0">
                <a:solidFill>
                  <a:srgbClr val="545449"/>
                </a:solidFill>
                <a:latin typeface="Arial"/>
                <a:cs typeface="Arial"/>
              </a:rPr>
              <a:t>a </a:t>
            </a:r>
            <a:r>
              <a:rPr sz="2400" dirty="0">
                <a:solidFill>
                  <a:srgbClr val="545449"/>
                </a:solidFill>
                <a:latin typeface="Arial"/>
                <a:cs typeface="Arial"/>
              </a:rPr>
              <a:t>given population. </a:t>
            </a:r>
            <a:r>
              <a:rPr sz="2400" spc="-5" dirty="0">
                <a:solidFill>
                  <a:srgbClr val="545449"/>
                </a:solidFill>
                <a:latin typeface="Arial"/>
                <a:cs typeface="Arial"/>
              </a:rPr>
              <a:t>Accuracy </a:t>
            </a:r>
            <a:r>
              <a:rPr sz="2400" dirty="0">
                <a:solidFill>
                  <a:srgbClr val="545449"/>
                </a:solidFill>
                <a:latin typeface="Arial"/>
                <a:cs typeface="Arial"/>
              </a:rPr>
              <a:t>depends on  </a:t>
            </a:r>
            <a:r>
              <a:rPr sz="2400" spc="-5" dirty="0">
                <a:solidFill>
                  <a:srgbClr val="545449"/>
                </a:solidFill>
                <a:latin typeface="Arial"/>
                <a:cs typeface="Arial"/>
              </a:rPr>
              <a:t>number of </a:t>
            </a:r>
            <a:r>
              <a:rPr sz="2400" dirty="0">
                <a:solidFill>
                  <a:srgbClr val="545449"/>
                </a:solidFill>
                <a:latin typeface="Arial"/>
                <a:cs typeface="Arial"/>
              </a:rPr>
              <a:t>people answering; </a:t>
            </a:r>
            <a:r>
              <a:rPr sz="2400" spc="-5" dirty="0">
                <a:solidFill>
                  <a:srgbClr val="545449"/>
                </a:solidFill>
                <a:latin typeface="Arial"/>
                <a:cs typeface="Arial"/>
              </a:rPr>
              <a:t>how people </a:t>
            </a:r>
            <a:r>
              <a:rPr sz="2400" dirty="0">
                <a:solidFill>
                  <a:srgbClr val="545449"/>
                </a:solidFill>
                <a:latin typeface="Arial"/>
                <a:cs typeface="Arial"/>
              </a:rPr>
              <a:t>chosen; </a:t>
            </a:r>
            <a:r>
              <a:rPr sz="2400" spc="-5" dirty="0">
                <a:solidFill>
                  <a:srgbClr val="545449"/>
                </a:solidFill>
                <a:latin typeface="Arial"/>
                <a:cs typeface="Arial"/>
              </a:rPr>
              <a:t>how  </a:t>
            </a:r>
            <a:r>
              <a:rPr sz="2400" dirty="0">
                <a:solidFill>
                  <a:srgbClr val="545449"/>
                </a:solidFill>
                <a:latin typeface="Arial"/>
                <a:cs typeface="Arial"/>
              </a:rPr>
              <a:t>questions </a:t>
            </a:r>
            <a:r>
              <a:rPr sz="2400" spc="-5" dirty="0">
                <a:solidFill>
                  <a:srgbClr val="545449"/>
                </a:solidFill>
                <a:latin typeface="Arial"/>
                <a:cs typeface="Arial"/>
              </a:rPr>
              <a:t>asked; absence of</a:t>
            </a:r>
            <a:r>
              <a:rPr sz="2400" spc="30" dirty="0">
                <a:solidFill>
                  <a:srgbClr val="545449"/>
                </a:solidFill>
                <a:latin typeface="Arial"/>
                <a:cs typeface="Arial"/>
              </a:rPr>
              <a:t> </a:t>
            </a:r>
            <a:r>
              <a:rPr sz="2400" spc="-5" dirty="0">
                <a:solidFill>
                  <a:srgbClr val="545449"/>
                </a:solidFill>
                <a:latin typeface="Arial"/>
                <a:cs typeface="Arial"/>
              </a:rPr>
              <a:t>bias.</a:t>
            </a:r>
            <a:endParaRPr sz="2400">
              <a:latin typeface="Arial"/>
              <a:cs typeface="Arial"/>
            </a:endParaRPr>
          </a:p>
          <a:p>
            <a:pPr marL="355600" marR="8255" indent="-342900" algn="just">
              <a:lnSpc>
                <a:spcPct val="100000"/>
              </a:lnSpc>
              <a:spcBef>
                <a:spcPts val="580"/>
              </a:spcBef>
            </a:pPr>
            <a:r>
              <a:rPr sz="1800" spc="3125" dirty="0">
                <a:solidFill>
                  <a:srgbClr val="F4680A"/>
                </a:solidFill>
                <a:latin typeface="Wingdings"/>
                <a:cs typeface="Wingdings"/>
              </a:rPr>
              <a:t></a:t>
            </a:r>
            <a:r>
              <a:rPr sz="1800" spc="1930" dirty="0">
                <a:solidFill>
                  <a:srgbClr val="F4680A"/>
                </a:solidFill>
                <a:latin typeface="Times New Roman"/>
                <a:cs typeface="Times New Roman"/>
              </a:rPr>
              <a:t> </a:t>
            </a:r>
            <a:r>
              <a:rPr sz="2400" spc="-5" dirty="0">
                <a:solidFill>
                  <a:srgbClr val="545449"/>
                </a:solidFill>
                <a:latin typeface="Arial"/>
                <a:cs typeface="Arial"/>
              </a:rPr>
              <a:t>As early as </a:t>
            </a:r>
            <a:r>
              <a:rPr sz="2400" dirty="0">
                <a:solidFill>
                  <a:srgbClr val="545449"/>
                </a:solidFill>
                <a:latin typeface="Arial"/>
                <a:cs typeface="Arial"/>
              </a:rPr>
              <a:t>1824, newspapers </a:t>
            </a:r>
            <a:r>
              <a:rPr sz="2400" spc="-5" dirty="0">
                <a:solidFill>
                  <a:srgbClr val="545449"/>
                </a:solidFill>
                <a:latin typeface="Arial"/>
                <a:cs typeface="Arial"/>
              </a:rPr>
              <a:t>have tried </a:t>
            </a:r>
            <a:r>
              <a:rPr sz="2400" dirty="0">
                <a:solidFill>
                  <a:srgbClr val="545449"/>
                </a:solidFill>
                <a:latin typeface="Arial"/>
                <a:cs typeface="Arial"/>
              </a:rPr>
              <a:t>to </a:t>
            </a:r>
            <a:r>
              <a:rPr sz="2400" spc="-455" dirty="0">
                <a:solidFill>
                  <a:srgbClr val="545449"/>
                </a:solidFill>
                <a:latin typeface="Arial"/>
                <a:cs typeface="Arial"/>
              </a:rPr>
              <a:t>predict  </a:t>
            </a:r>
            <a:r>
              <a:rPr sz="2400" spc="-5" dirty="0">
                <a:solidFill>
                  <a:srgbClr val="545449"/>
                </a:solidFill>
                <a:latin typeface="Arial"/>
                <a:cs typeface="Arial"/>
              </a:rPr>
              <a:t>election winners using</a:t>
            </a:r>
            <a:r>
              <a:rPr sz="2400" spc="65" dirty="0">
                <a:solidFill>
                  <a:srgbClr val="545449"/>
                </a:solidFill>
                <a:latin typeface="Arial"/>
                <a:cs typeface="Arial"/>
              </a:rPr>
              <a:t> </a:t>
            </a:r>
            <a:r>
              <a:rPr sz="2400" spc="-5" dirty="0">
                <a:solidFill>
                  <a:srgbClr val="545449"/>
                </a:solidFill>
                <a:latin typeface="Arial"/>
                <a:cs typeface="Arial"/>
              </a:rPr>
              <a:t>polls.</a:t>
            </a:r>
            <a:endParaRPr sz="2400">
              <a:latin typeface="Arial"/>
              <a:cs typeface="Arial"/>
            </a:endParaRPr>
          </a:p>
          <a:p>
            <a:pPr marL="355600" marR="5080" indent="-342900" algn="just">
              <a:lnSpc>
                <a:spcPct val="100000"/>
              </a:lnSpc>
              <a:spcBef>
                <a:spcPts val="575"/>
              </a:spcBef>
            </a:pPr>
            <a:r>
              <a:rPr sz="1800" spc="3125" dirty="0">
                <a:solidFill>
                  <a:srgbClr val="F4680A"/>
                </a:solidFill>
                <a:latin typeface="Wingdings"/>
                <a:cs typeface="Wingdings"/>
              </a:rPr>
              <a:t></a:t>
            </a:r>
            <a:r>
              <a:rPr sz="1800" spc="3125" dirty="0">
                <a:solidFill>
                  <a:srgbClr val="F4680A"/>
                </a:solidFill>
                <a:latin typeface="Times New Roman"/>
                <a:cs typeface="Times New Roman"/>
              </a:rPr>
              <a:t> </a:t>
            </a:r>
            <a:r>
              <a:rPr sz="2400" dirty="0">
                <a:solidFill>
                  <a:srgbClr val="545449"/>
                </a:solidFill>
                <a:latin typeface="Arial"/>
                <a:cs typeface="Arial"/>
              </a:rPr>
              <a:t>Literary Digest </a:t>
            </a:r>
            <a:r>
              <a:rPr sz="2400" spc="-5" dirty="0">
                <a:solidFill>
                  <a:srgbClr val="545449"/>
                </a:solidFill>
                <a:latin typeface="Arial"/>
                <a:cs typeface="Arial"/>
              </a:rPr>
              <a:t>used </a:t>
            </a:r>
            <a:r>
              <a:rPr sz="2400" dirty="0">
                <a:solidFill>
                  <a:srgbClr val="545449"/>
                </a:solidFill>
                <a:latin typeface="Arial"/>
                <a:cs typeface="Arial"/>
              </a:rPr>
              <a:t>straw </a:t>
            </a:r>
            <a:r>
              <a:rPr sz="2400" spc="-5" dirty="0">
                <a:solidFill>
                  <a:srgbClr val="545449"/>
                </a:solidFill>
                <a:latin typeface="Arial"/>
                <a:cs typeface="Arial"/>
              </a:rPr>
              <a:t>polls </a:t>
            </a:r>
            <a:r>
              <a:rPr sz="2400" dirty="0">
                <a:solidFill>
                  <a:srgbClr val="545449"/>
                </a:solidFill>
                <a:latin typeface="Arial"/>
                <a:cs typeface="Arial"/>
              </a:rPr>
              <a:t>that </a:t>
            </a:r>
            <a:r>
              <a:rPr sz="2400" spc="-5" dirty="0">
                <a:solidFill>
                  <a:srgbClr val="545449"/>
                </a:solidFill>
                <a:latin typeface="Arial"/>
                <a:cs typeface="Arial"/>
              </a:rPr>
              <a:t>are </a:t>
            </a:r>
            <a:r>
              <a:rPr sz="2400" spc="-10" dirty="0">
                <a:solidFill>
                  <a:srgbClr val="545449"/>
                </a:solidFill>
                <a:latin typeface="Arial"/>
                <a:cs typeface="Arial"/>
              </a:rPr>
              <a:t>now </a:t>
            </a:r>
            <a:r>
              <a:rPr sz="2400" spc="-5" dirty="0">
                <a:solidFill>
                  <a:srgbClr val="545449"/>
                </a:solidFill>
                <a:latin typeface="Arial"/>
                <a:cs typeface="Arial"/>
              </a:rPr>
              <a:t>seen  </a:t>
            </a:r>
            <a:r>
              <a:rPr sz="2400" spc="-780" dirty="0">
                <a:solidFill>
                  <a:srgbClr val="545449"/>
                </a:solidFill>
                <a:latin typeface="Arial"/>
                <a:cs typeface="Arial"/>
              </a:rPr>
              <a:t>as</a:t>
            </a:r>
            <a:r>
              <a:rPr sz="2400" dirty="0">
                <a:solidFill>
                  <a:srgbClr val="545449"/>
                </a:solidFill>
                <a:latin typeface="Arial"/>
                <a:cs typeface="Arial"/>
              </a:rPr>
              <a:t> </a:t>
            </a:r>
            <a:r>
              <a:rPr sz="2400" spc="-5" dirty="0">
                <a:solidFill>
                  <a:srgbClr val="545449"/>
                </a:solidFill>
                <a:latin typeface="Arial"/>
                <a:cs typeface="Arial"/>
              </a:rPr>
              <a:t>highly</a:t>
            </a:r>
            <a:r>
              <a:rPr sz="2400" spc="10" dirty="0">
                <a:solidFill>
                  <a:srgbClr val="545449"/>
                </a:solidFill>
                <a:latin typeface="Arial"/>
                <a:cs typeface="Arial"/>
              </a:rPr>
              <a:t> </a:t>
            </a:r>
            <a:r>
              <a:rPr sz="2400" spc="-5" dirty="0">
                <a:solidFill>
                  <a:srgbClr val="545449"/>
                </a:solidFill>
                <a:latin typeface="Arial"/>
                <a:cs typeface="Arial"/>
              </a:rPr>
              <a:t>problematic.</a:t>
            </a:r>
            <a:endParaRPr sz="2400">
              <a:latin typeface="Arial"/>
              <a:cs typeface="Arial"/>
            </a:endParaRPr>
          </a:p>
        </p:txBody>
      </p:sp>
      <p:sp>
        <p:nvSpPr>
          <p:cNvPr id="3" name="object 3"/>
          <p:cNvSpPr/>
          <p:nvPr/>
        </p:nvSpPr>
        <p:spPr>
          <a:xfrm>
            <a:off x="1123492" y="278638"/>
            <a:ext cx="6909257" cy="35217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63673" y="830325"/>
            <a:ext cx="4215637" cy="35217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16479" y="434340"/>
            <a:ext cx="4506595" cy="629920"/>
            <a:chOff x="2316479" y="434340"/>
            <a:chExt cx="4506595" cy="629920"/>
          </a:xfrm>
        </p:grpSpPr>
        <p:sp>
          <p:nvSpPr>
            <p:cNvPr id="3" name="object 3"/>
            <p:cNvSpPr/>
            <p:nvPr/>
          </p:nvSpPr>
          <p:spPr>
            <a:xfrm>
              <a:off x="2316479" y="434340"/>
              <a:ext cx="4506468" cy="6294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69311" y="488315"/>
              <a:ext cx="4400295" cy="521716"/>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573430" y="2051430"/>
            <a:ext cx="7922259" cy="1771014"/>
          </a:xfrm>
          <a:prstGeom prst="rect">
            <a:avLst/>
          </a:prstGeom>
        </p:spPr>
        <p:txBody>
          <a:bodyPr vert="horz" wrap="square" lIns="0" tIns="53975" rIns="0" bIns="0" rtlCol="0">
            <a:spAutoFit/>
          </a:bodyPr>
          <a:lstStyle/>
          <a:p>
            <a:pPr marL="12700" marR="5080" indent="-635" algn="ctr">
              <a:lnSpc>
                <a:spcPct val="90200"/>
              </a:lnSpc>
              <a:spcBef>
                <a:spcPts val="425"/>
              </a:spcBef>
            </a:pPr>
            <a:r>
              <a:rPr spc="-5" dirty="0"/>
              <a:t>P</a:t>
            </a:r>
            <a:r>
              <a:rPr sz="2400" spc="-5" dirty="0"/>
              <a:t>ersuasion is an activity or process in which a  communicator </a:t>
            </a:r>
            <a:r>
              <a:rPr sz="2400" dirty="0"/>
              <a:t>attempts </a:t>
            </a:r>
            <a:r>
              <a:rPr sz="2400" spc="-5" dirty="0"/>
              <a:t>to induce a change in </a:t>
            </a:r>
            <a:r>
              <a:rPr sz="2400" dirty="0"/>
              <a:t>the </a:t>
            </a:r>
            <a:r>
              <a:rPr sz="2400" spc="-5" dirty="0"/>
              <a:t>belief,  </a:t>
            </a:r>
            <a:r>
              <a:rPr sz="2400" dirty="0"/>
              <a:t>attitude, </a:t>
            </a:r>
            <a:r>
              <a:rPr sz="2400" spc="-5" dirty="0"/>
              <a:t>or behavior </a:t>
            </a:r>
            <a:r>
              <a:rPr sz="2400" dirty="0"/>
              <a:t>of </a:t>
            </a:r>
            <a:r>
              <a:rPr sz="2400" spc="-5" dirty="0"/>
              <a:t>another person or group </a:t>
            </a:r>
            <a:r>
              <a:rPr sz="2400" dirty="0"/>
              <a:t>of </a:t>
            </a:r>
            <a:r>
              <a:rPr sz="2400" spc="-5" dirty="0"/>
              <a:t>persons  through the transmission </a:t>
            </a:r>
            <a:r>
              <a:rPr sz="2400" dirty="0"/>
              <a:t>of </a:t>
            </a:r>
            <a:r>
              <a:rPr sz="2400" spc="-5" dirty="0"/>
              <a:t>a message in a context in  which </a:t>
            </a:r>
            <a:r>
              <a:rPr sz="2400" dirty="0"/>
              <a:t>the </a:t>
            </a:r>
            <a:r>
              <a:rPr sz="2400" spc="-5" dirty="0"/>
              <a:t>audience has </a:t>
            </a:r>
            <a:r>
              <a:rPr sz="2400" dirty="0"/>
              <a:t>some </a:t>
            </a:r>
            <a:r>
              <a:rPr sz="2400" spc="-5" dirty="0"/>
              <a:t>degree </a:t>
            </a:r>
            <a:r>
              <a:rPr sz="2400" dirty="0"/>
              <a:t>of free</a:t>
            </a:r>
            <a:r>
              <a:rPr sz="2400" spc="45" dirty="0"/>
              <a:t> </a:t>
            </a:r>
            <a:r>
              <a:rPr sz="2400" spc="-5" dirty="0"/>
              <a:t>choice.</a:t>
            </a:r>
            <a:endParaRPr sz="2400"/>
          </a:p>
        </p:txBody>
      </p:sp>
      <p:sp>
        <p:nvSpPr>
          <p:cNvPr id="6" name="object 6"/>
          <p:cNvSpPr/>
          <p:nvPr/>
        </p:nvSpPr>
        <p:spPr>
          <a:xfrm>
            <a:off x="3276600" y="4431350"/>
            <a:ext cx="1862527" cy="205404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92580" y="435863"/>
            <a:ext cx="5963920" cy="628015"/>
            <a:chOff x="1592580" y="435863"/>
            <a:chExt cx="5963920" cy="628015"/>
          </a:xfrm>
        </p:grpSpPr>
        <p:sp>
          <p:nvSpPr>
            <p:cNvPr id="3" name="object 3"/>
            <p:cNvSpPr/>
            <p:nvPr/>
          </p:nvSpPr>
          <p:spPr>
            <a:xfrm>
              <a:off x="1592580" y="435863"/>
              <a:ext cx="5963412" cy="6278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646428" y="488568"/>
              <a:ext cx="5856478" cy="521462"/>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535940" y="2210536"/>
            <a:ext cx="7755890" cy="2388474"/>
          </a:xfrm>
          <a:prstGeom prst="rect">
            <a:avLst/>
          </a:prstGeom>
        </p:spPr>
        <p:txBody>
          <a:bodyPr vert="horz" wrap="square" lIns="0" tIns="109855" rIns="0" bIns="0" rtlCol="0">
            <a:spAutoFit/>
          </a:bodyPr>
          <a:lstStyle/>
          <a:p>
            <a:pPr marL="12700">
              <a:lnSpc>
                <a:spcPct val="100000"/>
              </a:lnSpc>
              <a:spcBef>
                <a:spcPts val="865"/>
              </a:spcBef>
            </a:pPr>
            <a:r>
              <a:rPr sz="2400" spc="4170" dirty="0">
                <a:solidFill>
                  <a:srgbClr val="F4680A"/>
                </a:solidFill>
                <a:latin typeface="Wingdings"/>
                <a:cs typeface="Wingdings"/>
              </a:rPr>
              <a:t></a:t>
            </a:r>
            <a:r>
              <a:rPr sz="2400" spc="-355" dirty="0">
                <a:solidFill>
                  <a:srgbClr val="F4680A"/>
                </a:solidFill>
                <a:latin typeface="Times New Roman"/>
                <a:cs typeface="Times New Roman"/>
              </a:rPr>
              <a:t> </a:t>
            </a:r>
            <a:r>
              <a:rPr sz="3200" dirty="0">
                <a:solidFill>
                  <a:srgbClr val="545449"/>
                </a:solidFill>
                <a:latin typeface="+mj-lt"/>
                <a:cs typeface="Arial"/>
              </a:rPr>
              <a:t>Change or neutralize </a:t>
            </a:r>
            <a:r>
              <a:rPr sz="3200" spc="-5" dirty="0">
                <a:solidFill>
                  <a:srgbClr val="545449"/>
                </a:solidFill>
                <a:latin typeface="+mj-lt"/>
                <a:cs typeface="Arial"/>
              </a:rPr>
              <a:t>hostile </a:t>
            </a:r>
            <a:r>
              <a:rPr sz="3200" dirty="0">
                <a:solidFill>
                  <a:srgbClr val="545449"/>
                </a:solidFill>
                <a:latin typeface="+mj-lt"/>
                <a:cs typeface="Arial"/>
              </a:rPr>
              <a:t>opinions</a:t>
            </a:r>
            <a:endParaRPr sz="3200">
              <a:latin typeface="+mj-lt"/>
              <a:cs typeface="Arial"/>
            </a:endParaRPr>
          </a:p>
          <a:p>
            <a:pPr marL="355600" marR="5080" indent="-342900">
              <a:lnSpc>
                <a:spcPct val="100000"/>
              </a:lnSpc>
              <a:spcBef>
                <a:spcPts val="770"/>
              </a:spcBef>
            </a:pPr>
            <a:r>
              <a:rPr sz="2400" spc="4170" dirty="0">
                <a:solidFill>
                  <a:srgbClr val="F4680A"/>
                </a:solidFill>
                <a:latin typeface="+mj-lt"/>
                <a:cs typeface="Wingdings"/>
              </a:rPr>
              <a:t></a:t>
            </a:r>
            <a:r>
              <a:rPr sz="2400" spc="-409" dirty="0">
                <a:solidFill>
                  <a:srgbClr val="F4680A"/>
                </a:solidFill>
                <a:latin typeface="+mj-lt"/>
                <a:cs typeface="Times New Roman"/>
              </a:rPr>
              <a:t> </a:t>
            </a:r>
            <a:r>
              <a:rPr sz="3200" dirty="0">
                <a:solidFill>
                  <a:srgbClr val="545449"/>
                </a:solidFill>
                <a:latin typeface="+mj-lt"/>
                <a:cs typeface="Arial"/>
              </a:rPr>
              <a:t>Crystallize dormant </a:t>
            </a:r>
            <a:r>
              <a:rPr sz="3200">
                <a:solidFill>
                  <a:srgbClr val="545449"/>
                </a:solidFill>
                <a:latin typeface="+mj-lt"/>
                <a:cs typeface="Arial"/>
              </a:rPr>
              <a:t>opinions </a:t>
            </a:r>
            <a:r>
              <a:rPr sz="3200" smtClean="0">
                <a:solidFill>
                  <a:srgbClr val="545449"/>
                </a:solidFill>
                <a:latin typeface="+mj-lt"/>
                <a:cs typeface="Arial"/>
              </a:rPr>
              <a:t>and</a:t>
            </a:r>
            <a:endParaRPr lang="en-US" sz="3200" dirty="0" smtClean="0">
              <a:solidFill>
                <a:srgbClr val="545449"/>
              </a:solidFill>
              <a:latin typeface="+mj-lt"/>
              <a:cs typeface="Arial"/>
            </a:endParaRPr>
          </a:p>
          <a:p>
            <a:pPr marL="355600" marR="5080" indent="-342900">
              <a:lnSpc>
                <a:spcPct val="100000"/>
              </a:lnSpc>
              <a:spcBef>
                <a:spcPts val="770"/>
              </a:spcBef>
            </a:pPr>
            <a:r>
              <a:rPr lang="en-US" sz="3200" spc="-525" dirty="0" smtClean="0">
                <a:solidFill>
                  <a:srgbClr val="545449"/>
                </a:solidFill>
                <a:latin typeface="+mj-lt"/>
                <a:cs typeface="Arial"/>
              </a:rPr>
              <a:t>                    Po s </a:t>
            </a:r>
            <a:r>
              <a:rPr lang="en-US" sz="3200" spc="-525" dirty="0" err="1" smtClean="0">
                <a:solidFill>
                  <a:srgbClr val="545449"/>
                </a:solidFill>
                <a:latin typeface="+mj-lt"/>
                <a:cs typeface="Arial"/>
              </a:rPr>
              <a:t>i</a:t>
            </a:r>
            <a:r>
              <a:rPr sz="3200" spc="-525" smtClean="0">
                <a:solidFill>
                  <a:srgbClr val="545449"/>
                </a:solidFill>
                <a:latin typeface="+mj-lt"/>
                <a:cs typeface="Arial"/>
              </a:rPr>
              <a:t> </a:t>
            </a:r>
            <a:r>
              <a:rPr lang="en-US" sz="3200" spc="-525" dirty="0" smtClean="0">
                <a:solidFill>
                  <a:srgbClr val="545449"/>
                </a:solidFill>
                <a:latin typeface="+mj-lt"/>
                <a:cs typeface="Arial"/>
              </a:rPr>
              <a:t> t   </a:t>
            </a:r>
            <a:r>
              <a:rPr lang="en-US" sz="3200" spc="-525" dirty="0" err="1" smtClean="0">
                <a:solidFill>
                  <a:srgbClr val="545449"/>
                </a:solidFill>
                <a:latin typeface="+mj-lt"/>
                <a:cs typeface="Arial"/>
              </a:rPr>
              <a:t>i</a:t>
            </a:r>
            <a:r>
              <a:rPr lang="en-US" sz="3200" spc="-525" dirty="0" smtClean="0">
                <a:solidFill>
                  <a:srgbClr val="545449"/>
                </a:solidFill>
                <a:latin typeface="+mj-lt"/>
                <a:cs typeface="Arial"/>
              </a:rPr>
              <a:t>  v e        </a:t>
            </a:r>
            <a:r>
              <a:rPr sz="3200" smtClean="0">
                <a:solidFill>
                  <a:srgbClr val="545449"/>
                </a:solidFill>
                <a:latin typeface="+mj-lt"/>
                <a:cs typeface="Arial"/>
              </a:rPr>
              <a:t>attitudes</a:t>
            </a:r>
            <a:r>
              <a:rPr sz="3200" dirty="0">
                <a:solidFill>
                  <a:srgbClr val="545449"/>
                </a:solidFill>
                <a:latin typeface="+mj-lt"/>
                <a:cs typeface="Arial"/>
              </a:rPr>
              <a:t>.</a:t>
            </a:r>
            <a:endParaRPr sz="3200">
              <a:latin typeface="+mj-lt"/>
              <a:cs typeface="Arial"/>
            </a:endParaRPr>
          </a:p>
          <a:p>
            <a:pPr marL="12700">
              <a:lnSpc>
                <a:spcPct val="100000"/>
              </a:lnSpc>
              <a:spcBef>
                <a:spcPts val="770"/>
              </a:spcBef>
            </a:pPr>
            <a:r>
              <a:rPr sz="2400" spc="4170" dirty="0">
                <a:solidFill>
                  <a:srgbClr val="F4680A"/>
                </a:solidFill>
                <a:latin typeface="+mj-lt"/>
                <a:cs typeface="Wingdings"/>
              </a:rPr>
              <a:t></a:t>
            </a:r>
            <a:r>
              <a:rPr sz="2400" spc="-330" dirty="0">
                <a:solidFill>
                  <a:srgbClr val="F4680A"/>
                </a:solidFill>
                <a:latin typeface="+mj-lt"/>
                <a:cs typeface="Times New Roman"/>
              </a:rPr>
              <a:t> </a:t>
            </a:r>
            <a:r>
              <a:rPr sz="3200" dirty="0">
                <a:solidFill>
                  <a:srgbClr val="545449"/>
                </a:solidFill>
                <a:latin typeface="+mj-lt"/>
                <a:cs typeface="Arial"/>
              </a:rPr>
              <a:t>Maintain favorable opinions</a:t>
            </a:r>
            <a:endParaRPr sz="3200">
              <a:latin typeface="+mj-lt"/>
              <a:cs typeface="Arial"/>
            </a:endParaRPr>
          </a:p>
        </p:txBody>
      </p:sp>
      <p:sp>
        <p:nvSpPr>
          <p:cNvPr id="6" name="object 6"/>
          <p:cNvSpPr/>
          <p:nvPr/>
        </p:nvSpPr>
        <p:spPr>
          <a:xfrm>
            <a:off x="6476999" y="3915310"/>
            <a:ext cx="2396781" cy="255018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1450594" y="2010283"/>
            <a:ext cx="2730500" cy="868680"/>
          </a:xfrm>
          <a:prstGeom prst="rect">
            <a:avLst/>
          </a:prstGeom>
        </p:spPr>
        <p:txBody>
          <a:bodyPr vert="horz" wrap="square" lIns="0" tIns="128270" rIns="0" bIns="0" rtlCol="0">
            <a:spAutoFit/>
          </a:bodyPr>
          <a:lstStyle/>
          <a:p>
            <a:pPr marL="241300" indent="-158750">
              <a:lnSpc>
                <a:spcPct val="100000"/>
              </a:lnSpc>
              <a:spcBef>
                <a:spcPts val="1010"/>
              </a:spcBef>
              <a:buClr>
                <a:srgbClr val="545449"/>
              </a:buClr>
              <a:buSzPct val="83333"/>
              <a:buChar char="•"/>
              <a:tabLst>
                <a:tab pos="241300" algn="l"/>
              </a:tabLst>
            </a:pPr>
            <a:r>
              <a:rPr sz="2400" spc="-5" dirty="0">
                <a:solidFill>
                  <a:srgbClr val="F4680A"/>
                </a:solidFill>
                <a:latin typeface="Arial"/>
                <a:cs typeface="Arial"/>
              </a:rPr>
              <a:t>Audience</a:t>
            </a:r>
            <a:r>
              <a:rPr sz="2400" spc="-140" dirty="0">
                <a:solidFill>
                  <a:srgbClr val="F4680A"/>
                </a:solidFill>
                <a:latin typeface="Arial"/>
                <a:cs typeface="Arial"/>
              </a:rPr>
              <a:t> </a:t>
            </a:r>
            <a:r>
              <a:rPr sz="2400" spc="-5" dirty="0">
                <a:solidFill>
                  <a:srgbClr val="F4680A"/>
                </a:solidFill>
                <a:latin typeface="Arial"/>
                <a:cs typeface="Arial"/>
              </a:rPr>
              <a:t>Analysis</a:t>
            </a:r>
            <a:endParaRPr sz="2400">
              <a:latin typeface="Arial"/>
              <a:cs typeface="Arial"/>
            </a:endParaRPr>
          </a:p>
          <a:p>
            <a:pPr marL="12700">
              <a:lnSpc>
                <a:spcPct val="100000"/>
              </a:lnSpc>
              <a:spcBef>
                <a:spcPts val="685"/>
              </a:spcBef>
            </a:pPr>
            <a:r>
              <a:rPr sz="1800" spc="-10" dirty="0">
                <a:solidFill>
                  <a:srgbClr val="545449"/>
                </a:solidFill>
                <a:latin typeface="Arial"/>
                <a:cs typeface="Arial"/>
              </a:rPr>
              <a:t>Knowledge </a:t>
            </a:r>
            <a:r>
              <a:rPr sz="1800" spc="-5" dirty="0">
                <a:solidFill>
                  <a:srgbClr val="545449"/>
                </a:solidFill>
                <a:latin typeface="Arial"/>
                <a:cs typeface="Arial"/>
              </a:rPr>
              <a:t>of</a:t>
            </a:r>
            <a:r>
              <a:rPr sz="1800" spc="45" dirty="0">
                <a:solidFill>
                  <a:srgbClr val="545449"/>
                </a:solidFill>
                <a:latin typeface="Arial"/>
                <a:cs typeface="Arial"/>
              </a:rPr>
              <a:t> </a:t>
            </a:r>
            <a:r>
              <a:rPr sz="1800" spc="-5" dirty="0">
                <a:solidFill>
                  <a:srgbClr val="545449"/>
                </a:solidFill>
                <a:latin typeface="Arial"/>
                <a:cs typeface="Arial"/>
              </a:rPr>
              <a:t>audience</a:t>
            </a:r>
            <a:endParaRPr sz="1800">
              <a:latin typeface="Arial"/>
              <a:cs typeface="Arial"/>
            </a:endParaRPr>
          </a:p>
        </p:txBody>
      </p:sp>
      <p:sp>
        <p:nvSpPr>
          <p:cNvPr id="10" name="object 10"/>
          <p:cNvSpPr txBox="1"/>
          <p:nvPr/>
        </p:nvSpPr>
        <p:spPr>
          <a:xfrm>
            <a:off x="4194175" y="2578734"/>
            <a:ext cx="148463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545449"/>
                </a:solidFill>
                <a:latin typeface="Arial"/>
                <a:cs typeface="Arial"/>
              </a:rPr>
              <a:t>characteristics</a:t>
            </a:r>
            <a:endParaRPr sz="1800">
              <a:latin typeface="Arial"/>
              <a:cs typeface="Arial"/>
            </a:endParaRPr>
          </a:p>
        </p:txBody>
      </p:sp>
      <p:sp>
        <p:nvSpPr>
          <p:cNvPr id="11" name="object 11"/>
          <p:cNvSpPr txBox="1"/>
          <p:nvPr/>
        </p:nvSpPr>
        <p:spPr>
          <a:xfrm>
            <a:off x="6023228" y="2578734"/>
            <a:ext cx="1058545" cy="299720"/>
          </a:xfrm>
          <a:prstGeom prst="rect">
            <a:avLst/>
          </a:prstGeom>
        </p:spPr>
        <p:txBody>
          <a:bodyPr vert="horz" wrap="square" lIns="0" tIns="12700" rIns="0" bIns="0" rtlCol="0">
            <a:spAutoFit/>
          </a:bodyPr>
          <a:lstStyle/>
          <a:p>
            <a:pPr marL="12700">
              <a:lnSpc>
                <a:spcPct val="100000"/>
              </a:lnSpc>
              <a:spcBef>
                <a:spcPts val="100"/>
              </a:spcBef>
              <a:tabLst>
                <a:tab pos="804545" algn="l"/>
              </a:tabLst>
            </a:pPr>
            <a:r>
              <a:rPr sz="1800" spc="-5" dirty="0">
                <a:solidFill>
                  <a:srgbClr val="545449"/>
                </a:solidFill>
                <a:latin typeface="Arial"/>
                <a:cs typeface="Arial"/>
              </a:rPr>
              <a:t>such	</a:t>
            </a:r>
            <a:r>
              <a:rPr sz="1800" spc="-10" dirty="0">
                <a:solidFill>
                  <a:srgbClr val="545449"/>
                </a:solidFill>
                <a:latin typeface="Arial"/>
                <a:cs typeface="Arial"/>
              </a:rPr>
              <a:t>as</a:t>
            </a:r>
            <a:endParaRPr sz="1800">
              <a:latin typeface="Arial"/>
              <a:cs typeface="Arial"/>
            </a:endParaRPr>
          </a:p>
        </p:txBody>
      </p:sp>
      <p:sp>
        <p:nvSpPr>
          <p:cNvPr id="12" name="object 12"/>
          <p:cNvSpPr txBox="1"/>
          <p:nvPr/>
        </p:nvSpPr>
        <p:spPr>
          <a:xfrm>
            <a:off x="3552571" y="2859151"/>
            <a:ext cx="7493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545449"/>
                </a:solidFill>
                <a:latin typeface="Arial"/>
                <a:cs typeface="Arial"/>
              </a:rPr>
              <a:t>valu</a:t>
            </a:r>
            <a:r>
              <a:rPr sz="1800" spc="-15" dirty="0">
                <a:solidFill>
                  <a:srgbClr val="545449"/>
                </a:solidFill>
                <a:latin typeface="Arial"/>
                <a:cs typeface="Arial"/>
              </a:rPr>
              <a:t>e</a:t>
            </a:r>
            <a:r>
              <a:rPr sz="1800" dirty="0">
                <a:solidFill>
                  <a:srgbClr val="545449"/>
                </a:solidFill>
                <a:latin typeface="Arial"/>
                <a:cs typeface="Arial"/>
              </a:rPr>
              <a:t>s,</a:t>
            </a:r>
            <a:endParaRPr sz="1800">
              <a:latin typeface="Arial"/>
              <a:cs typeface="Arial"/>
            </a:endParaRPr>
          </a:p>
        </p:txBody>
      </p:sp>
      <p:sp>
        <p:nvSpPr>
          <p:cNvPr id="13" name="object 13"/>
          <p:cNvSpPr txBox="1"/>
          <p:nvPr/>
        </p:nvSpPr>
        <p:spPr>
          <a:xfrm>
            <a:off x="4537075" y="2859151"/>
            <a:ext cx="161099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545449"/>
                </a:solidFill>
                <a:latin typeface="Arial"/>
                <a:cs typeface="Arial"/>
              </a:rPr>
              <a:t>socio-economic</a:t>
            </a:r>
            <a:endParaRPr sz="1800">
              <a:latin typeface="Arial"/>
              <a:cs typeface="Arial"/>
            </a:endParaRPr>
          </a:p>
        </p:txBody>
      </p:sp>
      <p:sp>
        <p:nvSpPr>
          <p:cNvPr id="14" name="object 14"/>
          <p:cNvSpPr txBox="1"/>
          <p:nvPr/>
        </p:nvSpPr>
        <p:spPr>
          <a:xfrm>
            <a:off x="1450594" y="2859151"/>
            <a:ext cx="1866900" cy="574040"/>
          </a:xfrm>
          <a:prstGeom prst="rect">
            <a:avLst/>
          </a:prstGeom>
        </p:spPr>
        <p:txBody>
          <a:bodyPr vert="horz" wrap="square" lIns="0" tIns="12700" rIns="0" bIns="0" rtlCol="0">
            <a:spAutoFit/>
          </a:bodyPr>
          <a:lstStyle/>
          <a:p>
            <a:pPr marL="12700" marR="5080">
              <a:lnSpc>
                <a:spcPct val="100000"/>
              </a:lnSpc>
              <a:spcBef>
                <a:spcPts val="100"/>
              </a:spcBef>
              <a:tabLst>
                <a:tab pos="926465" algn="l"/>
              </a:tabLst>
            </a:pPr>
            <a:r>
              <a:rPr sz="1800" spc="-5" dirty="0">
                <a:solidFill>
                  <a:srgbClr val="545449"/>
                </a:solidFill>
                <a:latin typeface="Arial"/>
                <a:cs typeface="Arial"/>
              </a:rPr>
              <a:t>b</a:t>
            </a:r>
            <a:r>
              <a:rPr sz="1800" spc="-15" dirty="0">
                <a:solidFill>
                  <a:srgbClr val="545449"/>
                </a:solidFill>
                <a:latin typeface="Arial"/>
                <a:cs typeface="Arial"/>
              </a:rPr>
              <a:t>e</a:t>
            </a:r>
            <a:r>
              <a:rPr sz="1800" spc="-5" dirty="0">
                <a:solidFill>
                  <a:srgbClr val="545449"/>
                </a:solidFill>
                <a:latin typeface="Arial"/>
                <a:cs typeface="Arial"/>
              </a:rPr>
              <a:t>l</a:t>
            </a:r>
            <a:r>
              <a:rPr sz="1800" spc="-15" dirty="0">
                <a:solidFill>
                  <a:srgbClr val="545449"/>
                </a:solidFill>
                <a:latin typeface="Arial"/>
                <a:cs typeface="Arial"/>
              </a:rPr>
              <a:t>i</a:t>
            </a:r>
            <a:r>
              <a:rPr sz="1800" dirty="0">
                <a:solidFill>
                  <a:srgbClr val="545449"/>
                </a:solidFill>
                <a:latin typeface="Arial"/>
                <a:cs typeface="Arial"/>
              </a:rPr>
              <a:t>efs,	attitu</a:t>
            </a:r>
            <a:r>
              <a:rPr sz="1800" spc="-10" dirty="0">
                <a:solidFill>
                  <a:srgbClr val="545449"/>
                </a:solidFill>
                <a:latin typeface="Arial"/>
                <a:cs typeface="Arial"/>
              </a:rPr>
              <a:t>d</a:t>
            </a:r>
            <a:r>
              <a:rPr sz="1800" dirty="0">
                <a:solidFill>
                  <a:srgbClr val="545449"/>
                </a:solidFill>
                <a:latin typeface="Arial"/>
                <a:cs typeface="Arial"/>
              </a:rPr>
              <a:t>es,  </a:t>
            </a:r>
            <a:r>
              <a:rPr sz="1800" spc="-5" dirty="0">
                <a:solidFill>
                  <a:srgbClr val="545449"/>
                </a:solidFill>
                <a:latin typeface="Arial"/>
                <a:cs typeface="Arial"/>
              </a:rPr>
              <a:t>age,	</a:t>
            </a:r>
            <a:r>
              <a:rPr sz="1800" spc="-20" dirty="0">
                <a:solidFill>
                  <a:srgbClr val="545449"/>
                </a:solidFill>
                <a:latin typeface="Arial"/>
                <a:cs typeface="Arial"/>
              </a:rPr>
              <a:t>gender,</a:t>
            </a:r>
            <a:endParaRPr sz="1800">
              <a:latin typeface="Arial"/>
              <a:cs typeface="Arial"/>
            </a:endParaRPr>
          </a:p>
        </p:txBody>
      </p:sp>
      <p:sp>
        <p:nvSpPr>
          <p:cNvPr id="15" name="object 15"/>
          <p:cNvSpPr txBox="1"/>
          <p:nvPr/>
        </p:nvSpPr>
        <p:spPr>
          <a:xfrm>
            <a:off x="3279775" y="3133471"/>
            <a:ext cx="1353185"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545449"/>
                </a:solidFill>
                <a:latin typeface="Arial"/>
                <a:cs typeface="Arial"/>
              </a:rPr>
              <a:t>ethnicity,</a:t>
            </a:r>
            <a:r>
              <a:rPr sz="1800" spc="-25" dirty="0">
                <a:solidFill>
                  <a:srgbClr val="545449"/>
                </a:solidFill>
                <a:latin typeface="Arial"/>
                <a:cs typeface="Arial"/>
              </a:rPr>
              <a:t> </a:t>
            </a:r>
            <a:r>
              <a:rPr sz="1800" spc="-10" dirty="0">
                <a:solidFill>
                  <a:srgbClr val="545449"/>
                </a:solidFill>
                <a:latin typeface="Arial"/>
                <a:cs typeface="Arial"/>
              </a:rPr>
              <a:t>and</a:t>
            </a:r>
            <a:endParaRPr sz="1800">
              <a:latin typeface="Arial"/>
              <a:cs typeface="Arial"/>
            </a:endParaRPr>
          </a:p>
        </p:txBody>
      </p:sp>
      <p:sp>
        <p:nvSpPr>
          <p:cNvPr id="16" name="object 16"/>
          <p:cNvSpPr txBox="1"/>
          <p:nvPr/>
        </p:nvSpPr>
        <p:spPr>
          <a:xfrm>
            <a:off x="5108828" y="3133471"/>
            <a:ext cx="10160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545449"/>
                </a:solidFill>
                <a:latin typeface="Arial"/>
                <a:cs typeface="Arial"/>
              </a:rPr>
              <a:t>education</a:t>
            </a:r>
            <a:endParaRPr sz="1800">
              <a:latin typeface="Arial"/>
              <a:cs typeface="Arial"/>
            </a:endParaRPr>
          </a:p>
        </p:txBody>
      </p:sp>
      <p:sp>
        <p:nvSpPr>
          <p:cNvPr id="17" name="object 17"/>
          <p:cNvSpPr txBox="1"/>
          <p:nvPr/>
        </p:nvSpPr>
        <p:spPr>
          <a:xfrm>
            <a:off x="6382892" y="2859151"/>
            <a:ext cx="699770" cy="574040"/>
          </a:xfrm>
          <a:prstGeom prst="rect">
            <a:avLst/>
          </a:prstGeom>
        </p:spPr>
        <p:txBody>
          <a:bodyPr vert="horz" wrap="square" lIns="0" tIns="12700" rIns="0" bIns="0" rtlCol="0">
            <a:spAutoFit/>
          </a:bodyPr>
          <a:lstStyle/>
          <a:p>
            <a:pPr marR="5080" algn="r">
              <a:lnSpc>
                <a:spcPct val="100000"/>
              </a:lnSpc>
              <a:spcBef>
                <a:spcPts val="100"/>
              </a:spcBef>
            </a:pPr>
            <a:r>
              <a:rPr sz="1800" dirty="0">
                <a:solidFill>
                  <a:srgbClr val="545449"/>
                </a:solidFill>
                <a:latin typeface="Arial"/>
                <a:cs typeface="Arial"/>
              </a:rPr>
              <a:t>stat</a:t>
            </a:r>
            <a:r>
              <a:rPr sz="1800" spc="5" dirty="0">
                <a:solidFill>
                  <a:srgbClr val="545449"/>
                </a:solidFill>
                <a:latin typeface="Arial"/>
                <a:cs typeface="Arial"/>
              </a:rPr>
              <a:t>u</a:t>
            </a:r>
            <a:r>
              <a:rPr sz="1800" dirty="0">
                <a:solidFill>
                  <a:srgbClr val="545449"/>
                </a:solidFill>
                <a:latin typeface="Arial"/>
                <a:cs typeface="Arial"/>
              </a:rPr>
              <a:t>s,</a:t>
            </a:r>
            <a:endParaRPr sz="1800">
              <a:latin typeface="Arial"/>
              <a:cs typeface="Arial"/>
            </a:endParaRPr>
          </a:p>
          <a:p>
            <a:pPr marR="5080" algn="r">
              <a:lnSpc>
                <a:spcPct val="100000"/>
              </a:lnSpc>
            </a:pPr>
            <a:r>
              <a:rPr sz="1800" dirty="0">
                <a:solidFill>
                  <a:srgbClr val="545449"/>
                </a:solidFill>
                <a:latin typeface="Arial"/>
                <a:cs typeface="Arial"/>
              </a:rPr>
              <a:t>l</a:t>
            </a:r>
            <a:r>
              <a:rPr sz="1800" spc="-5" dirty="0">
                <a:solidFill>
                  <a:srgbClr val="545449"/>
                </a:solidFill>
                <a:latin typeface="Arial"/>
                <a:cs typeface="Arial"/>
              </a:rPr>
              <a:t>ev</a:t>
            </a:r>
            <a:r>
              <a:rPr sz="1800" spc="-15" dirty="0">
                <a:solidFill>
                  <a:srgbClr val="545449"/>
                </a:solidFill>
                <a:latin typeface="Arial"/>
                <a:cs typeface="Arial"/>
              </a:rPr>
              <a:t>e</a:t>
            </a:r>
            <a:r>
              <a:rPr sz="1800" spc="-5" dirty="0">
                <a:solidFill>
                  <a:srgbClr val="545449"/>
                </a:solidFill>
                <a:latin typeface="Arial"/>
                <a:cs typeface="Arial"/>
              </a:rPr>
              <a:t>l</a:t>
            </a:r>
            <a:endParaRPr sz="1800">
              <a:latin typeface="Arial"/>
              <a:cs typeface="Arial"/>
            </a:endParaRPr>
          </a:p>
        </p:txBody>
      </p:sp>
      <p:sp>
        <p:nvSpPr>
          <p:cNvPr id="18" name="object 18"/>
          <p:cNvSpPr txBox="1"/>
          <p:nvPr/>
        </p:nvSpPr>
        <p:spPr>
          <a:xfrm>
            <a:off x="1450594" y="3407486"/>
            <a:ext cx="5635625" cy="2385060"/>
          </a:xfrm>
          <a:prstGeom prst="rect">
            <a:avLst/>
          </a:prstGeom>
        </p:spPr>
        <p:txBody>
          <a:bodyPr vert="horz" wrap="square" lIns="0" tIns="12700" rIns="0" bIns="0" rtlCol="0">
            <a:spAutoFit/>
          </a:bodyPr>
          <a:lstStyle/>
          <a:p>
            <a:pPr marL="12700" algn="just">
              <a:lnSpc>
                <a:spcPct val="100000"/>
              </a:lnSpc>
              <a:spcBef>
                <a:spcPts val="100"/>
              </a:spcBef>
            </a:pPr>
            <a:r>
              <a:rPr sz="1800" spc="-5" dirty="0">
                <a:solidFill>
                  <a:srgbClr val="545449"/>
                </a:solidFill>
                <a:latin typeface="Arial"/>
                <a:cs typeface="Arial"/>
              </a:rPr>
              <a:t>are essentials  part of</a:t>
            </a:r>
            <a:r>
              <a:rPr sz="1800" spc="445" dirty="0">
                <a:solidFill>
                  <a:srgbClr val="545449"/>
                </a:solidFill>
                <a:latin typeface="Arial"/>
                <a:cs typeface="Arial"/>
              </a:rPr>
              <a:t> </a:t>
            </a:r>
            <a:r>
              <a:rPr sz="1800" spc="-5" dirty="0">
                <a:solidFill>
                  <a:srgbClr val="545449"/>
                </a:solidFill>
                <a:latin typeface="Arial"/>
                <a:cs typeface="Arial"/>
              </a:rPr>
              <a:t>persuasion.</a:t>
            </a:r>
            <a:endParaRPr sz="1800">
              <a:latin typeface="Arial"/>
              <a:cs typeface="Arial"/>
            </a:endParaRPr>
          </a:p>
          <a:p>
            <a:pPr>
              <a:lnSpc>
                <a:spcPct val="100000"/>
              </a:lnSpc>
              <a:spcBef>
                <a:spcPts val="55"/>
              </a:spcBef>
            </a:pPr>
            <a:endParaRPr sz="2950">
              <a:latin typeface="Arial"/>
              <a:cs typeface="Arial"/>
            </a:endParaRPr>
          </a:p>
          <a:p>
            <a:pPr marL="241300" indent="-158750" algn="just">
              <a:lnSpc>
                <a:spcPct val="100000"/>
              </a:lnSpc>
              <a:buClr>
                <a:srgbClr val="545449"/>
              </a:buClr>
              <a:buSzPct val="83333"/>
              <a:buChar char="•"/>
              <a:tabLst>
                <a:tab pos="241300" algn="l"/>
              </a:tabLst>
            </a:pPr>
            <a:r>
              <a:rPr sz="2400" spc="-5" dirty="0">
                <a:solidFill>
                  <a:srgbClr val="F4680A"/>
                </a:solidFill>
                <a:latin typeface="Arial"/>
                <a:cs typeface="Arial"/>
              </a:rPr>
              <a:t>Appeal </a:t>
            </a:r>
            <a:r>
              <a:rPr sz="2400" dirty="0">
                <a:solidFill>
                  <a:srgbClr val="F4680A"/>
                </a:solidFill>
                <a:latin typeface="Arial"/>
                <a:cs typeface="Arial"/>
              </a:rPr>
              <a:t>to</a:t>
            </a:r>
            <a:r>
              <a:rPr sz="2400" spc="20" dirty="0">
                <a:solidFill>
                  <a:srgbClr val="F4680A"/>
                </a:solidFill>
                <a:latin typeface="Arial"/>
                <a:cs typeface="Arial"/>
              </a:rPr>
              <a:t> </a:t>
            </a:r>
            <a:r>
              <a:rPr sz="2400" spc="-5" dirty="0">
                <a:solidFill>
                  <a:srgbClr val="F4680A"/>
                </a:solidFill>
                <a:latin typeface="Arial"/>
                <a:cs typeface="Arial"/>
              </a:rPr>
              <a:t>Self-Interest</a:t>
            </a:r>
            <a:endParaRPr sz="2400">
              <a:latin typeface="Arial"/>
              <a:cs typeface="Arial"/>
            </a:endParaRPr>
          </a:p>
          <a:p>
            <a:pPr marL="12700" marR="5080" algn="just">
              <a:lnSpc>
                <a:spcPct val="100000"/>
              </a:lnSpc>
              <a:spcBef>
                <a:spcPts val="484"/>
              </a:spcBef>
            </a:pPr>
            <a:r>
              <a:rPr sz="2000" dirty="0">
                <a:solidFill>
                  <a:srgbClr val="545449"/>
                </a:solidFill>
                <a:latin typeface="Arial"/>
                <a:cs typeface="Arial"/>
              </a:rPr>
              <a:t>People are </a:t>
            </a:r>
            <a:r>
              <a:rPr sz="2000" spc="-5" dirty="0">
                <a:solidFill>
                  <a:srgbClr val="545449"/>
                </a:solidFill>
                <a:latin typeface="Arial"/>
                <a:cs typeface="Arial"/>
              </a:rPr>
              <a:t>more apt to </a:t>
            </a:r>
            <a:r>
              <a:rPr sz="2000" dirty="0">
                <a:solidFill>
                  <a:srgbClr val="545449"/>
                </a:solidFill>
                <a:latin typeface="Arial"/>
                <a:cs typeface="Arial"/>
              </a:rPr>
              <a:t>care </a:t>
            </a:r>
            <a:r>
              <a:rPr sz="2000" spc="-5" dirty="0">
                <a:solidFill>
                  <a:srgbClr val="545449"/>
                </a:solidFill>
                <a:latin typeface="Arial"/>
                <a:cs typeface="Arial"/>
              </a:rPr>
              <a:t>about </a:t>
            </a:r>
            <a:r>
              <a:rPr sz="2000" dirty="0">
                <a:solidFill>
                  <a:srgbClr val="545449"/>
                </a:solidFill>
                <a:latin typeface="Arial"/>
                <a:cs typeface="Arial"/>
              </a:rPr>
              <a:t>issues </a:t>
            </a:r>
            <a:r>
              <a:rPr sz="2000" spc="-5" dirty="0">
                <a:solidFill>
                  <a:srgbClr val="545449"/>
                </a:solidFill>
                <a:latin typeface="Arial"/>
                <a:cs typeface="Arial"/>
              </a:rPr>
              <a:t>that  </a:t>
            </a:r>
            <a:r>
              <a:rPr sz="2000" dirty="0">
                <a:solidFill>
                  <a:srgbClr val="545449"/>
                </a:solidFill>
                <a:latin typeface="Arial"/>
                <a:cs typeface="Arial"/>
              </a:rPr>
              <a:t>closely </a:t>
            </a:r>
            <a:r>
              <a:rPr sz="2000" spc="-10" dirty="0">
                <a:solidFill>
                  <a:srgbClr val="545449"/>
                </a:solidFill>
                <a:latin typeface="Arial"/>
                <a:cs typeface="Arial"/>
              </a:rPr>
              <a:t>affect </a:t>
            </a:r>
            <a:r>
              <a:rPr sz="2000" spc="-5" dirty="0">
                <a:solidFill>
                  <a:srgbClr val="545449"/>
                </a:solidFill>
                <a:latin typeface="Arial"/>
                <a:cs typeface="Arial"/>
              </a:rPr>
              <a:t>them. People </a:t>
            </a:r>
            <a:r>
              <a:rPr sz="2000" dirty="0">
                <a:solidFill>
                  <a:srgbClr val="545449"/>
                </a:solidFill>
                <a:latin typeface="Arial"/>
                <a:cs typeface="Arial"/>
              </a:rPr>
              <a:t>become involved  </a:t>
            </a:r>
            <a:r>
              <a:rPr sz="2000" spc="-5" dirty="0">
                <a:solidFill>
                  <a:srgbClr val="545449"/>
                </a:solidFill>
                <a:latin typeface="Arial"/>
                <a:cs typeface="Arial"/>
              </a:rPr>
              <a:t>in </a:t>
            </a:r>
            <a:r>
              <a:rPr sz="2000" dirty="0">
                <a:solidFill>
                  <a:srgbClr val="545449"/>
                </a:solidFill>
                <a:latin typeface="Arial"/>
                <a:cs typeface="Arial"/>
              </a:rPr>
              <a:t>issues </a:t>
            </a:r>
            <a:r>
              <a:rPr sz="2000" spc="-5" dirty="0">
                <a:solidFill>
                  <a:srgbClr val="545449"/>
                </a:solidFill>
                <a:latin typeface="Arial"/>
                <a:cs typeface="Arial"/>
              </a:rPr>
              <a:t>that </a:t>
            </a:r>
            <a:r>
              <a:rPr sz="2000" dirty="0">
                <a:solidFill>
                  <a:srgbClr val="545449"/>
                </a:solidFill>
                <a:latin typeface="Arial"/>
                <a:cs typeface="Arial"/>
              </a:rPr>
              <a:t>appeal </a:t>
            </a:r>
            <a:r>
              <a:rPr sz="2000" spc="-5" dirty="0">
                <a:solidFill>
                  <a:srgbClr val="545449"/>
                </a:solidFill>
                <a:latin typeface="Arial"/>
                <a:cs typeface="Arial"/>
              </a:rPr>
              <a:t>to </a:t>
            </a:r>
            <a:r>
              <a:rPr sz="2000" dirty="0">
                <a:solidFill>
                  <a:srgbClr val="545449"/>
                </a:solidFill>
                <a:latin typeface="Arial"/>
                <a:cs typeface="Arial"/>
              </a:rPr>
              <a:t>their psychological,  economic or situational</a:t>
            </a:r>
            <a:r>
              <a:rPr sz="2000" spc="114" dirty="0">
                <a:solidFill>
                  <a:srgbClr val="545449"/>
                </a:solidFill>
                <a:latin typeface="Arial"/>
                <a:cs typeface="Arial"/>
              </a:rPr>
              <a:t> </a:t>
            </a:r>
            <a:r>
              <a:rPr sz="2000" dirty="0">
                <a:solidFill>
                  <a:srgbClr val="545449"/>
                </a:solidFill>
                <a:latin typeface="Arial"/>
                <a:cs typeface="Arial"/>
              </a:rPr>
              <a:t>needs.</a:t>
            </a:r>
            <a:endParaRPr sz="2000">
              <a:latin typeface="Arial"/>
              <a:cs typeface="Arial"/>
            </a:endParaRPr>
          </a:p>
        </p:txBody>
      </p:sp>
      <p:sp>
        <p:nvSpPr>
          <p:cNvPr id="19" name="object 19"/>
          <p:cNvSpPr/>
          <p:nvPr/>
        </p:nvSpPr>
        <p:spPr>
          <a:xfrm>
            <a:off x="7470029" y="2286037"/>
            <a:ext cx="1286924" cy="1807864"/>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7469399" y="4569461"/>
            <a:ext cx="1220483" cy="1808478"/>
          </a:xfrm>
          <a:prstGeom prst="rect">
            <a:avLst/>
          </a:prstGeom>
          <a:blipFill>
            <a:blip r:embed="rId3" cstate="print"/>
            <a:stretch>
              <a:fillRect/>
            </a:stretch>
          </a:blipFill>
        </p:spPr>
        <p:txBody>
          <a:bodyPr wrap="square" lIns="0" tIns="0" rIns="0" bIns="0" rtlCol="0"/>
          <a:lstStyle/>
          <a:p>
            <a:endParaRPr/>
          </a:p>
        </p:txBody>
      </p:sp>
      <p:sp>
        <p:nvSpPr>
          <p:cNvPr id="21" name="Title 20"/>
          <p:cNvSpPr>
            <a:spLocks noGrp="1"/>
          </p:cNvSpPr>
          <p:nvPr>
            <p:ph type="title"/>
          </p:nvPr>
        </p:nvSpPr>
        <p:spPr>
          <a:xfrm>
            <a:off x="381000" y="609600"/>
            <a:ext cx="8229600" cy="1143000"/>
          </a:xfrm>
        </p:spPr>
        <p:txBody>
          <a:bodyPr>
            <a:normAutofit fontScale="90000"/>
          </a:bodyPr>
          <a:lstStyle/>
          <a:p>
            <a:r>
              <a:rPr lang="en-US" dirty="0" smtClean="0"/>
              <a:t>Importance of Persuasive Communication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3444" y="2052955"/>
            <a:ext cx="4685030" cy="3317875"/>
          </a:xfrm>
          <a:prstGeom prst="rect">
            <a:avLst/>
          </a:prstGeom>
        </p:spPr>
        <p:txBody>
          <a:bodyPr vert="horz" wrap="square" lIns="0" tIns="85725" rIns="0" bIns="0" rtlCol="0">
            <a:spAutoFit/>
          </a:bodyPr>
          <a:lstStyle/>
          <a:p>
            <a:pPr marL="186055" indent="-173990">
              <a:lnSpc>
                <a:spcPct val="100000"/>
              </a:lnSpc>
              <a:spcBef>
                <a:spcPts val="675"/>
              </a:spcBef>
              <a:buClr>
                <a:srgbClr val="545449"/>
              </a:buClr>
              <a:buChar char="•"/>
              <a:tabLst>
                <a:tab pos="186690" algn="l"/>
              </a:tabLst>
            </a:pPr>
            <a:r>
              <a:rPr sz="2400" spc="-5" dirty="0">
                <a:solidFill>
                  <a:srgbClr val="F4680A"/>
                </a:solidFill>
                <a:latin typeface="Arial"/>
                <a:cs typeface="Arial"/>
              </a:rPr>
              <a:t>Audience</a:t>
            </a:r>
            <a:r>
              <a:rPr sz="2400" spc="25" dirty="0">
                <a:solidFill>
                  <a:srgbClr val="F4680A"/>
                </a:solidFill>
                <a:latin typeface="Arial"/>
                <a:cs typeface="Arial"/>
              </a:rPr>
              <a:t> </a:t>
            </a:r>
            <a:r>
              <a:rPr sz="2400" spc="-5" dirty="0">
                <a:solidFill>
                  <a:srgbClr val="F4680A"/>
                </a:solidFill>
                <a:latin typeface="Arial"/>
                <a:cs typeface="Arial"/>
              </a:rPr>
              <a:t>Participation</a:t>
            </a:r>
            <a:endParaRPr sz="2400">
              <a:latin typeface="Arial"/>
              <a:cs typeface="Arial"/>
            </a:endParaRPr>
          </a:p>
          <a:p>
            <a:pPr marL="12700" marR="5080" indent="456565">
              <a:lnSpc>
                <a:spcPct val="100000"/>
              </a:lnSpc>
              <a:spcBef>
                <a:spcPts val="575"/>
              </a:spcBef>
            </a:pPr>
            <a:r>
              <a:rPr sz="2400" dirty="0">
                <a:solidFill>
                  <a:srgbClr val="545449"/>
                </a:solidFill>
                <a:latin typeface="Arial"/>
                <a:cs typeface="Arial"/>
              </a:rPr>
              <a:t>Attitude </a:t>
            </a:r>
            <a:r>
              <a:rPr sz="2400" spc="-5" dirty="0">
                <a:solidFill>
                  <a:srgbClr val="545449"/>
                </a:solidFill>
                <a:latin typeface="Arial"/>
                <a:cs typeface="Arial"/>
              </a:rPr>
              <a:t>and beliefs are change  or enhanced by audience  involvement and</a:t>
            </a:r>
            <a:r>
              <a:rPr sz="2400" spc="35" dirty="0">
                <a:solidFill>
                  <a:srgbClr val="545449"/>
                </a:solidFill>
                <a:latin typeface="Arial"/>
                <a:cs typeface="Arial"/>
              </a:rPr>
              <a:t> </a:t>
            </a:r>
            <a:r>
              <a:rPr sz="2400" spc="-5" dirty="0">
                <a:solidFill>
                  <a:srgbClr val="545449"/>
                </a:solidFill>
                <a:latin typeface="Arial"/>
                <a:cs typeface="Arial"/>
              </a:rPr>
              <a:t>participation.</a:t>
            </a:r>
            <a:endParaRPr sz="2400">
              <a:latin typeface="Arial"/>
              <a:cs typeface="Arial"/>
            </a:endParaRPr>
          </a:p>
          <a:p>
            <a:pPr>
              <a:lnSpc>
                <a:spcPct val="100000"/>
              </a:lnSpc>
              <a:spcBef>
                <a:spcPts val="10"/>
              </a:spcBef>
            </a:pPr>
            <a:endParaRPr sz="3000">
              <a:latin typeface="Arial"/>
              <a:cs typeface="Arial"/>
            </a:endParaRPr>
          </a:p>
          <a:p>
            <a:pPr marL="203200" marR="274955" indent="-203200">
              <a:lnSpc>
                <a:spcPct val="120000"/>
              </a:lnSpc>
              <a:buClr>
                <a:srgbClr val="545449"/>
              </a:buClr>
              <a:buChar char="•"/>
              <a:tabLst>
                <a:tab pos="203200" algn="l"/>
              </a:tabLst>
            </a:pPr>
            <a:r>
              <a:rPr sz="2400" spc="-5" dirty="0">
                <a:solidFill>
                  <a:srgbClr val="F4680A"/>
                </a:solidFill>
                <a:latin typeface="Arial"/>
                <a:cs typeface="Arial"/>
              </a:rPr>
              <a:t>Suggestion </a:t>
            </a:r>
            <a:r>
              <a:rPr sz="2400" dirty="0">
                <a:solidFill>
                  <a:srgbClr val="F4680A"/>
                </a:solidFill>
                <a:latin typeface="Arial"/>
                <a:cs typeface="Arial"/>
              </a:rPr>
              <a:t>for </a:t>
            </a:r>
            <a:r>
              <a:rPr sz="2400" spc="-5" dirty="0">
                <a:solidFill>
                  <a:srgbClr val="F4680A"/>
                </a:solidFill>
                <a:latin typeface="Arial"/>
                <a:cs typeface="Arial"/>
              </a:rPr>
              <a:t>Action </a:t>
            </a:r>
            <a:r>
              <a:rPr sz="2400" spc="-5" dirty="0">
                <a:solidFill>
                  <a:srgbClr val="545449"/>
                </a:solidFill>
                <a:latin typeface="Arial"/>
                <a:cs typeface="Arial"/>
              </a:rPr>
              <a:t> Recommendations </a:t>
            </a:r>
            <a:r>
              <a:rPr sz="2400" dirty="0">
                <a:solidFill>
                  <a:srgbClr val="545449"/>
                </a:solidFill>
                <a:latin typeface="Arial"/>
                <a:cs typeface="Arial"/>
              </a:rPr>
              <a:t>to</a:t>
            </a:r>
            <a:r>
              <a:rPr sz="2400" spc="10" dirty="0">
                <a:solidFill>
                  <a:srgbClr val="545449"/>
                </a:solidFill>
                <a:latin typeface="Arial"/>
                <a:cs typeface="Arial"/>
              </a:rPr>
              <a:t> </a:t>
            </a:r>
            <a:r>
              <a:rPr sz="2400" spc="-5" dirty="0">
                <a:solidFill>
                  <a:srgbClr val="545449"/>
                </a:solidFill>
                <a:latin typeface="Arial"/>
                <a:cs typeface="Arial"/>
              </a:rPr>
              <a:t>actions</a:t>
            </a:r>
            <a:endParaRPr sz="2400">
              <a:latin typeface="Arial"/>
              <a:cs typeface="Arial"/>
            </a:endParaRPr>
          </a:p>
          <a:p>
            <a:pPr marL="12700">
              <a:lnSpc>
                <a:spcPct val="100000"/>
              </a:lnSpc>
            </a:pPr>
            <a:r>
              <a:rPr sz="2400" dirty="0">
                <a:solidFill>
                  <a:srgbClr val="545449"/>
                </a:solidFill>
                <a:latin typeface="Arial"/>
                <a:cs typeface="Arial"/>
              </a:rPr>
              <a:t>must </a:t>
            </a:r>
            <a:r>
              <a:rPr sz="2400" spc="-5" dirty="0">
                <a:solidFill>
                  <a:srgbClr val="545449"/>
                </a:solidFill>
                <a:latin typeface="Arial"/>
                <a:cs typeface="Arial"/>
              </a:rPr>
              <a:t>be easy </a:t>
            </a:r>
            <a:r>
              <a:rPr sz="2400" dirty="0">
                <a:solidFill>
                  <a:srgbClr val="545449"/>
                </a:solidFill>
                <a:latin typeface="Arial"/>
                <a:cs typeface="Arial"/>
              </a:rPr>
              <a:t>to </a:t>
            </a:r>
            <a:r>
              <a:rPr sz="2400" spc="-25" dirty="0">
                <a:solidFill>
                  <a:srgbClr val="545449"/>
                </a:solidFill>
                <a:latin typeface="Arial"/>
                <a:cs typeface="Arial"/>
              </a:rPr>
              <a:t>follow.</a:t>
            </a:r>
            <a:endParaRPr sz="2400">
              <a:latin typeface="Arial"/>
              <a:cs typeface="Arial"/>
            </a:endParaRPr>
          </a:p>
        </p:txBody>
      </p:sp>
      <p:sp>
        <p:nvSpPr>
          <p:cNvPr id="4" name="object 4"/>
          <p:cNvSpPr/>
          <p:nvPr/>
        </p:nvSpPr>
        <p:spPr>
          <a:xfrm>
            <a:off x="6423285" y="3435502"/>
            <a:ext cx="2262736" cy="140776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8340" y="2129155"/>
            <a:ext cx="6565900" cy="3622675"/>
          </a:xfrm>
          <a:prstGeom prst="rect">
            <a:avLst/>
          </a:prstGeom>
        </p:spPr>
        <p:txBody>
          <a:bodyPr vert="horz" wrap="square" lIns="0" tIns="85725" rIns="0" bIns="0" rtlCol="0">
            <a:spAutoFit/>
          </a:bodyPr>
          <a:lstStyle/>
          <a:p>
            <a:pPr marL="203200" indent="-190500">
              <a:lnSpc>
                <a:spcPct val="100000"/>
              </a:lnSpc>
              <a:spcBef>
                <a:spcPts val="675"/>
              </a:spcBef>
              <a:buClr>
                <a:srgbClr val="545449"/>
              </a:buClr>
              <a:buChar char="•"/>
              <a:tabLst>
                <a:tab pos="203200" algn="l"/>
              </a:tabLst>
            </a:pPr>
            <a:r>
              <a:rPr sz="2400" spc="-5" dirty="0">
                <a:solidFill>
                  <a:srgbClr val="F4680A"/>
                </a:solidFill>
                <a:latin typeface="Arial"/>
                <a:cs typeface="Arial"/>
              </a:rPr>
              <a:t>Source</a:t>
            </a:r>
            <a:r>
              <a:rPr sz="2400" spc="10" dirty="0">
                <a:solidFill>
                  <a:srgbClr val="F4680A"/>
                </a:solidFill>
                <a:latin typeface="Arial"/>
                <a:cs typeface="Arial"/>
              </a:rPr>
              <a:t> </a:t>
            </a:r>
            <a:r>
              <a:rPr sz="2400" spc="-5" dirty="0">
                <a:solidFill>
                  <a:srgbClr val="F4680A"/>
                </a:solidFill>
                <a:latin typeface="Arial"/>
                <a:cs typeface="Arial"/>
              </a:rPr>
              <a:t>Credibility</a:t>
            </a:r>
            <a:endParaRPr sz="2400">
              <a:latin typeface="Arial"/>
              <a:cs typeface="Arial"/>
            </a:endParaRPr>
          </a:p>
          <a:p>
            <a:pPr marL="469900">
              <a:lnSpc>
                <a:spcPct val="100000"/>
              </a:lnSpc>
              <a:spcBef>
                <a:spcPts val="575"/>
              </a:spcBef>
            </a:pPr>
            <a:r>
              <a:rPr sz="2400" dirty="0">
                <a:solidFill>
                  <a:srgbClr val="545449"/>
                </a:solidFill>
                <a:latin typeface="Arial"/>
                <a:cs typeface="Arial"/>
              </a:rPr>
              <a:t>It </a:t>
            </a:r>
            <a:r>
              <a:rPr sz="2400" spc="-5" dirty="0">
                <a:solidFill>
                  <a:srgbClr val="545449"/>
                </a:solidFill>
                <a:latin typeface="Arial"/>
                <a:cs typeface="Arial"/>
              </a:rPr>
              <a:t>is based on three</a:t>
            </a:r>
            <a:r>
              <a:rPr sz="2400" spc="-15" dirty="0">
                <a:solidFill>
                  <a:srgbClr val="545449"/>
                </a:solidFill>
                <a:latin typeface="Arial"/>
                <a:cs typeface="Arial"/>
              </a:rPr>
              <a:t> </a:t>
            </a:r>
            <a:r>
              <a:rPr sz="2400" dirty="0">
                <a:solidFill>
                  <a:srgbClr val="545449"/>
                </a:solidFill>
                <a:latin typeface="Arial"/>
                <a:cs typeface="Arial"/>
              </a:rPr>
              <a:t>factors:</a:t>
            </a:r>
            <a:endParaRPr sz="2400">
              <a:latin typeface="Arial"/>
              <a:cs typeface="Arial"/>
            </a:endParaRPr>
          </a:p>
          <a:p>
            <a:pPr marL="469900">
              <a:lnSpc>
                <a:spcPct val="100000"/>
              </a:lnSpc>
              <a:spcBef>
                <a:spcPts val="975"/>
              </a:spcBef>
            </a:pPr>
            <a:r>
              <a:rPr sz="2000" b="1" u="heavy" dirty="0">
                <a:solidFill>
                  <a:srgbClr val="545449"/>
                </a:solidFill>
                <a:uFill>
                  <a:solidFill>
                    <a:srgbClr val="545449"/>
                  </a:solidFill>
                </a:uFill>
                <a:latin typeface="Arial"/>
                <a:cs typeface="Arial"/>
              </a:rPr>
              <a:t>Expertise</a:t>
            </a:r>
            <a:r>
              <a:rPr sz="2000" b="1" dirty="0">
                <a:solidFill>
                  <a:srgbClr val="545449"/>
                </a:solidFill>
                <a:latin typeface="Arial"/>
                <a:cs typeface="Arial"/>
              </a:rPr>
              <a:t> </a:t>
            </a:r>
            <a:r>
              <a:rPr sz="2000" dirty="0">
                <a:solidFill>
                  <a:srgbClr val="545449"/>
                </a:solidFill>
                <a:latin typeface="Arial"/>
                <a:cs typeface="Arial"/>
              </a:rPr>
              <a:t>- Does the audience perceive</a:t>
            </a:r>
            <a:r>
              <a:rPr sz="2000" spc="-160" dirty="0">
                <a:solidFill>
                  <a:srgbClr val="545449"/>
                </a:solidFill>
                <a:latin typeface="Arial"/>
                <a:cs typeface="Arial"/>
              </a:rPr>
              <a:t> </a:t>
            </a:r>
            <a:r>
              <a:rPr sz="2000" dirty="0">
                <a:solidFill>
                  <a:srgbClr val="545449"/>
                </a:solidFill>
                <a:latin typeface="Arial"/>
                <a:cs typeface="Arial"/>
              </a:rPr>
              <a:t>the</a:t>
            </a:r>
            <a:endParaRPr sz="2000">
              <a:latin typeface="Arial"/>
              <a:cs typeface="Arial"/>
            </a:endParaRPr>
          </a:p>
          <a:p>
            <a:pPr marL="1384300">
              <a:lnSpc>
                <a:spcPct val="100000"/>
              </a:lnSpc>
              <a:spcBef>
                <a:spcPts val="85"/>
              </a:spcBef>
            </a:pPr>
            <a:r>
              <a:rPr sz="2000" dirty="0">
                <a:solidFill>
                  <a:srgbClr val="545449"/>
                </a:solidFill>
                <a:latin typeface="Arial"/>
                <a:cs typeface="Arial"/>
              </a:rPr>
              <a:t>speaker as an expert on the</a:t>
            </a:r>
            <a:r>
              <a:rPr sz="2000" spc="-130" dirty="0">
                <a:solidFill>
                  <a:srgbClr val="545449"/>
                </a:solidFill>
                <a:latin typeface="Arial"/>
                <a:cs typeface="Arial"/>
              </a:rPr>
              <a:t> </a:t>
            </a:r>
            <a:r>
              <a:rPr sz="2000" dirty="0">
                <a:solidFill>
                  <a:srgbClr val="545449"/>
                </a:solidFill>
                <a:latin typeface="Arial"/>
                <a:cs typeface="Arial"/>
              </a:rPr>
              <a:t>subject?</a:t>
            </a:r>
            <a:endParaRPr sz="2000">
              <a:latin typeface="Arial"/>
              <a:cs typeface="Arial"/>
            </a:endParaRPr>
          </a:p>
          <a:p>
            <a:pPr marL="469900">
              <a:lnSpc>
                <a:spcPct val="100000"/>
              </a:lnSpc>
              <a:spcBef>
                <a:spcPts val="480"/>
              </a:spcBef>
            </a:pPr>
            <a:r>
              <a:rPr sz="2000" b="1" u="heavy" dirty="0">
                <a:solidFill>
                  <a:srgbClr val="545449"/>
                </a:solidFill>
                <a:uFill>
                  <a:solidFill>
                    <a:srgbClr val="545449"/>
                  </a:solidFill>
                </a:uFill>
                <a:latin typeface="Arial"/>
                <a:cs typeface="Arial"/>
              </a:rPr>
              <a:t>Sincerity</a:t>
            </a:r>
            <a:r>
              <a:rPr sz="2000" b="1" dirty="0">
                <a:solidFill>
                  <a:srgbClr val="545449"/>
                </a:solidFill>
                <a:latin typeface="Arial"/>
                <a:cs typeface="Arial"/>
              </a:rPr>
              <a:t> </a:t>
            </a:r>
            <a:r>
              <a:rPr sz="2000" dirty="0">
                <a:solidFill>
                  <a:srgbClr val="545449"/>
                </a:solidFill>
                <a:latin typeface="Arial"/>
                <a:cs typeface="Arial"/>
              </a:rPr>
              <a:t>- Does the person seem</a:t>
            </a:r>
            <a:r>
              <a:rPr sz="2000" spc="-150" dirty="0">
                <a:solidFill>
                  <a:srgbClr val="545449"/>
                </a:solidFill>
                <a:latin typeface="Arial"/>
                <a:cs typeface="Arial"/>
              </a:rPr>
              <a:t> </a:t>
            </a:r>
            <a:r>
              <a:rPr sz="2000" dirty="0">
                <a:solidFill>
                  <a:srgbClr val="545449"/>
                </a:solidFill>
                <a:latin typeface="Arial"/>
                <a:cs typeface="Arial"/>
              </a:rPr>
              <a:t>sincere?</a:t>
            </a:r>
            <a:endParaRPr sz="2000">
              <a:latin typeface="Arial"/>
              <a:cs typeface="Arial"/>
            </a:endParaRPr>
          </a:p>
          <a:p>
            <a:pPr marL="469900">
              <a:lnSpc>
                <a:spcPct val="100000"/>
              </a:lnSpc>
              <a:spcBef>
                <a:spcPts val="480"/>
              </a:spcBef>
            </a:pPr>
            <a:r>
              <a:rPr sz="2000" b="1" u="heavy" dirty="0">
                <a:solidFill>
                  <a:srgbClr val="545449"/>
                </a:solidFill>
                <a:uFill>
                  <a:solidFill>
                    <a:srgbClr val="545449"/>
                  </a:solidFill>
                </a:uFill>
                <a:latin typeface="Arial"/>
                <a:cs typeface="Arial"/>
              </a:rPr>
              <a:t>Charisma</a:t>
            </a:r>
            <a:r>
              <a:rPr sz="2000" b="1" dirty="0">
                <a:solidFill>
                  <a:srgbClr val="545449"/>
                </a:solidFill>
                <a:latin typeface="Arial"/>
                <a:cs typeface="Arial"/>
              </a:rPr>
              <a:t> </a:t>
            </a:r>
            <a:r>
              <a:rPr sz="2000" dirty="0">
                <a:solidFill>
                  <a:srgbClr val="545449"/>
                </a:solidFill>
                <a:latin typeface="Arial"/>
                <a:cs typeface="Arial"/>
              </a:rPr>
              <a:t>- Is the person attractive and</a:t>
            </a:r>
            <a:r>
              <a:rPr sz="2000" spc="-185" dirty="0">
                <a:solidFill>
                  <a:srgbClr val="545449"/>
                </a:solidFill>
                <a:latin typeface="Arial"/>
                <a:cs typeface="Arial"/>
              </a:rPr>
              <a:t> </a:t>
            </a:r>
            <a:r>
              <a:rPr sz="2000" dirty="0">
                <a:solidFill>
                  <a:srgbClr val="545449"/>
                </a:solidFill>
                <a:latin typeface="Arial"/>
                <a:cs typeface="Arial"/>
              </a:rPr>
              <a:t>articulate?</a:t>
            </a:r>
            <a:endParaRPr sz="2000">
              <a:latin typeface="Arial"/>
              <a:cs typeface="Arial"/>
            </a:endParaRPr>
          </a:p>
          <a:p>
            <a:pPr marL="203200" indent="-190500">
              <a:lnSpc>
                <a:spcPct val="100000"/>
              </a:lnSpc>
              <a:spcBef>
                <a:spcPts val="575"/>
              </a:spcBef>
              <a:buClr>
                <a:srgbClr val="545449"/>
              </a:buClr>
              <a:buChar char="•"/>
              <a:tabLst>
                <a:tab pos="203200" algn="l"/>
              </a:tabLst>
            </a:pPr>
            <a:r>
              <a:rPr sz="2400" spc="-5" dirty="0">
                <a:solidFill>
                  <a:srgbClr val="F4680A"/>
                </a:solidFill>
                <a:latin typeface="Arial"/>
                <a:cs typeface="Arial"/>
              </a:rPr>
              <a:t>Clarity </a:t>
            </a:r>
            <a:r>
              <a:rPr sz="2400" dirty="0">
                <a:solidFill>
                  <a:srgbClr val="F4680A"/>
                </a:solidFill>
                <a:latin typeface="Arial"/>
                <a:cs typeface="Arial"/>
              </a:rPr>
              <a:t>of</a:t>
            </a:r>
            <a:r>
              <a:rPr sz="2400" spc="20" dirty="0">
                <a:solidFill>
                  <a:srgbClr val="F4680A"/>
                </a:solidFill>
                <a:latin typeface="Arial"/>
                <a:cs typeface="Arial"/>
              </a:rPr>
              <a:t> </a:t>
            </a:r>
            <a:r>
              <a:rPr sz="2400" spc="-5" dirty="0">
                <a:solidFill>
                  <a:srgbClr val="F4680A"/>
                </a:solidFill>
                <a:latin typeface="Arial"/>
                <a:cs typeface="Arial"/>
              </a:rPr>
              <a:t>Message</a:t>
            </a:r>
            <a:endParaRPr sz="2400">
              <a:latin typeface="Arial"/>
              <a:cs typeface="Arial"/>
            </a:endParaRPr>
          </a:p>
          <a:p>
            <a:pPr marL="469900">
              <a:lnSpc>
                <a:spcPct val="100000"/>
              </a:lnSpc>
              <a:spcBef>
                <a:spcPts val="575"/>
              </a:spcBef>
            </a:pPr>
            <a:r>
              <a:rPr sz="2400" spc="-5" dirty="0">
                <a:solidFill>
                  <a:srgbClr val="545449"/>
                </a:solidFill>
                <a:latin typeface="Arial"/>
                <a:cs typeface="Arial"/>
              </a:rPr>
              <a:t>The </a:t>
            </a:r>
            <a:r>
              <a:rPr sz="2400" dirty="0">
                <a:solidFill>
                  <a:srgbClr val="545449"/>
                </a:solidFill>
                <a:latin typeface="Arial"/>
                <a:cs typeface="Arial"/>
              </a:rPr>
              <a:t>most </a:t>
            </a:r>
            <a:r>
              <a:rPr sz="2400" spc="-5" dirty="0">
                <a:solidFill>
                  <a:srgbClr val="545449"/>
                </a:solidFill>
                <a:latin typeface="Arial"/>
                <a:cs typeface="Arial"/>
              </a:rPr>
              <a:t>persuasive messages </a:t>
            </a:r>
            <a:r>
              <a:rPr sz="2400" dirty="0">
                <a:solidFill>
                  <a:srgbClr val="545449"/>
                </a:solidFill>
                <a:latin typeface="Arial"/>
                <a:cs typeface="Arial"/>
              </a:rPr>
              <a:t>are</a:t>
            </a:r>
            <a:r>
              <a:rPr sz="2400" spc="40" dirty="0">
                <a:solidFill>
                  <a:srgbClr val="545449"/>
                </a:solidFill>
                <a:latin typeface="Arial"/>
                <a:cs typeface="Arial"/>
              </a:rPr>
              <a:t> </a:t>
            </a:r>
            <a:r>
              <a:rPr sz="2400" spc="-5" dirty="0">
                <a:solidFill>
                  <a:srgbClr val="545449"/>
                </a:solidFill>
                <a:latin typeface="Arial"/>
                <a:cs typeface="Arial"/>
              </a:rPr>
              <a:t>direct,</a:t>
            </a:r>
            <a:endParaRPr sz="2400">
              <a:latin typeface="Arial"/>
              <a:cs typeface="Arial"/>
            </a:endParaRPr>
          </a:p>
          <a:p>
            <a:pPr marL="12700">
              <a:lnSpc>
                <a:spcPct val="100000"/>
              </a:lnSpc>
              <a:spcBef>
                <a:spcPts val="5"/>
              </a:spcBef>
            </a:pPr>
            <a:r>
              <a:rPr sz="2400" spc="-5" dirty="0">
                <a:solidFill>
                  <a:srgbClr val="545449"/>
                </a:solidFill>
                <a:latin typeface="Arial"/>
                <a:cs typeface="Arial"/>
              </a:rPr>
              <a:t>simply expressed, and contain one primary</a:t>
            </a:r>
            <a:r>
              <a:rPr sz="2400" spc="105" dirty="0">
                <a:solidFill>
                  <a:srgbClr val="545449"/>
                </a:solidFill>
                <a:latin typeface="Arial"/>
                <a:cs typeface="Arial"/>
              </a:rPr>
              <a:t> </a:t>
            </a:r>
            <a:r>
              <a:rPr sz="2400" spc="-5" dirty="0">
                <a:solidFill>
                  <a:srgbClr val="545449"/>
                </a:solidFill>
                <a:latin typeface="Arial"/>
                <a:cs typeface="Arial"/>
              </a:rPr>
              <a:t>idea.</a:t>
            </a:r>
            <a:endParaRPr sz="2400">
              <a:latin typeface="Arial"/>
              <a:cs typeface="Arial"/>
            </a:endParaRPr>
          </a:p>
        </p:txBody>
      </p:sp>
      <p:sp>
        <p:nvSpPr>
          <p:cNvPr id="4" name="object 4"/>
          <p:cNvSpPr/>
          <p:nvPr/>
        </p:nvSpPr>
        <p:spPr>
          <a:xfrm>
            <a:off x="7504176" y="2286000"/>
            <a:ext cx="1318259" cy="1833372"/>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7150607" y="4917865"/>
            <a:ext cx="1628775" cy="1670050"/>
            <a:chOff x="7150607" y="4917865"/>
            <a:chExt cx="1628775" cy="1670050"/>
          </a:xfrm>
        </p:grpSpPr>
        <p:sp>
          <p:nvSpPr>
            <p:cNvPr id="6" name="object 6"/>
            <p:cNvSpPr/>
            <p:nvPr/>
          </p:nvSpPr>
          <p:spPr>
            <a:xfrm>
              <a:off x="7574470" y="5143241"/>
              <a:ext cx="608330" cy="1444625"/>
            </a:xfrm>
            <a:custGeom>
              <a:avLst/>
              <a:gdLst/>
              <a:ahLst/>
              <a:cxnLst/>
              <a:rect l="l" t="t" r="r" b="b"/>
              <a:pathLst>
                <a:path w="608329" h="1444625">
                  <a:moveTo>
                    <a:pt x="608268" y="0"/>
                  </a:moveTo>
                  <a:lnTo>
                    <a:pt x="0" y="0"/>
                  </a:lnTo>
                  <a:lnTo>
                    <a:pt x="0" y="1444294"/>
                  </a:lnTo>
                  <a:lnTo>
                    <a:pt x="608269" y="1444294"/>
                  </a:lnTo>
                  <a:lnTo>
                    <a:pt x="608268" y="0"/>
                  </a:lnTo>
                  <a:close/>
                </a:path>
              </a:pathLst>
            </a:custGeom>
            <a:solidFill>
              <a:srgbClr val="7EBEFF"/>
            </a:solidFill>
          </p:spPr>
          <p:txBody>
            <a:bodyPr wrap="square" lIns="0" tIns="0" rIns="0" bIns="0" rtlCol="0"/>
            <a:lstStyle/>
            <a:p>
              <a:endParaRPr/>
            </a:p>
          </p:txBody>
        </p:sp>
        <p:sp>
          <p:nvSpPr>
            <p:cNvPr id="7" name="object 7"/>
            <p:cNvSpPr/>
            <p:nvPr/>
          </p:nvSpPr>
          <p:spPr>
            <a:xfrm>
              <a:off x="7417771" y="5274029"/>
              <a:ext cx="1297940" cy="1293495"/>
            </a:xfrm>
            <a:custGeom>
              <a:avLst/>
              <a:gdLst/>
              <a:ahLst/>
              <a:cxnLst/>
              <a:rect l="l" t="t" r="r" b="b"/>
              <a:pathLst>
                <a:path w="1297940" h="1293495">
                  <a:moveTo>
                    <a:pt x="518961" y="170273"/>
                  </a:moveTo>
                  <a:lnTo>
                    <a:pt x="497908" y="206342"/>
                  </a:lnTo>
                  <a:lnTo>
                    <a:pt x="474319" y="253312"/>
                  </a:lnTo>
                  <a:lnTo>
                    <a:pt x="452406" y="307834"/>
                  </a:lnTo>
                  <a:lnTo>
                    <a:pt x="438925" y="365704"/>
                  </a:lnTo>
                  <a:lnTo>
                    <a:pt x="446509" y="376604"/>
                  </a:lnTo>
                  <a:lnTo>
                    <a:pt x="454941" y="387515"/>
                  </a:lnTo>
                  <a:lnTo>
                    <a:pt x="465049" y="398415"/>
                  </a:lnTo>
                  <a:lnTo>
                    <a:pt x="475157" y="410163"/>
                  </a:lnTo>
                  <a:lnTo>
                    <a:pt x="499583" y="434485"/>
                  </a:lnTo>
                  <a:lnTo>
                    <a:pt x="513064" y="447070"/>
                  </a:lnTo>
                  <a:lnTo>
                    <a:pt x="528231" y="459643"/>
                  </a:lnTo>
                  <a:lnTo>
                    <a:pt x="628483" y="556940"/>
                  </a:lnTo>
                  <a:lnTo>
                    <a:pt x="587203" y="578752"/>
                  </a:lnTo>
                  <a:lnTo>
                    <a:pt x="544236" y="608105"/>
                  </a:lnTo>
                  <a:lnTo>
                    <a:pt x="495373" y="649206"/>
                  </a:lnTo>
                  <a:lnTo>
                    <a:pt x="445671" y="703729"/>
                  </a:lnTo>
                  <a:lnTo>
                    <a:pt x="421234" y="736440"/>
                  </a:lnTo>
                  <a:lnTo>
                    <a:pt x="397645" y="773346"/>
                  </a:lnTo>
                  <a:lnTo>
                    <a:pt x="376580" y="813599"/>
                  </a:lnTo>
                  <a:lnTo>
                    <a:pt x="358051" y="858895"/>
                  </a:lnTo>
                  <a:lnTo>
                    <a:pt x="342046" y="907550"/>
                  </a:lnTo>
                  <a:lnTo>
                    <a:pt x="329403" y="961224"/>
                  </a:lnTo>
                  <a:lnTo>
                    <a:pt x="321819" y="1019105"/>
                  </a:lnTo>
                  <a:lnTo>
                    <a:pt x="81711" y="1030005"/>
                  </a:lnTo>
                  <a:lnTo>
                    <a:pt x="0" y="1293376"/>
                  </a:lnTo>
                  <a:lnTo>
                    <a:pt x="806248" y="1132334"/>
                  </a:lnTo>
                  <a:lnTo>
                    <a:pt x="806247" y="1014062"/>
                  </a:lnTo>
                  <a:lnTo>
                    <a:pt x="419547" y="1014062"/>
                  </a:lnTo>
                  <a:lnTo>
                    <a:pt x="427131" y="1002325"/>
                  </a:lnTo>
                  <a:lnTo>
                    <a:pt x="459990" y="959551"/>
                  </a:lnTo>
                  <a:lnTo>
                    <a:pt x="488638" y="926839"/>
                  </a:lnTo>
                  <a:lnTo>
                    <a:pt x="541713" y="874838"/>
                  </a:lnTo>
                  <a:lnTo>
                    <a:pt x="583842" y="841279"/>
                  </a:lnTo>
                  <a:lnTo>
                    <a:pt x="631857" y="811089"/>
                  </a:lnTo>
                  <a:lnTo>
                    <a:pt x="684094" y="785919"/>
                  </a:lnTo>
                  <a:lnTo>
                    <a:pt x="720314" y="772509"/>
                  </a:lnTo>
                  <a:lnTo>
                    <a:pt x="728747" y="769151"/>
                  </a:lnTo>
                  <a:lnTo>
                    <a:pt x="738017" y="766630"/>
                  </a:lnTo>
                  <a:lnTo>
                    <a:pt x="747276" y="764956"/>
                  </a:lnTo>
                  <a:lnTo>
                    <a:pt x="756546" y="762435"/>
                  </a:lnTo>
                  <a:lnTo>
                    <a:pt x="775087" y="759088"/>
                  </a:lnTo>
                  <a:lnTo>
                    <a:pt x="783508" y="757403"/>
                  </a:lnTo>
                  <a:lnTo>
                    <a:pt x="1082506" y="757403"/>
                  </a:lnTo>
                  <a:lnTo>
                    <a:pt x="1065688" y="721345"/>
                  </a:lnTo>
                  <a:lnTo>
                    <a:pt x="1044635" y="681917"/>
                  </a:lnTo>
                  <a:lnTo>
                    <a:pt x="1021139" y="643338"/>
                  </a:lnTo>
                  <a:lnTo>
                    <a:pt x="981476" y="593846"/>
                  </a:lnTo>
                  <a:lnTo>
                    <a:pt x="952862" y="567840"/>
                  </a:lnTo>
                  <a:lnTo>
                    <a:pt x="958794" y="562808"/>
                  </a:lnTo>
                  <a:lnTo>
                    <a:pt x="967983" y="553582"/>
                  </a:lnTo>
                  <a:lnTo>
                    <a:pt x="980661" y="542682"/>
                  </a:lnTo>
                  <a:lnTo>
                    <a:pt x="995782" y="528424"/>
                  </a:lnTo>
                  <a:lnTo>
                    <a:pt x="1030328" y="494039"/>
                  </a:lnTo>
                  <a:lnTo>
                    <a:pt x="1048008" y="473901"/>
                  </a:lnTo>
                  <a:lnTo>
                    <a:pt x="1066618" y="452101"/>
                  </a:lnTo>
                  <a:lnTo>
                    <a:pt x="1216957" y="452101"/>
                  </a:lnTo>
                  <a:lnTo>
                    <a:pt x="1197123" y="353956"/>
                  </a:lnTo>
                  <a:lnTo>
                    <a:pt x="1178629" y="301955"/>
                  </a:lnTo>
                  <a:lnTo>
                    <a:pt x="1159205" y="263375"/>
                  </a:lnTo>
                  <a:lnTo>
                    <a:pt x="1129777" y="223110"/>
                  </a:lnTo>
                  <a:lnTo>
                    <a:pt x="1125590" y="218079"/>
                  </a:lnTo>
                  <a:lnTo>
                    <a:pt x="1112097" y="197952"/>
                  </a:lnTo>
                  <a:lnTo>
                    <a:pt x="1109834" y="195431"/>
                  </a:lnTo>
                  <a:lnTo>
                    <a:pt x="608268" y="195431"/>
                  </a:lnTo>
                  <a:lnTo>
                    <a:pt x="596473" y="194594"/>
                  </a:lnTo>
                  <a:lnTo>
                    <a:pt x="585516" y="192921"/>
                  </a:lnTo>
                  <a:lnTo>
                    <a:pt x="574571" y="188726"/>
                  </a:lnTo>
                  <a:lnTo>
                    <a:pt x="554344" y="179499"/>
                  </a:lnTo>
                  <a:lnTo>
                    <a:pt x="544236" y="175304"/>
                  </a:lnTo>
                  <a:lnTo>
                    <a:pt x="532442" y="171946"/>
                  </a:lnTo>
                  <a:lnTo>
                    <a:pt x="518961" y="170273"/>
                  </a:lnTo>
                  <a:close/>
                </a:path>
                <a:path w="1297940" h="1293495">
                  <a:moveTo>
                    <a:pt x="1082506" y="757403"/>
                  </a:moveTo>
                  <a:lnTo>
                    <a:pt x="783508" y="757403"/>
                  </a:lnTo>
                  <a:lnTo>
                    <a:pt x="909826" y="988904"/>
                  </a:lnTo>
                  <a:lnTo>
                    <a:pt x="806247" y="993935"/>
                  </a:lnTo>
                  <a:lnTo>
                    <a:pt x="806248" y="1132334"/>
                  </a:lnTo>
                  <a:lnTo>
                    <a:pt x="1297387" y="1030005"/>
                  </a:lnTo>
                  <a:lnTo>
                    <a:pt x="1281670" y="976319"/>
                  </a:lnTo>
                  <a:lnTo>
                    <a:pt x="1159205" y="976319"/>
                  </a:lnTo>
                  <a:lnTo>
                    <a:pt x="1156762" y="967941"/>
                  </a:lnTo>
                  <a:lnTo>
                    <a:pt x="1154203" y="957029"/>
                  </a:lnTo>
                  <a:lnTo>
                    <a:pt x="1150830" y="945293"/>
                  </a:lnTo>
                  <a:lnTo>
                    <a:pt x="1146643" y="931034"/>
                  </a:lnTo>
                  <a:lnTo>
                    <a:pt x="1141525" y="915091"/>
                  </a:lnTo>
                  <a:lnTo>
                    <a:pt x="1136523" y="899160"/>
                  </a:lnTo>
                  <a:lnTo>
                    <a:pt x="1124659" y="863927"/>
                  </a:lnTo>
                  <a:lnTo>
                    <a:pt x="1118029" y="844637"/>
                  </a:lnTo>
                  <a:lnTo>
                    <a:pt x="1110353" y="824511"/>
                  </a:lnTo>
                  <a:lnTo>
                    <a:pt x="1102792" y="804372"/>
                  </a:lnTo>
                  <a:lnTo>
                    <a:pt x="1094417" y="784246"/>
                  </a:lnTo>
                  <a:lnTo>
                    <a:pt x="1082506" y="757403"/>
                  </a:lnTo>
                  <a:close/>
                </a:path>
                <a:path w="1297940" h="1293495">
                  <a:moveTo>
                    <a:pt x="806247" y="993935"/>
                  </a:moveTo>
                  <a:lnTo>
                    <a:pt x="419547" y="1014062"/>
                  </a:lnTo>
                  <a:lnTo>
                    <a:pt x="806247" y="1014062"/>
                  </a:lnTo>
                  <a:lnTo>
                    <a:pt x="806247" y="993935"/>
                  </a:lnTo>
                  <a:close/>
                </a:path>
                <a:path w="1297940" h="1293495">
                  <a:moveTo>
                    <a:pt x="1279707" y="969614"/>
                  </a:moveTo>
                  <a:lnTo>
                    <a:pt x="1159205" y="976319"/>
                  </a:lnTo>
                  <a:lnTo>
                    <a:pt x="1281670" y="976319"/>
                  </a:lnTo>
                  <a:lnTo>
                    <a:pt x="1279707" y="969614"/>
                  </a:lnTo>
                  <a:close/>
                </a:path>
                <a:path w="1297940" h="1293495">
                  <a:moveTo>
                    <a:pt x="1216957" y="452101"/>
                  </a:moveTo>
                  <a:lnTo>
                    <a:pt x="1066618" y="452101"/>
                  </a:lnTo>
                  <a:lnTo>
                    <a:pt x="1094417" y="483128"/>
                  </a:lnTo>
                  <a:lnTo>
                    <a:pt x="1116285" y="514166"/>
                  </a:lnTo>
                  <a:lnTo>
                    <a:pt x="1133964" y="542682"/>
                  </a:lnTo>
                  <a:lnTo>
                    <a:pt x="1146643" y="568688"/>
                  </a:lnTo>
                  <a:lnTo>
                    <a:pt x="1155832" y="591336"/>
                  </a:lnTo>
                  <a:lnTo>
                    <a:pt x="1160949" y="608105"/>
                  </a:lnTo>
                  <a:lnTo>
                    <a:pt x="1164323" y="619004"/>
                  </a:lnTo>
                  <a:lnTo>
                    <a:pt x="1165137" y="623199"/>
                  </a:lnTo>
                  <a:lnTo>
                    <a:pt x="1225853" y="604746"/>
                  </a:lnTo>
                  <a:lnTo>
                    <a:pt x="1223294" y="504102"/>
                  </a:lnTo>
                  <a:lnTo>
                    <a:pt x="1216957" y="452101"/>
                  </a:lnTo>
                  <a:close/>
                </a:path>
                <a:path w="1297940" h="1293495">
                  <a:moveTo>
                    <a:pt x="739692" y="0"/>
                  </a:moveTo>
                  <a:lnTo>
                    <a:pt x="727060" y="0"/>
                  </a:lnTo>
                  <a:lnTo>
                    <a:pt x="712742" y="1626"/>
                  </a:lnTo>
                  <a:lnTo>
                    <a:pt x="699261" y="5926"/>
                  </a:lnTo>
                  <a:lnTo>
                    <a:pt x="685780" y="11736"/>
                  </a:lnTo>
                  <a:lnTo>
                    <a:pt x="672299" y="20103"/>
                  </a:lnTo>
                  <a:lnTo>
                    <a:pt x="697574" y="41949"/>
                  </a:lnTo>
                  <a:lnTo>
                    <a:pt x="696725" y="45319"/>
                  </a:lnTo>
                  <a:lnTo>
                    <a:pt x="695050" y="47759"/>
                  </a:lnTo>
                  <a:lnTo>
                    <a:pt x="694201" y="51129"/>
                  </a:lnTo>
                  <a:lnTo>
                    <a:pt x="694201" y="54499"/>
                  </a:lnTo>
                  <a:lnTo>
                    <a:pt x="684093" y="170273"/>
                  </a:lnTo>
                  <a:lnTo>
                    <a:pt x="683244" y="171109"/>
                  </a:lnTo>
                  <a:lnTo>
                    <a:pt x="679034" y="173631"/>
                  </a:lnTo>
                  <a:lnTo>
                    <a:pt x="673136" y="177826"/>
                  </a:lnTo>
                  <a:lnTo>
                    <a:pt x="625959" y="193757"/>
                  </a:lnTo>
                  <a:lnTo>
                    <a:pt x="608268" y="195431"/>
                  </a:lnTo>
                  <a:lnTo>
                    <a:pt x="1109834" y="195431"/>
                  </a:lnTo>
                  <a:lnTo>
                    <a:pt x="1100053" y="184531"/>
                  </a:lnTo>
                  <a:lnTo>
                    <a:pt x="882073" y="184531"/>
                  </a:lnTo>
                  <a:lnTo>
                    <a:pt x="869441" y="183694"/>
                  </a:lnTo>
                  <a:lnTo>
                    <a:pt x="859333" y="181173"/>
                  </a:lnTo>
                  <a:lnTo>
                    <a:pt x="849214" y="176978"/>
                  </a:lnTo>
                  <a:lnTo>
                    <a:pt x="832371" y="168599"/>
                  </a:lnTo>
                  <a:lnTo>
                    <a:pt x="828998" y="31839"/>
                  </a:lnTo>
                  <a:lnTo>
                    <a:pt x="828161" y="31026"/>
                  </a:lnTo>
                  <a:lnTo>
                    <a:pt x="824788" y="29399"/>
                  </a:lnTo>
                  <a:lnTo>
                    <a:pt x="820577" y="26029"/>
                  </a:lnTo>
                  <a:lnTo>
                    <a:pt x="814680" y="22659"/>
                  </a:lnTo>
                  <a:lnTo>
                    <a:pt x="777610" y="6739"/>
                  </a:lnTo>
                  <a:lnTo>
                    <a:pt x="753173" y="813"/>
                  </a:lnTo>
                  <a:lnTo>
                    <a:pt x="739692" y="0"/>
                  </a:lnTo>
                  <a:close/>
                </a:path>
                <a:path w="1297940" h="1293495">
                  <a:moveTo>
                    <a:pt x="1018580" y="152691"/>
                  </a:moveTo>
                  <a:lnTo>
                    <a:pt x="974729" y="158524"/>
                  </a:lnTo>
                  <a:lnTo>
                    <a:pt x="952862" y="166914"/>
                  </a:lnTo>
                  <a:lnTo>
                    <a:pt x="943557" y="170273"/>
                  </a:lnTo>
                  <a:lnTo>
                    <a:pt x="937625" y="173631"/>
                  </a:lnTo>
                  <a:lnTo>
                    <a:pt x="933437" y="176141"/>
                  </a:lnTo>
                  <a:lnTo>
                    <a:pt x="931809" y="176978"/>
                  </a:lnTo>
                  <a:lnTo>
                    <a:pt x="912384" y="182009"/>
                  </a:lnTo>
                  <a:lnTo>
                    <a:pt x="896449" y="184531"/>
                  </a:lnTo>
                  <a:lnTo>
                    <a:pt x="1100053" y="184531"/>
                  </a:lnTo>
                  <a:lnTo>
                    <a:pt x="1066618" y="161883"/>
                  </a:lnTo>
                  <a:lnTo>
                    <a:pt x="1034515" y="153504"/>
                  </a:lnTo>
                  <a:lnTo>
                    <a:pt x="1018580" y="152691"/>
                  </a:lnTo>
                  <a:close/>
                </a:path>
              </a:pathLst>
            </a:custGeom>
            <a:solidFill>
              <a:srgbClr val="000000"/>
            </a:solidFill>
          </p:spPr>
          <p:txBody>
            <a:bodyPr wrap="square" lIns="0" tIns="0" rIns="0" bIns="0" rtlCol="0"/>
            <a:lstStyle/>
            <a:p>
              <a:endParaRPr/>
            </a:p>
          </p:txBody>
        </p:sp>
        <p:sp>
          <p:nvSpPr>
            <p:cNvPr id="8" name="object 8"/>
            <p:cNvSpPr/>
            <p:nvPr/>
          </p:nvSpPr>
          <p:spPr>
            <a:xfrm>
              <a:off x="7272016" y="5310052"/>
              <a:ext cx="116268" cy="9644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153224" y="5479541"/>
              <a:ext cx="171450" cy="389255"/>
            </a:xfrm>
            <a:custGeom>
              <a:avLst/>
              <a:gdLst/>
              <a:ahLst/>
              <a:cxnLst/>
              <a:rect l="l" t="t" r="r" b="b"/>
              <a:pathLst>
                <a:path w="171450" h="389254">
                  <a:moveTo>
                    <a:pt x="160070" y="389178"/>
                  </a:moveTo>
                  <a:lnTo>
                    <a:pt x="151650" y="352272"/>
                  </a:lnTo>
                  <a:lnTo>
                    <a:pt x="144894" y="314528"/>
                  </a:lnTo>
                  <a:lnTo>
                    <a:pt x="0" y="376605"/>
                  </a:lnTo>
                  <a:lnTo>
                    <a:pt x="160070" y="389178"/>
                  </a:lnTo>
                  <a:close/>
                </a:path>
                <a:path w="171450" h="389254">
                  <a:moveTo>
                    <a:pt x="171018" y="13411"/>
                  </a:moveTo>
                  <a:lnTo>
                    <a:pt x="32854" y="0"/>
                  </a:lnTo>
                  <a:lnTo>
                    <a:pt x="153327" y="78828"/>
                  </a:lnTo>
                  <a:lnTo>
                    <a:pt x="165963" y="29349"/>
                  </a:lnTo>
                  <a:lnTo>
                    <a:pt x="171018" y="13411"/>
                  </a:lnTo>
                  <a:close/>
                </a:path>
              </a:pathLst>
            </a:custGeom>
            <a:solidFill>
              <a:srgbClr val="7EBEFF"/>
            </a:solidFill>
          </p:spPr>
          <p:txBody>
            <a:bodyPr wrap="square" lIns="0" tIns="0" rIns="0" bIns="0" rtlCol="0"/>
            <a:lstStyle/>
            <a:p>
              <a:endParaRPr/>
            </a:p>
          </p:txBody>
        </p:sp>
        <p:sp>
          <p:nvSpPr>
            <p:cNvPr id="10" name="object 10"/>
            <p:cNvSpPr/>
            <p:nvPr/>
          </p:nvSpPr>
          <p:spPr>
            <a:xfrm>
              <a:off x="7150607" y="5643091"/>
              <a:ext cx="143311" cy="7296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7305713" y="6075892"/>
              <a:ext cx="145754" cy="12665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7207146" y="5940015"/>
              <a:ext cx="160074" cy="98970"/>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8101865" y="5442629"/>
              <a:ext cx="148278" cy="24659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7631747" y="5277408"/>
              <a:ext cx="582295" cy="443865"/>
            </a:xfrm>
            <a:custGeom>
              <a:avLst/>
              <a:gdLst/>
              <a:ahLst/>
              <a:cxnLst/>
              <a:rect l="l" t="t" r="r" b="b"/>
              <a:pathLst>
                <a:path w="582295" h="443864">
                  <a:moveTo>
                    <a:pt x="113728" y="378256"/>
                  </a:moveTo>
                  <a:lnTo>
                    <a:pt x="20231" y="8369"/>
                  </a:lnTo>
                  <a:lnTo>
                    <a:pt x="18542" y="4178"/>
                  </a:lnTo>
                  <a:lnTo>
                    <a:pt x="16002" y="1625"/>
                  </a:lnTo>
                  <a:lnTo>
                    <a:pt x="11798" y="0"/>
                  </a:lnTo>
                  <a:lnTo>
                    <a:pt x="7581" y="0"/>
                  </a:lnTo>
                  <a:lnTo>
                    <a:pt x="3378" y="1625"/>
                  </a:lnTo>
                  <a:lnTo>
                    <a:pt x="850" y="4991"/>
                  </a:lnTo>
                  <a:lnTo>
                    <a:pt x="0" y="9182"/>
                  </a:lnTo>
                  <a:lnTo>
                    <a:pt x="0" y="13360"/>
                  </a:lnTo>
                  <a:lnTo>
                    <a:pt x="92684" y="383311"/>
                  </a:lnTo>
                  <a:lnTo>
                    <a:pt x="94373" y="387489"/>
                  </a:lnTo>
                  <a:lnTo>
                    <a:pt x="97726" y="390017"/>
                  </a:lnTo>
                  <a:lnTo>
                    <a:pt x="101942" y="390842"/>
                  </a:lnTo>
                  <a:lnTo>
                    <a:pt x="106159" y="390842"/>
                  </a:lnTo>
                  <a:lnTo>
                    <a:pt x="109524" y="389178"/>
                  </a:lnTo>
                  <a:lnTo>
                    <a:pt x="112903" y="386651"/>
                  </a:lnTo>
                  <a:lnTo>
                    <a:pt x="113728" y="382460"/>
                  </a:lnTo>
                  <a:lnTo>
                    <a:pt x="113728" y="378256"/>
                  </a:lnTo>
                  <a:close/>
                </a:path>
                <a:path w="582295" h="443864">
                  <a:moveTo>
                    <a:pt x="265391" y="9182"/>
                  </a:moveTo>
                  <a:lnTo>
                    <a:pt x="264553" y="4991"/>
                  </a:lnTo>
                  <a:lnTo>
                    <a:pt x="262013" y="1625"/>
                  </a:lnTo>
                  <a:lnTo>
                    <a:pt x="257797" y="0"/>
                  </a:lnTo>
                  <a:lnTo>
                    <a:pt x="253593" y="0"/>
                  </a:lnTo>
                  <a:lnTo>
                    <a:pt x="249377" y="1625"/>
                  </a:lnTo>
                  <a:lnTo>
                    <a:pt x="246011" y="4178"/>
                  </a:lnTo>
                  <a:lnTo>
                    <a:pt x="244322" y="8369"/>
                  </a:lnTo>
                  <a:lnTo>
                    <a:pt x="151650" y="378256"/>
                  </a:lnTo>
                  <a:lnTo>
                    <a:pt x="151650" y="382460"/>
                  </a:lnTo>
                  <a:lnTo>
                    <a:pt x="152488" y="386651"/>
                  </a:lnTo>
                  <a:lnTo>
                    <a:pt x="155028" y="389178"/>
                  </a:lnTo>
                  <a:lnTo>
                    <a:pt x="159232" y="390842"/>
                  </a:lnTo>
                  <a:lnTo>
                    <a:pt x="163449" y="390842"/>
                  </a:lnTo>
                  <a:lnTo>
                    <a:pt x="167652" y="390017"/>
                  </a:lnTo>
                  <a:lnTo>
                    <a:pt x="170180" y="387489"/>
                  </a:lnTo>
                  <a:lnTo>
                    <a:pt x="171869" y="383311"/>
                  </a:lnTo>
                  <a:lnTo>
                    <a:pt x="265391" y="13360"/>
                  </a:lnTo>
                  <a:lnTo>
                    <a:pt x="265391" y="9182"/>
                  </a:lnTo>
                  <a:close/>
                </a:path>
                <a:path w="582295" h="443864">
                  <a:moveTo>
                    <a:pt x="582155" y="332143"/>
                  </a:moveTo>
                  <a:lnTo>
                    <a:pt x="542569" y="205473"/>
                  </a:lnTo>
                  <a:lnTo>
                    <a:pt x="556044" y="174447"/>
                  </a:lnTo>
                  <a:lnTo>
                    <a:pt x="513918" y="174447"/>
                  </a:lnTo>
                  <a:lnTo>
                    <a:pt x="529082" y="201282"/>
                  </a:lnTo>
                  <a:lnTo>
                    <a:pt x="502970" y="340525"/>
                  </a:lnTo>
                  <a:lnTo>
                    <a:pt x="540042" y="443699"/>
                  </a:lnTo>
                  <a:lnTo>
                    <a:pt x="582155" y="332143"/>
                  </a:lnTo>
                  <a:close/>
                </a:path>
              </a:pathLst>
            </a:custGeom>
            <a:solidFill>
              <a:srgbClr val="000000"/>
            </a:solidFill>
          </p:spPr>
          <p:txBody>
            <a:bodyPr wrap="square" lIns="0" tIns="0" rIns="0" bIns="0" rtlCol="0"/>
            <a:lstStyle/>
            <a:p>
              <a:endParaRPr/>
            </a:p>
          </p:txBody>
        </p:sp>
        <p:sp>
          <p:nvSpPr>
            <p:cNvPr id="15" name="object 15"/>
            <p:cNvSpPr/>
            <p:nvPr/>
          </p:nvSpPr>
          <p:spPr>
            <a:xfrm>
              <a:off x="7646922" y="5180136"/>
              <a:ext cx="229151" cy="81342"/>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7453985" y="4917871"/>
              <a:ext cx="619760" cy="991235"/>
            </a:xfrm>
            <a:custGeom>
              <a:avLst/>
              <a:gdLst/>
              <a:ahLst/>
              <a:cxnLst/>
              <a:rect l="l" t="t" r="r" b="b"/>
              <a:pathLst>
                <a:path w="619759" h="991235">
                  <a:moveTo>
                    <a:pt x="619226" y="297484"/>
                  </a:moveTo>
                  <a:lnTo>
                    <a:pt x="614172" y="248793"/>
                  </a:lnTo>
                  <a:lnTo>
                    <a:pt x="600697" y="199288"/>
                  </a:lnTo>
                  <a:lnTo>
                    <a:pt x="587209" y="168846"/>
                  </a:lnTo>
                  <a:lnTo>
                    <a:pt x="587209" y="297484"/>
                  </a:lnTo>
                  <a:lnTo>
                    <a:pt x="585533" y="323507"/>
                  </a:lnTo>
                  <a:lnTo>
                    <a:pt x="575424" y="373824"/>
                  </a:lnTo>
                  <a:lnTo>
                    <a:pt x="556044" y="420776"/>
                  </a:lnTo>
                  <a:lnTo>
                    <a:pt x="527392" y="464350"/>
                  </a:lnTo>
                  <a:lnTo>
                    <a:pt x="508863" y="484454"/>
                  </a:lnTo>
                  <a:lnTo>
                    <a:pt x="506323" y="487819"/>
                  </a:lnTo>
                  <a:lnTo>
                    <a:pt x="502970" y="492010"/>
                  </a:lnTo>
                  <a:lnTo>
                    <a:pt x="498754" y="497116"/>
                  </a:lnTo>
                  <a:lnTo>
                    <a:pt x="493699" y="502119"/>
                  </a:lnTo>
                  <a:lnTo>
                    <a:pt x="489483" y="507923"/>
                  </a:lnTo>
                  <a:lnTo>
                    <a:pt x="485279" y="512229"/>
                  </a:lnTo>
                  <a:lnTo>
                    <a:pt x="482739" y="516369"/>
                  </a:lnTo>
                  <a:lnTo>
                    <a:pt x="469265" y="535660"/>
                  </a:lnTo>
                  <a:lnTo>
                    <a:pt x="438099" y="584301"/>
                  </a:lnTo>
                  <a:lnTo>
                    <a:pt x="410286" y="642188"/>
                  </a:lnTo>
                  <a:lnTo>
                    <a:pt x="390906" y="705942"/>
                  </a:lnTo>
                  <a:lnTo>
                    <a:pt x="386702" y="738644"/>
                  </a:lnTo>
                  <a:lnTo>
                    <a:pt x="235902" y="738644"/>
                  </a:lnTo>
                  <a:lnTo>
                    <a:pt x="221576" y="665670"/>
                  </a:lnTo>
                  <a:lnTo>
                    <a:pt x="191249" y="597725"/>
                  </a:lnTo>
                  <a:lnTo>
                    <a:pt x="156705" y="539864"/>
                  </a:lnTo>
                  <a:lnTo>
                    <a:pt x="126377" y="499554"/>
                  </a:lnTo>
                  <a:lnTo>
                    <a:pt x="123850" y="497116"/>
                  </a:lnTo>
                  <a:lnTo>
                    <a:pt x="103619" y="476897"/>
                  </a:lnTo>
                  <a:lnTo>
                    <a:pt x="69088" y="431698"/>
                  </a:lnTo>
                  <a:lnTo>
                    <a:pt x="45491" y="380453"/>
                  </a:lnTo>
                  <a:lnTo>
                    <a:pt x="33693" y="325945"/>
                  </a:lnTo>
                  <a:lnTo>
                    <a:pt x="32016" y="297484"/>
                  </a:lnTo>
                  <a:lnTo>
                    <a:pt x="33693" y="271449"/>
                  </a:lnTo>
                  <a:lnTo>
                    <a:pt x="43815" y="220319"/>
                  </a:lnTo>
                  <a:lnTo>
                    <a:pt x="63195" y="172440"/>
                  </a:lnTo>
                  <a:lnTo>
                    <a:pt x="92684" y="128866"/>
                  </a:lnTo>
                  <a:lnTo>
                    <a:pt x="120472" y="100393"/>
                  </a:lnTo>
                  <a:lnTo>
                    <a:pt x="153339" y="75184"/>
                  </a:lnTo>
                  <a:lnTo>
                    <a:pt x="188722" y="55079"/>
                  </a:lnTo>
                  <a:lnTo>
                    <a:pt x="227482" y="39979"/>
                  </a:lnTo>
                  <a:lnTo>
                    <a:pt x="240957" y="36601"/>
                  </a:lnTo>
                  <a:lnTo>
                    <a:pt x="253593" y="33235"/>
                  </a:lnTo>
                  <a:lnTo>
                    <a:pt x="267906" y="31610"/>
                  </a:lnTo>
                  <a:lnTo>
                    <a:pt x="294868" y="28232"/>
                  </a:lnTo>
                  <a:lnTo>
                    <a:pt x="323519" y="28232"/>
                  </a:lnTo>
                  <a:lnTo>
                    <a:pt x="364794" y="33235"/>
                  </a:lnTo>
                  <a:lnTo>
                    <a:pt x="404393" y="44157"/>
                  </a:lnTo>
                  <a:lnTo>
                    <a:pt x="442315" y="60896"/>
                  </a:lnTo>
                  <a:lnTo>
                    <a:pt x="476846" y="82740"/>
                  </a:lnTo>
                  <a:lnTo>
                    <a:pt x="508863" y="109575"/>
                  </a:lnTo>
                  <a:lnTo>
                    <a:pt x="508863" y="110388"/>
                  </a:lnTo>
                  <a:lnTo>
                    <a:pt x="509701" y="110388"/>
                  </a:lnTo>
                  <a:lnTo>
                    <a:pt x="509701" y="111201"/>
                  </a:lnTo>
                  <a:lnTo>
                    <a:pt x="510552" y="112141"/>
                  </a:lnTo>
                  <a:lnTo>
                    <a:pt x="526554" y="131432"/>
                  </a:lnTo>
                  <a:lnTo>
                    <a:pt x="553516" y="175006"/>
                  </a:lnTo>
                  <a:lnTo>
                    <a:pt x="574573" y="223697"/>
                  </a:lnTo>
                  <a:lnTo>
                    <a:pt x="585533" y="273075"/>
                  </a:lnTo>
                  <a:lnTo>
                    <a:pt x="587209" y="297484"/>
                  </a:lnTo>
                  <a:lnTo>
                    <a:pt x="587209" y="168846"/>
                  </a:lnTo>
                  <a:lnTo>
                    <a:pt x="567004" y="132245"/>
                  </a:lnTo>
                  <a:lnTo>
                    <a:pt x="542556" y="99466"/>
                  </a:lnTo>
                  <a:lnTo>
                    <a:pt x="537502" y="92849"/>
                  </a:lnTo>
                  <a:lnTo>
                    <a:pt x="508863" y="66001"/>
                  </a:lnTo>
                  <a:lnTo>
                    <a:pt x="470941" y="39979"/>
                  </a:lnTo>
                  <a:lnTo>
                    <a:pt x="415353" y="13944"/>
                  </a:lnTo>
                  <a:lnTo>
                    <a:pt x="371538" y="2209"/>
                  </a:lnTo>
                  <a:lnTo>
                    <a:pt x="357708" y="0"/>
                  </a:lnTo>
                  <a:lnTo>
                    <a:pt x="263309" y="0"/>
                  </a:lnTo>
                  <a:lnTo>
                    <a:pt x="217360" y="9766"/>
                  </a:lnTo>
                  <a:lnTo>
                    <a:pt x="161759" y="32423"/>
                  </a:lnTo>
                  <a:lnTo>
                    <a:pt x="112890" y="65074"/>
                  </a:lnTo>
                  <a:lnTo>
                    <a:pt x="70764" y="106210"/>
                  </a:lnTo>
                  <a:lnTo>
                    <a:pt x="37071" y="153974"/>
                  </a:lnTo>
                  <a:lnTo>
                    <a:pt x="14325" y="207657"/>
                  </a:lnTo>
                  <a:lnTo>
                    <a:pt x="1689" y="266458"/>
                  </a:lnTo>
                  <a:lnTo>
                    <a:pt x="0" y="297484"/>
                  </a:lnTo>
                  <a:lnTo>
                    <a:pt x="1689" y="329323"/>
                  </a:lnTo>
                  <a:lnTo>
                    <a:pt x="15163" y="390563"/>
                  </a:lnTo>
                  <a:lnTo>
                    <a:pt x="41275" y="446798"/>
                  </a:lnTo>
                  <a:lnTo>
                    <a:pt x="79197" y="497928"/>
                  </a:lnTo>
                  <a:lnTo>
                    <a:pt x="101942" y="519734"/>
                  </a:lnTo>
                  <a:lnTo>
                    <a:pt x="113728" y="534822"/>
                  </a:lnTo>
                  <a:lnTo>
                    <a:pt x="145757" y="583463"/>
                  </a:lnTo>
                  <a:lnTo>
                    <a:pt x="179451" y="647217"/>
                  </a:lnTo>
                  <a:lnTo>
                    <a:pt x="201358" y="718515"/>
                  </a:lnTo>
                  <a:lnTo>
                    <a:pt x="203885" y="753745"/>
                  </a:lnTo>
                  <a:lnTo>
                    <a:pt x="203885" y="770509"/>
                  </a:lnTo>
                  <a:lnTo>
                    <a:pt x="203885" y="925690"/>
                  </a:lnTo>
                  <a:lnTo>
                    <a:pt x="246011" y="925690"/>
                  </a:lnTo>
                  <a:lnTo>
                    <a:pt x="247688" y="939114"/>
                  </a:lnTo>
                  <a:lnTo>
                    <a:pt x="251066" y="950849"/>
                  </a:lnTo>
                  <a:lnTo>
                    <a:pt x="285597" y="986078"/>
                  </a:lnTo>
                  <a:lnTo>
                    <a:pt x="310870" y="991108"/>
                  </a:lnTo>
                  <a:lnTo>
                    <a:pt x="323519" y="989444"/>
                  </a:lnTo>
                  <a:lnTo>
                    <a:pt x="364794" y="962596"/>
                  </a:lnTo>
                  <a:lnTo>
                    <a:pt x="375754" y="925690"/>
                  </a:lnTo>
                  <a:lnTo>
                    <a:pt x="419557" y="925690"/>
                  </a:lnTo>
                  <a:lnTo>
                    <a:pt x="419557" y="770509"/>
                  </a:lnTo>
                  <a:lnTo>
                    <a:pt x="419557" y="745236"/>
                  </a:lnTo>
                  <a:lnTo>
                    <a:pt x="420204" y="738644"/>
                  </a:lnTo>
                  <a:lnTo>
                    <a:pt x="434721" y="667346"/>
                  </a:lnTo>
                  <a:lnTo>
                    <a:pt x="453250" y="626249"/>
                  </a:lnTo>
                  <a:lnTo>
                    <a:pt x="474319" y="587667"/>
                  </a:lnTo>
                  <a:lnTo>
                    <a:pt x="495388" y="554951"/>
                  </a:lnTo>
                  <a:lnTo>
                    <a:pt x="527392" y="512229"/>
                  </a:lnTo>
                  <a:lnTo>
                    <a:pt x="534136" y="504672"/>
                  </a:lnTo>
                  <a:lnTo>
                    <a:pt x="540042" y="497928"/>
                  </a:lnTo>
                  <a:lnTo>
                    <a:pt x="545934" y="492010"/>
                  </a:lnTo>
                  <a:lnTo>
                    <a:pt x="550976" y="485381"/>
                  </a:lnTo>
                  <a:lnTo>
                    <a:pt x="556882" y="478637"/>
                  </a:lnTo>
                  <a:lnTo>
                    <a:pt x="561936" y="472719"/>
                  </a:lnTo>
                  <a:lnTo>
                    <a:pt x="561086" y="472719"/>
                  </a:lnTo>
                  <a:lnTo>
                    <a:pt x="574573" y="453428"/>
                  </a:lnTo>
                  <a:lnTo>
                    <a:pt x="596480" y="411480"/>
                  </a:lnTo>
                  <a:lnTo>
                    <a:pt x="610806" y="367080"/>
                  </a:lnTo>
                  <a:lnTo>
                    <a:pt x="618388" y="320954"/>
                  </a:lnTo>
                  <a:lnTo>
                    <a:pt x="619226" y="297484"/>
                  </a:lnTo>
                  <a:close/>
                </a:path>
              </a:pathLst>
            </a:custGeom>
            <a:solidFill>
              <a:srgbClr val="000000"/>
            </a:solidFill>
          </p:spPr>
          <p:txBody>
            <a:bodyPr wrap="square" lIns="0" tIns="0" rIns="0" bIns="0" rtlCol="0"/>
            <a:lstStyle/>
            <a:p>
              <a:endParaRPr/>
            </a:p>
          </p:txBody>
        </p:sp>
        <p:sp>
          <p:nvSpPr>
            <p:cNvPr id="17" name="object 17"/>
            <p:cNvSpPr/>
            <p:nvPr/>
          </p:nvSpPr>
          <p:spPr>
            <a:xfrm>
              <a:off x="7546671" y="5540763"/>
              <a:ext cx="123002" cy="238205"/>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8507885" y="5849423"/>
              <a:ext cx="271780" cy="237490"/>
            </a:xfrm>
            <a:custGeom>
              <a:avLst/>
              <a:gdLst/>
              <a:ahLst/>
              <a:cxnLst/>
              <a:rect l="l" t="t" r="r" b="b"/>
              <a:pathLst>
                <a:path w="271779" h="237489">
                  <a:moveTo>
                    <a:pt x="220765" y="0"/>
                  </a:moveTo>
                  <a:lnTo>
                    <a:pt x="0" y="62912"/>
                  </a:lnTo>
                  <a:lnTo>
                    <a:pt x="50597" y="237369"/>
                  </a:lnTo>
                  <a:lnTo>
                    <a:pt x="271362" y="174468"/>
                  </a:lnTo>
                  <a:lnTo>
                    <a:pt x="220765" y="0"/>
                  </a:lnTo>
                  <a:close/>
                </a:path>
              </a:pathLst>
            </a:custGeom>
            <a:solidFill>
              <a:srgbClr val="000000"/>
            </a:solidFill>
          </p:spPr>
          <p:txBody>
            <a:bodyPr wrap="square" lIns="0" tIns="0" rIns="0" bIns="0" rtlCol="0"/>
            <a:lstStyle/>
            <a:p>
              <a:endParaRPr/>
            </a:p>
          </p:txBody>
        </p:sp>
        <p:sp>
          <p:nvSpPr>
            <p:cNvPr id="19" name="object 19"/>
            <p:cNvSpPr/>
            <p:nvPr/>
          </p:nvSpPr>
          <p:spPr>
            <a:xfrm>
              <a:off x="7689052" y="5679998"/>
              <a:ext cx="155850" cy="143430"/>
            </a:xfrm>
            <a:prstGeom prst="rect">
              <a:avLst/>
            </a:prstGeom>
            <a:blipFill>
              <a:blip r:embed="rId10" cstate="print"/>
              <a:stretch>
                <a:fillRect/>
              </a:stretch>
            </a:blipFill>
          </p:spPr>
          <p:txBody>
            <a:bodyPr wrap="square" lIns="0" tIns="0" rIns="0" bIns="0" rtlCol="0"/>
            <a:lstStyle/>
            <a:p>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29234" y="1900555"/>
            <a:ext cx="6168390" cy="4232275"/>
          </a:xfrm>
          <a:prstGeom prst="rect">
            <a:avLst/>
          </a:prstGeom>
        </p:spPr>
        <p:txBody>
          <a:bodyPr vert="horz" wrap="square" lIns="0" tIns="85725" rIns="0" bIns="0" rtlCol="0">
            <a:spAutoFit/>
          </a:bodyPr>
          <a:lstStyle/>
          <a:p>
            <a:pPr marL="180340" indent="-167640" algn="just">
              <a:lnSpc>
                <a:spcPct val="100000"/>
              </a:lnSpc>
              <a:spcBef>
                <a:spcPts val="675"/>
              </a:spcBef>
              <a:buClr>
                <a:srgbClr val="545449"/>
              </a:buClr>
              <a:buSzPct val="87500"/>
              <a:buChar char="•"/>
              <a:tabLst>
                <a:tab pos="180340" algn="l"/>
              </a:tabLst>
            </a:pPr>
            <a:r>
              <a:rPr sz="2400" spc="-20" dirty="0">
                <a:solidFill>
                  <a:srgbClr val="F4680A"/>
                </a:solidFill>
                <a:latin typeface="Arial"/>
                <a:cs typeface="Arial"/>
              </a:rPr>
              <a:t>Timing </a:t>
            </a:r>
            <a:r>
              <a:rPr sz="2400" spc="-5" dirty="0">
                <a:solidFill>
                  <a:srgbClr val="F4680A"/>
                </a:solidFill>
                <a:latin typeface="Arial"/>
                <a:cs typeface="Arial"/>
              </a:rPr>
              <a:t>and</a:t>
            </a:r>
            <a:r>
              <a:rPr sz="2400" spc="25" dirty="0">
                <a:solidFill>
                  <a:srgbClr val="F4680A"/>
                </a:solidFill>
                <a:latin typeface="Arial"/>
                <a:cs typeface="Arial"/>
              </a:rPr>
              <a:t> </a:t>
            </a:r>
            <a:r>
              <a:rPr sz="2400" spc="-5" dirty="0">
                <a:solidFill>
                  <a:srgbClr val="F4680A"/>
                </a:solidFill>
                <a:latin typeface="Arial"/>
                <a:cs typeface="Arial"/>
              </a:rPr>
              <a:t>Context</a:t>
            </a:r>
            <a:endParaRPr sz="2400">
              <a:latin typeface="Arial"/>
              <a:cs typeface="Arial"/>
            </a:endParaRPr>
          </a:p>
          <a:p>
            <a:pPr marL="12700" marR="5080" indent="457200" algn="just">
              <a:lnSpc>
                <a:spcPct val="100000"/>
              </a:lnSpc>
              <a:spcBef>
                <a:spcPts val="505"/>
              </a:spcBef>
            </a:pPr>
            <a:r>
              <a:rPr sz="2100" dirty="0">
                <a:solidFill>
                  <a:srgbClr val="545449"/>
                </a:solidFill>
                <a:latin typeface="Arial"/>
                <a:cs typeface="Arial"/>
              </a:rPr>
              <a:t>A </a:t>
            </a:r>
            <a:r>
              <a:rPr sz="2100" spc="-5" dirty="0">
                <a:solidFill>
                  <a:srgbClr val="545449"/>
                </a:solidFill>
                <a:latin typeface="Arial"/>
                <a:cs typeface="Arial"/>
              </a:rPr>
              <a:t>message tends </a:t>
            </a:r>
            <a:r>
              <a:rPr sz="2100" dirty="0">
                <a:solidFill>
                  <a:srgbClr val="545449"/>
                </a:solidFill>
                <a:latin typeface="Arial"/>
                <a:cs typeface="Arial"/>
              </a:rPr>
              <a:t>to </a:t>
            </a:r>
            <a:r>
              <a:rPr sz="2100" spc="-5" dirty="0">
                <a:solidFill>
                  <a:srgbClr val="545449"/>
                </a:solidFill>
                <a:latin typeface="Arial"/>
                <a:cs typeface="Arial"/>
              </a:rPr>
              <a:t>be more persuasive </a:t>
            </a:r>
            <a:r>
              <a:rPr sz="2100" dirty="0">
                <a:solidFill>
                  <a:srgbClr val="545449"/>
                </a:solidFill>
                <a:latin typeface="Arial"/>
                <a:cs typeface="Arial"/>
              </a:rPr>
              <a:t>if </a:t>
            </a:r>
            <a:r>
              <a:rPr sz="2100" spc="-10" dirty="0">
                <a:solidFill>
                  <a:srgbClr val="545449"/>
                </a:solidFill>
                <a:latin typeface="Arial"/>
                <a:cs typeface="Arial"/>
              </a:rPr>
              <a:t>the  </a:t>
            </a:r>
            <a:r>
              <a:rPr sz="2100" spc="-5" dirty="0">
                <a:solidFill>
                  <a:srgbClr val="545449"/>
                </a:solidFill>
                <a:latin typeface="Arial"/>
                <a:cs typeface="Arial"/>
              </a:rPr>
              <a:t>environmental factors </a:t>
            </a:r>
            <a:r>
              <a:rPr sz="2100" spc="-10" dirty="0">
                <a:solidFill>
                  <a:srgbClr val="545449"/>
                </a:solidFill>
                <a:latin typeface="Arial"/>
                <a:cs typeface="Arial"/>
              </a:rPr>
              <a:t>support </a:t>
            </a:r>
            <a:r>
              <a:rPr sz="2100" dirty="0">
                <a:solidFill>
                  <a:srgbClr val="545449"/>
                </a:solidFill>
                <a:latin typeface="Arial"/>
                <a:cs typeface="Arial"/>
              </a:rPr>
              <a:t>the </a:t>
            </a:r>
            <a:r>
              <a:rPr sz="2100" spc="-5" dirty="0">
                <a:solidFill>
                  <a:srgbClr val="545449"/>
                </a:solidFill>
                <a:latin typeface="Arial"/>
                <a:cs typeface="Arial"/>
              </a:rPr>
              <a:t>message. </a:t>
            </a:r>
            <a:r>
              <a:rPr sz="2100" spc="-20" dirty="0">
                <a:solidFill>
                  <a:srgbClr val="545449"/>
                </a:solidFill>
                <a:latin typeface="Arial"/>
                <a:cs typeface="Arial"/>
              </a:rPr>
              <a:t>Timing  </a:t>
            </a:r>
            <a:r>
              <a:rPr sz="2100" spc="-5" dirty="0">
                <a:solidFill>
                  <a:srgbClr val="545449"/>
                </a:solidFill>
                <a:latin typeface="Arial"/>
                <a:cs typeface="Arial"/>
              </a:rPr>
              <a:t>and context also influences </a:t>
            </a:r>
            <a:r>
              <a:rPr sz="2100" spc="-10" dirty="0">
                <a:solidFill>
                  <a:srgbClr val="545449"/>
                </a:solidFill>
                <a:latin typeface="Arial"/>
                <a:cs typeface="Arial"/>
              </a:rPr>
              <a:t>the </a:t>
            </a:r>
            <a:r>
              <a:rPr sz="2100" spc="-15" dirty="0">
                <a:solidFill>
                  <a:srgbClr val="545449"/>
                </a:solidFill>
                <a:latin typeface="Arial"/>
                <a:cs typeface="Arial"/>
              </a:rPr>
              <a:t>media’s </a:t>
            </a:r>
            <a:r>
              <a:rPr sz="2100" spc="-5" dirty="0">
                <a:solidFill>
                  <a:srgbClr val="545449"/>
                </a:solidFill>
                <a:latin typeface="Arial"/>
                <a:cs typeface="Arial"/>
              </a:rPr>
              <a:t>desire </a:t>
            </a:r>
            <a:r>
              <a:rPr sz="2100" spc="5" dirty="0">
                <a:solidFill>
                  <a:srgbClr val="545449"/>
                </a:solidFill>
                <a:latin typeface="Arial"/>
                <a:cs typeface="Arial"/>
              </a:rPr>
              <a:t>to  </a:t>
            </a:r>
            <a:r>
              <a:rPr sz="2100" dirty="0">
                <a:solidFill>
                  <a:srgbClr val="545449"/>
                </a:solidFill>
                <a:latin typeface="Arial"/>
                <a:cs typeface="Arial"/>
              </a:rPr>
              <a:t>pick </a:t>
            </a:r>
            <a:r>
              <a:rPr sz="2100" spc="-5" dirty="0">
                <a:solidFill>
                  <a:srgbClr val="545449"/>
                </a:solidFill>
                <a:latin typeface="Arial"/>
                <a:cs typeface="Arial"/>
              </a:rPr>
              <a:t>up </a:t>
            </a:r>
            <a:r>
              <a:rPr sz="2100" dirty="0">
                <a:solidFill>
                  <a:srgbClr val="545449"/>
                </a:solidFill>
                <a:latin typeface="Arial"/>
                <a:cs typeface="Arial"/>
              </a:rPr>
              <a:t>a</a:t>
            </a:r>
            <a:r>
              <a:rPr sz="2100" spc="-25" dirty="0">
                <a:solidFill>
                  <a:srgbClr val="545449"/>
                </a:solidFill>
                <a:latin typeface="Arial"/>
                <a:cs typeface="Arial"/>
              </a:rPr>
              <a:t> </a:t>
            </a:r>
            <a:r>
              <a:rPr sz="2100" spc="-5" dirty="0">
                <a:solidFill>
                  <a:srgbClr val="545449"/>
                </a:solidFill>
                <a:latin typeface="Arial"/>
                <a:cs typeface="Arial"/>
              </a:rPr>
              <a:t>story/news.</a:t>
            </a:r>
            <a:endParaRPr sz="2100">
              <a:latin typeface="Arial"/>
              <a:cs typeface="Arial"/>
            </a:endParaRPr>
          </a:p>
          <a:p>
            <a:pPr marL="180340" indent="-167640" algn="just">
              <a:lnSpc>
                <a:spcPct val="100000"/>
              </a:lnSpc>
              <a:spcBef>
                <a:spcPts val="575"/>
              </a:spcBef>
              <a:buClr>
                <a:srgbClr val="545449"/>
              </a:buClr>
              <a:buSzPct val="87500"/>
              <a:buChar char="•"/>
              <a:tabLst>
                <a:tab pos="180340" algn="l"/>
              </a:tabLst>
            </a:pPr>
            <a:r>
              <a:rPr sz="2400" spc="-5" dirty="0">
                <a:solidFill>
                  <a:srgbClr val="F4680A"/>
                </a:solidFill>
                <a:latin typeface="Arial"/>
                <a:cs typeface="Arial"/>
              </a:rPr>
              <a:t>Channels</a:t>
            </a:r>
            <a:endParaRPr sz="2400">
              <a:latin typeface="Arial"/>
              <a:cs typeface="Arial"/>
            </a:endParaRPr>
          </a:p>
          <a:p>
            <a:pPr marL="12700" marR="5080" indent="457200" algn="just">
              <a:lnSpc>
                <a:spcPct val="100000"/>
              </a:lnSpc>
              <a:spcBef>
                <a:spcPts val="505"/>
              </a:spcBef>
            </a:pPr>
            <a:r>
              <a:rPr sz="2100" spc="-10" dirty="0">
                <a:solidFill>
                  <a:srgbClr val="545449"/>
                </a:solidFill>
                <a:latin typeface="Arial"/>
                <a:cs typeface="Arial"/>
              </a:rPr>
              <a:t>Different </a:t>
            </a:r>
            <a:r>
              <a:rPr sz="2100" spc="-5" dirty="0">
                <a:solidFill>
                  <a:srgbClr val="545449"/>
                </a:solidFill>
                <a:latin typeface="Arial"/>
                <a:cs typeface="Arial"/>
              </a:rPr>
              <a:t>media channels can be used </a:t>
            </a:r>
            <a:r>
              <a:rPr sz="2100" dirty="0">
                <a:solidFill>
                  <a:srgbClr val="545449"/>
                </a:solidFill>
                <a:latin typeface="Arial"/>
                <a:cs typeface="Arial"/>
              </a:rPr>
              <a:t>for  </a:t>
            </a:r>
            <a:r>
              <a:rPr sz="2100" spc="-5" dirty="0">
                <a:solidFill>
                  <a:srgbClr val="545449"/>
                </a:solidFill>
                <a:latin typeface="Arial"/>
                <a:cs typeface="Arial"/>
              </a:rPr>
              <a:t>diverse public relation purposes. Like </a:t>
            </a:r>
            <a:r>
              <a:rPr sz="2100" dirty="0">
                <a:solidFill>
                  <a:srgbClr val="545449"/>
                </a:solidFill>
                <a:latin typeface="Arial"/>
                <a:cs typeface="Arial"/>
              </a:rPr>
              <a:t>TV </a:t>
            </a:r>
            <a:r>
              <a:rPr sz="2100" spc="-5" dirty="0">
                <a:solidFill>
                  <a:srgbClr val="545449"/>
                </a:solidFill>
                <a:latin typeface="Arial"/>
                <a:cs typeface="Arial"/>
              </a:rPr>
              <a:t>conveys  </a:t>
            </a:r>
            <a:r>
              <a:rPr sz="2100" dirty="0">
                <a:solidFill>
                  <a:srgbClr val="545449"/>
                </a:solidFill>
                <a:latin typeface="Arial"/>
                <a:cs typeface="Arial"/>
              </a:rPr>
              <a:t>strong </a:t>
            </a:r>
            <a:r>
              <a:rPr sz="2100" spc="-5" dirty="0">
                <a:solidFill>
                  <a:srgbClr val="545449"/>
                </a:solidFill>
                <a:latin typeface="Arial"/>
                <a:cs typeface="Arial"/>
              </a:rPr>
              <a:t>visuals, Radio </a:t>
            </a:r>
            <a:r>
              <a:rPr sz="2100" dirty="0">
                <a:solidFill>
                  <a:srgbClr val="545449"/>
                </a:solidFill>
                <a:latin typeface="Arial"/>
                <a:cs typeface="Arial"/>
              </a:rPr>
              <a:t>is </a:t>
            </a:r>
            <a:r>
              <a:rPr sz="2100" spc="-5" dirty="0">
                <a:solidFill>
                  <a:srgbClr val="545449"/>
                </a:solidFill>
                <a:latin typeface="Arial"/>
                <a:cs typeface="Arial"/>
              </a:rPr>
              <a:t>flexible and reaches target  audiences </a:t>
            </a:r>
            <a:r>
              <a:rPr sz="2100" spc="-25" dirty="0">
                <a:solidFill>
                  <a:srgbClr val="545449"/>
                </a:solidFill>
                <a:latin typeface="Arial"/>
                <a:cs typeface="Arial"/>
              </a:rPr>
              <a:t>quickly, </a:t>
            </a:r>
            <a:r>
              <a:rPr sz="2100" spc="-10" dirty="0">
                <a:solidFill>
                  <a:srgbClr val="545449"/>
                </a:solidFill>
                <a:latin typeface="Arial"/>
                <a:cs typeface="Arial"/>
              </a:rPr>
              <a:t>newspaper </a:t>
            </a:r>
            <a:r>
              <a:rPr sz="2100" dirty="0">
                <a:solidFill>
                  <a:srgbClr val="545449"/>
                </a:solidFill>
                <a:latin typeface="Arial"/>
                <a:cs typeface="Arial"/>
              </a:rPr>
              <a:t>can </a:t>
            </a:r>
            <a:r>
              <a:rPr sz="2100" spc="-10" dirty="0">
                <a:solidFill>
                  <a:srgbClr val="545449"/>
                </a:solidFill>
                <a:latin typeface="Arial"/>
                <a:cs typeface="Arial"/>
              </a:rPr>
              <a:t>offer </a:t>
            </a:r>
            <a:r>
              <a:rPr sz="2100" spc="-5" dirty="0">
                <a:solidFill>
                  <a:srgbClr val="545449"/>
                </a:solidFill>
                <a:latin typeface="Arial"/>
                <a:cs typeface="Arial"/>
              </a:rPr>
              <a:t>in-depth  information, and Facebook can </a:t>
            </a:r>
            <a:r>
              <a:rPr sz="2100" spc="-10" dirty="0">
                <a:solidFill>
                  <a:srgbClr val="545449"/>
                </a:solidFill>
                <a:latin typeface="Arial"/>
                <a:cs typeface="Arial"/>
              </a:rPr>
              <a:t>allow </a:t>
            </a:r>
            <a:r>
              <a:rPr sz="2100" spc="-5" dirty="0">
                <a:solidFill>
                  <a:srgbClr val="545449"/>
                </a:solidFill>
                <a:latin typeface="Arial"/>
                <a:cs typeface="Arial"/>
              </a:rPr>
              <a:t>companies  </a:t>
            </a:r>
            <a:r>
              <a:rPr sz="2100" dirty="0">
                <a:solidFill>
                  <a:srgbClr val="545449"/>
                </a:solidFill>
                <a:latin typeface="Arial"/>
                <a:cs typeface="Arial"/>
              </a:rPr>
              <a:t>access to millions </a:t>
            </a:r>
            <a:r>
              <a:rPr sz="2100" spc="-5" dirty="0">
                <a:solidFill>
                  <a:srgbClr val="545449"/>
                </a:solidFill>
                <a:latin typeface="Arial"/>
                <a:cs typeface="Arial"/>
              </a:rPr>
              <a:t>of</a:t>
            </a:r>
            <a:r>
              <a:rPr sz="2100" spc="-45" dirty="0">
                <a:solidFill>
                  <a:srgbClr val="545449"/>
                </a:solidFill>
                <a:latin typeface="Arial"/>
                <a:cs typeface="Arial"/>
              </a:rPr>
              <a:t> </a:t>
            </a:r>
            <a:r>
              <a:rPr sz="2100" spc="-5" dirty="0">
                <a:solidFill>
                  <a:srgbClr val="545449"/>
                </a:solidFill>
                <a:latin typeface="Arial"/>
                <a:cs typeface="Arial"/>
              </a:rPr>
              <a:t>people.</a:t>
            </a:r>
            <a:endParaRPr sz="2100">
              <a:latin typeface="Arial"/>
              <a:cs typeface="Arial"/>
            </a:endParaRPr>
          </a:p>
        </p:txBody>
      </p:sp>
      <p:sp>
        <p:nvSpPr>
          <p:cNvPr id="4" name="object 4"/>
          <p:cNvSpPr/>
          <p:nvPr/>
        </p:nvSpPr>
        <p:spPr>
          <a:xfrm>
            <a:off x="6988354" y="4584963"/>
            <a:ext cx="1810970" cy="174367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175537" y="2135498"/>
            <a:ext cx="1398530" cy="14383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849879" y="618744"/>
            <a:ext cx="3449320" cy="620395"/>
            <a:chOff x="2849879" y="618744"/>
            <a:chExt cx="3449320" cy="620395"/>
          </a:xfrm>
        </p:grpSpPr>
        <p:sp>
          <p:nvSpPr>
            <p:cNvPr id="3" name="object 3"/>
            <p:cNvSpPr/>
            <p:nvPr/>
          </p:nvSpPr>
          <p:spPr>
            <a:xfrm>
              <a:off x="2849879" y="618744"/>
              <a:ext cx="3448812" cy="6202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902711" y="672719"/>
              <a:ext cx="3342894" cy="512572"/>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p:nvPr/>
        </p:nvSpPr>
        <p:spPr>
          <a:xfrm>
            <a:off x="878839" y="1930349"/>
            <a:ext cx="7633970" cy="361124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545449"/>
                </a:solidFill>
                <a:latin typeface="Arial"/>
                <a:cs typeface="Arial"/>
              </a:rPr>
              <a:t>Is a process of communication </a:t>
            </a:r>
            <a:r>
              <a:rPr sz="2400" spc="-5" dirty="0">
                <a:solidFill>
                  <a:srgbClr val="545449"/>
                </a:solidFill>
                <a:latin typeface="Arial"/>
                <a:cs typeface="Arial"/>
              </a:rPr>
              <a:t>designed </a:t>
            </a:r>
            <a:r>
              <a:rPr sz="2400" dirty="0">
                <a:solidFill>
                  <a:srgbClr val="545449"/>
                </a:solidFill>
                <a:latin typeface="Arial"/>
                <a:cs typeface="Arial"/>
              </a:rPr>
              <a:t>to influence</a:t>
            </a:r>
            <a:r>
              <a:rPr sz="2400" spc="65" dirty="0">
                <a:solidFill>
                  <a:srgbClr val="545449"/>
                </a:solidFill>
                <a:latin typeface="Arial"/>
                <a:cs typeface="Arial"/>
              </a:rPr>
              <a:t> </a:t>
            </a:r>
            <a:r>
              <a:rPr sz="2400" dirty="0">
                <a:solidFill>
                  <a:srgbClr val="545449"/>
                </a:solidFill>
                <a:latin typeface="Arial"/>
                <a:cs typeface="Arial"/>
              </a:rPr>
              <a:t>the</a:t>
            </a:r>
            <a:endParaRPr sz="2400">
              <a:latin typeface="Arial"/>
              <a:cs typeface="Arial"/>
            </a:endParaRPr>
          </a:p>
          <a:p>
            <a:pPr marL="12700">
              <a:lnSpc>
                <a:spcPct val="100000"/>
              </a:lnSpc>
              <a:spcBef>
                <a:spcPts val="5"/>
              </a:spcBef>
            </a:pPr>
            <a:r>
              <a:rPr sz="2400" dirty="0">
                <a:solidFill>
                  <a:srgbClr val="545449"/>
                </a:solidFill>
                <a:latin typeface="Arial"/>
                <a:cs typeface="Arial"/>
              </a:rPr>
              <a:t>judgments </a:t>
            </a:r>
            <a:r>
              <a:rPr sz="2400" spc="-5" dirty="0">
                <a:solidFill>
                  <a:srgbClr val="545449"/>
                </a:solidFill>
                <a:latin typeface="Arial"/>
                <a:cs typeface="Arial"/>
              </a:rPr>
              <a:t>and </a:t>
            </a:r>
            <a:r>
              <a:rPr sz="2400" dirty="0">
                <a:solidFill>
                  <a:srgbClr val="545449"/>
                </a:solidFill>
                <a:latin typeface="Arial"/>
                <a:cs typeface="Arial"/>
              </a:rPr>
              <a:t>actions of</a:t>
            </a:r>
            <a:r>
              <a:rPr sz="2400" spc="25" dirty="0">
                <a:solidFill>
                  <a:srgbClr val="545449"/>
                </a:solidFill>
                <a:latin typeface="Arial"/>
                <a:cs typeface="Arial"/>
              </a:rPr>
              <a:t> </a:t>
            </a:r>
            <a:r>
              <a:rPr sz="2400" dirty="0">
                <a:solidFill>
                  <a:srgbClr val="545449"/>
                </a:solidFill>
                <a:latin typeface="Arial"/>
                <a:cs typeface="Arial"/>
              </a:rPr>
              <a:t>others.</a:t>
            </a:r>
            <a:endParaRPr sz="2400">
              <a:latin typeface="Arial"/>
              <a:cs typeface="Arial"/>
            </a:endParaRPr>
          </a:p>
          <a:p>
            <a:pPr>
              <a:lnSpc>
                <a:spcPct val="100000"/>
              </a:lnSpc>
              <a:spcBef>
                <a:spcPts val="5"/>
              </a:spcBef>
            </a:pPr>
            <a:endParaRPr sz="3500">
              <a:latin typeface="Arial"/>
              <a:cs typeface="Arial"/>
            </a:endParaRPr>
          </a:p>
          <a:p>
            <a:pPr marL="12700" marR="7620">
              <a:lnSpc>
                <a:spcPct val="100000"/>
              </a:lnSpc>
            </a:pPr>
            <a:r>
              <a:rPr sz="2400" dirty="0">
                <a:solidFill>
                  <a:srgbClr val="545449"/>
                </a:solidFill>
                <a:latin typeface="Arial"/>
                <a:cs typeface="Arial"/>
              </a:rPr>
              <a:t>Is </a:t>
            </a:r>
            <a:r>
              <a:rPr sz="2400" spc="-5" dirty="0">
                <a:solidFill>
                  <a:srgbClr val="545449"/>
                </a:solidFill>
                <a:latin typeface="Arial"/>
                <a:cs typeface="Arial"/>
              </a:rPr>
              <a:t>a </a:t>
            </a:r>
            <a:r>
              <a:rPr sz="2400" dirty="0">
                <a:solidFill>
                  <a:srgbClr val="545449"/>
                </a:solidFill>
                <a:latin typeface="Arial"/>
                <a:cs typeface="Arial"/>
              </a:rPr>
              <a:t>key </a:t>
            </a:r>
            <a:r>
              <a:rPr sz="2400" spc="-5" dirty="0">
                <a:solidFill>
                  <a:srgbClr val="545449"/>
                </a:solidFill>
                <a:latin typeface="Arial"/>
                <a:cs typeface="Arial"/>
              </a:rPr>
              <a:t>element </a:t>
            </a:r>
            <a:r>
              <a:rPr sz="2400" dirty="0">
                <a:solidFill>
                  <a:srgbClr val="545449"/>
                </a:solidFill>
                <a:latin typeface="Arial"/>
                <a:cs typeface="Arial"/>
              </a:rPr>
              <a:t>of </a:t>
            </a:r>
            <a:r>
              <a:rPr sz="2400" spc="-5" dirty="0">
                <a:solidFill>
                  <a:srgbClr val="545449"/>
                </a:solidFill>
                <a:latin typeface="Arial"/>
                <a:cs typeface="Arial"/>
              </a:rPr>
              <a:t>all human </a:t>
            </a:r>
            <a:r>
              <a:rPr sz="2400" dirty="0">
                <a:solidFill>
                  <a:srgbClr val="545449"/>
                </a:solidFill>
                <a:latin typeface="Arial"/>
                <a:cs typeface="Arial"/>
              </a:rPr>
              <a:t>interaction, from </a:t>
            </a:r>
            <a:r>
              <a:rPr sz="2400" spc="-5" dirty="0">
                <a:solidFill>
                  <a:srgbClr val="545449"/>
                </a:solidFill>
                <a:latin typeface="Arial"/>
                <a:cs typeface="Arial"/>
              </a:rPr>
              <a:t>politics </a:t>
            </a:r>
            <a:r>
              <a:rPr sz="2400" dirty="0">
                <a:solidFill>
                  <a:srgbClr val="545449"/>
                </a:solidFill>
                <a:latin typeface="Arial"/>
                <a:cs typeface="Arial"/>
              </a:rPr>
              <a:t>to  marketing to </a:t>
            </a:r>
            <a:r>
              <a:rPr sz="2400" spc="-5" dirty="0">
                <a:solidFill>
                  <a:srgbClr val="545449"/>
                </a:solidFill>
                <a:latin typeface="Arial"/>
                <a:cs typeface="Arial"/>
              </a:rPr>
              <a:t>everyday dealings with </a:t>
            </a:r>
            <a:r>
              <a:rPr sz="2400" dirty="0">
                <a:solidFill>
                  <a:srgbClr val="545449"/>
                </a:solidFill>
                <a:latin typeface="Arial"/>
                <a:cs typeface="Arial"/>
              </a:rPr>
              <a:t>friends, family </a:t>
            </a:r>
            <a:r>
              <a:rPr sz="2400" spc="-5" dirty="0">
                <a:solidFill>
                  <a:srgbClr val="545449"/>
                </a:solidFill>
                <a:latin typeface="Arial"/>
                <a:cs typeface="Arial"/>
              </a:rPr>
              <a:t>and  colleagues.</a:t>
            </a:r>
            <a:endParaRPr sz="2400">
              <a:latin typeface="Arial"/>
              <a:cs typeface="Arial"/>
            </a:endParaRPr>
          </a:p>
          <a:p>
            <a:pPr>
              <a:lnSpc>
                <a:spcPct val="100000"/>
              </a:lnSpc>
              <a:spcBef>
                <a:spcPts val="10"/>
              </a:spcBef>
            </a:pPr>
            <a:endParaRPr sz="3500">
              <a:latin typeface="Arial"/>
              <a:cs typeface="Arial"/>
            </a:endParaRPr>
          </a:p>
          <a:p>
            <a:pPr marL="12700" marR="1146175">
              <a:lnSpc>
                <a:spcPct val="100000"/>
              </a:lnSpc>
            </a:pPr>
            <a:r>
              <a:rPr sz="2400" dirty="0">
                <a:solidFill>
                  <a:srgbClr val="545449"/>
                </a:solidFill>
                <a:latin typeface="Arial"/>
                <a:cs typeface="Arial"/>
              </a:rPr>
              <a:t>It </a:t>
            </a:r>
            <a:r>
              <a:rPr sz="2400" spc="-5" dirty="0">
                <a:solidFill>
                  <a:srgbClr val="545449"/>
                </a:solidFill>
                <a:latin typeface="Arial"/>
                <a:cs typeface="Arial"/>
              </a:rPr>
              <a:t>is the way we build consensus and a </a:t>
            </a:r>
            <a:r>
              <a:rPr sz="2400" dirty="0">
                <a:solidFill>
                  <a:srgbClr val="545449"/>
                </a:solidFill>
                <a:latin typeface="Arial"/>
                <a:cs typeface="Arial"/>
              </a:rPr>
              <a:t>common  </a:t>
            </a:r>
            <a:r>
              <a:rPr sz="2400" spc="-5" dirty="0">
                <a:solidFill>
                  <a:srgbClr val="545449"/>
                </a:solidFill>
                <a:latin typeface="Arial"/>
                <a:cs typeface="Arial"/>
              </a:rPr>
              <a:t>purpose.</a:t>
            </a:r>
            <a:endParaRPr sz="2400">
              <a:latin typeface="Arial"/>
              <a:cs typeface="Arial"/>
            </a:endParaRPr>
          </a:p>
        </p:txBody>
      </p:sp>
      <p:sp>
        <p:nvSpPr>
          <p:cNvPr id="6" name="object 6"/>
          <p:cNvSpPr/>
          <p:nvPr/>
        </p:nvSpPr>
        <p:spPr>
          <a:xfrm>
            <a:off x="548640" y="2089404"/>
            <a:ext cx="131445" cy="16002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48640" y="3332988"/>
            <a:ext cx="131445" cy="16002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48640" y="4942332"/>
            <a:ext cx="131445" cy="16001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955954" y="2359279"/>
            <a:ext cx="7537450" cy="1489710"/>
          </a:xfrm>
          <a:prstGeom prst="rect">
            <a:avLst/>
          </a:prstGeom>
        </p:spPr>
        <p:txBody>
          <a:bodyPr vert="horz" wrap="square" lIns="0" tIns="13335" rIns="0" bIns="0" rtlCol="0">
            <a:spAutoFit/>
          </a:bodyPr>
          <a:lstStyle/>
          <a:p>
            <a:pPr marL="12700" marR="5080" algn="ctr">
              <a:lnSpc>
                <a:spcPct val="100000"/>
              </a:lnSpc>
              <a:spcBef>
                <a:spcPts val="105"/>
              </a:spcBef>
            </a:pPr>
            <a:r>
              <a:rPr sz="3200" spc="-5" dirty="0">
                <a:solidFill>
                  <a:srgbClr val="404040"/>
                </a:solidFill>
              </a:rPr>
              <a:t>Public opinion </a:t>
            </a:r>
            <a:r>
              <a:rPr sz="3200" dirty="0">
                <a:solidFill>
                  <a:srgbClr val="404040"/>
                </a:solidFill>
              </a:rPr>
              <a:t>is </a:t>
            </a:r>
            <a:r>
              <a:rPr sz="3200" spc="-5" dirty="0">
                <a:solidFill>
                  <a:srgbClr val="404040"/>
                </a:solidFill>
              </a:rPr>
              <a:t>the constant forming</a:t>
            </a:r>
            <a:r>
              <a:rPr sz="3200" spc="-25" dirty="0">
                <a:solidFill>
                  <a:srgbClr val="404040"/>
                </a:solidFill>
              </a:rPr>
              <a:t> </a:t>
            </a:r>
            <a:r>
              <a:rPr sz="3200" spc="-5" dirty="0">
                <a:solidFill>
                  <a:srgbClr val="404040"/>
                </a:solidFill>
              </a:rPr>
              <a:t>and  </a:t>
            </a:r>
            <a:r>
              <a:rPr sz="3200" dirty="0">
                <a:solidFill>
                  <a:srgbClr val="404040"/>
                </a:solidFill>
              </a:rPr>
              <a:t>revising </a:t>
            </a:r>
            <a:r>
              <a:rPr sz="3200" spc="-5" dirty="0">
                <a:solidFill>
                  <a:srgbClr val="404040"/>
                </a:solidFill>
              </a:rPr>
              <a:t>of </a:t>
            </a:r>
            <a:r>
              <a:rPr sz="3200" spc="-15" dirty="0">
                <a:solidFill>
                  <a:srgbClr val="404040"/>
                </a:solidFill>
              </a:rPr>
              <a:t>people’s </a:t>
            </a:r>
            <a:r>
              <a:rPr sz="3200" spc="-10" dirty="0">
                <a:solidFill>
                  <a:srgbClr val="404040"/>
                </a:solidFill>
              </a:rPr>
              <a:t>opinions </a:t>
            </a:r>
            <a:r>
              <a:rPr sz="3200" spc="-5" dirty="0">
                <a:solidFill>
                  <a:srgbClr val="404040"/>
                </a:solidFill>
              </a:rPr>
              <a:t>on </a:t>
            </a:r>
            <a:r>
              <a:rPr sz="3200" spc="-10" dirty="0">
                <a:solidFill>
                  <a:srgbClr val="404040"/>
                </a:solidFill>
              </a:rPr>
              <a:t>public  </a:t>
            </a:r>
            <a:r>
              <a:rPr sz="3200" spc="-5" dirty="0">
                <a:solidFill>
                  <a:srgbClr val="404040"/>
                </a:solidFill>
              </a:rPr>
              <a:t>figures, organizations and</a:t>
            </a:r>
            <a:r>
              <a:rPr sz="3200" spc="-45" dirty="0">
                <a:solidFill>
                  <a:srgbClr val="404040"/>
                </a:solidFill>
              </a:rPr>
              <a:t> </a:t>
            </a:r>
            <a:r>
              <a:rPr sz="3200" dirty="0">
                <a:solidFill>
                  <a:srgbClr val="404040"/>
                </a:solidFill>
              </a:rPr>
              <a:t>issues.</a:t>
            </a:r>
            <a:endParaRPr sz="3200"/>
          </a:p>
        </p:txBody>
      </p:sp>
      <p:sp>
        <p:nvSpPr>
          <p:cNvPr id="6" name="object 6"/>
          <p:cNvSpPr/>
          <p:nvPr/>
        </p:nvSpPr>
        <p:spPr>
          <a:xfrm>
            <a:off x="3064854" y="4267092"/>
            <a:ext cx="3259695" cy="2033312"/>
          </a:xfrm>
          <a:prstGeom prst="rect">
            <a:avLst/>
          </a:prstGeom>
          <a:blipFill>
            <a:blip r:embed="rId2" cstate="print"/>
            <a:stretch>
              <a:fillRect/>
            </a:stretch>
          </a:blipFill>
        </p:spPr>
        <p:txBody>
          <a:bodyPr wrap="square" lIns="0" tIns="0" rIns="0" bIns="0" rtlCol="0"/>
          <a:lstStyle/>
          <a:p>
            <a:endParaRPr/>
          </a:p>
        </p:txBody>
      </p:sp>
      <p:sp>
        <p:nvSpPr>
          <p:cNvPr id="7" name="TextBox 6"/>
          <p:cNvSpPr txBox="1"/>
          <p:nvPr/>
        </p:nvSpPr>
        <p:spPr>
          <a:xfrm>
            <a:off x="2514600" y="1143000"/>
            <a:ext cx="4661148" cy="707886"/>
          </a:xfrm>
          <a:prstGeom prst="rect">
            <a:avLst/>
          </a:prstGeom>
          <a:noFill/>
        </p:spPr>
        <p:txBody>
          <a:bodyPr wrap="none" rtlCol="0">
            <a:spAutoFit/>
          </a:bodyPr>
          <a:lstStyle/>
          <a:p>
            <a:r>
              <a:rPr lang="en-US" sz="4000" b="1" dirty="0" smtClean="0">
                <a:solidFill>
                  <a:schemeClr val="tx2">
                    <a:lumMod val="75000"/>
                  </a:schemeClr>
                </a:solidFill>
              </a:rPr>
              <a:t>PUBLIC</a:t>
            </a:r>
            <a:r>
              <a:rPr lang="en-US" sz="4000" b="1" dirty="0" smtClean="0"/>
              <a:t> </a:t>
            </a:r>
            <a:r>
              <a:rPr lang="en-US" sz="4000" b="1" dirty="0" smtClean="0">
                <a:solidFill>
                  <a:schemeClr val="tx2">
                    <a:lumMod val="75000"/>
                  </a:schemeClr>
                </a:solidFill>
              </a:rPr>
              <a:t>OPINION</a:t>
            </a:r>
            <a:r>
              <a:rPr lang="en-US" sz="4000" b="1" dirty="0" smtClean="0"/>
              <a:t> </a:t>
            </a:r>
            <a:endParaRPr lang="en-US" sz="40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16835" y="22859"/>
            <a:ext cx="4927600" cy="629920"/>
            <a:chOff x="2116835" y="22859"/>
            <a:chExt cx="4927600" cy="629920"/>
          </a:xfrm>
        </p:grpSpPr>
        <p:sp>
          <p:nvSpPr>
            <p:cNvPr id="3" name="object 3"/>
            <p:cNvSpPr/>
            <p:nvPr/>
          </p:nvSpPr>
          <p:spPr>
            <a:xfrm>
              <a:off x="2116835" y="22859"/>
              <a:ext cx="4927092" cy="6294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176906" y="83692"/>
              <a:ext cx="4807585" cy="508000"/>
            </a:xfrm>
            <a:custGeom>
              <a:avLst/>
              <a:gdLst/>
              <a:ahLst/>
              <a:cxnLst/>
              <a:rect l="l" t="t" r="r" b="b"/>
              <a:pathLst>
                <a:path w="4807584" h="508000">
                  <a:moveTo>
                    <a:pt x="1526032" y="66548"/>
                  </a:moveTo>
                  <a:lnTo>
                    <a:pt x="1461008" y="66548"/>
                  </a:lnTo>
                  <a:lnTo>
                    <a:pt x="1461008" y="499617"/>
                  </a:lnTo>
                  <a:lnTo>
                    <a:pt x="1526032" y="499617"/>
                  </a:lnTo>
                  <a:lnTo>
                    <a:pt x="1526032" y="66548"/>
                  </a:lnTo>
                  <a:close/>
                </a:path>
                <a:path w="4807584" h="508000">
                  <a:moveTo>
                    <a:pt x="1909571" y="8635"/>
                  </a:moveTo>
                  <a:lnTo>
                    <a:pt x="1839595" y="8635"/>
                  </a:lnTo>
                  <a:lnTo>
                    <a:pt x="1651000" y="499617"/>
                  </a:lnTo>
                  <a:lnTo>
                    <a:pt x="1719960" y="499617"/>
                  </a:lnTo>
                  <a:lnTo>
                    <a:pt x="1773935" y="350900"/>
                  </a:lnTo>
                  <a:lnTo>
                    <a:pt x="2049629" y="350900"/>
                  </a:lnTo>
                  <a:lnTo>
                    <a:pt x="2027958" y="297941"/>
                  </a:lnTo>
                  <a:lnTo>
                    <a:pt x="1792605" y="297941"/>
                  </a:lnTo>
                  <a:lnTo>
                    <a:pt x="1846580" y="154050"/>
                  </a:lnTo>
                  <a:lnTo>
                    <a:pt x="1854654" y="130688"/>
                  </a:lnTo>
                  <a:lnTo>
                    <a:pt x="1861740" y="107267"/>
                  </a:lnTo>
                  <a:lnTo>
                    <a:pt x="1867850" y="83774"/>
                  </a:lnTo>
                  <a:lnTo>
                    <a:pt x="1872995" y="60198"/>
                  </a:lnTo>
                  <a:lnTo>
                    <a:pt x="1930671" y="60198"/>
                  </a:lnTo>
                  <a:lnTo>
                    <a:pt x="1909571" y="8635"/>
                  </a:lnTo>
                  <a:close/>
                </a:path>
                <a:path w="4807584" h="508000">
                  <a:moveTo>
                    <a:pt x="2049629" y="350900"/>
                  </a:moveTo>
                  <a:lnTo>
                    <a:pt x="1979168" y="350900"/>
                  </a:lnTo>
                  <a:lnTo>
                    <a:pt x="2036445" y="499617"/>
                  </a:lnTo>
                  <a:lnTo>
                    <a:pt x="2110485" y="499617"/>
                  </a:lnTo>
                  <a:lnTo>
                    <a:pt x="2049629" y="350900"/>
                  </a:lnTo>
                  <a:close/>
                </a:path>
                <a:path w="4807584" h="508000">
                  <a:moveTo>
                    <a:pt x="2301747" y="66548"/>
                  </a:moveTo>
                  <a:lnTo>
                    <a:pt x="2236723" y="66548"/>
                  </a:lnTo>
                  <a:lnTo>
                    <a:pt x="2236723" y="499617"/>
                  </a:lnTo>
                  <a:lnTo>
                    <a:pt x="2301747" y="499617"/>
                  </a:lnTo>
                  <a:lnTo>
                    <a:pt x="2301747" y="66548"/>
                  </a:lnTo>
                  <a:close/>
                </a:path>
                <a:path w="4807584" h="508000">
                  <a:moveTo>
                    <a:pt x="1930671" y="60198"/>
                  </a:moveTo>
                  <a:lnTo>
                    <a:pt x="1872995" y="60198"/>
                  </a:lnTo>
                  <a:lnTo>
                    <a:pt x="1879451" y="81506"/>
                  </a:lnTo>
                  <a:lnTo>
                    <a:pt x="1887394" y="105600"/>
                  </a:lnTo>
                  <a:lnTo>
                    <a:pt x="1896838" y="132457"/>
                  </a:lnTo>
                  <a:lnTo>
                    <a:pt x="1907794" y="162051"/>
                  </a:lnTo>
                  <a:lnTo>
                    <a:pt x="1959102" y="297941"/>
                  </a:lnTo>
                  <a:lnTo>
                    <a:pt x="2027958" y="297941"/>
                  </a:lnTo>
                  <a:lnTo>
                    <a:pt x="1930671" y="60198"/>
                  </a:lnTo>
                  <a:close/>
                </a:path>
                <a:path w="4807584" h="508000">
                  <a:moveTo>
                    <a:pt x="1688338" y="8635"/>
                  </a:moveTo>
                  <a:lnTo>
                    <a:pt x="1299337" y="8635"/>
                  </a:lnTo>
                  <a:lnTo>
                    <a:pt x="1299337" y="66548"/>
                  </a:lnTo>
                  <a:lnTo>
                    <a:pt x="1688338" y="66548"/>
                  </a:lnTo>
                  <a:lnTo>
                    <a:pt x="1688338" y="8635"/>
                  </a:lnTo>
                  <a:close/>
                </a:path>
                <a:path w="4807584" h="508000">
                  <a:moveTo>
                    <a:pt x="2464054" y="8635"/>
                  </a:moveTo>
                  <a:lnTo>
                    <a:pt x="2075053" y="8635"/>
                  </a:lnTo>
                  <a:lnTo>
                    <a:pt x="2075053" y="66548"/>
                  </a:lnTo>
                  <a:lnTo>
                    <a:pt x="2464054" y="66548"/>
                  </a:lnTo>
                  <a:lnTo>
                    <a:pt x="2464054" y="8635"/>
                  </a:lnTo>
                  <a:close/>
                </a:path>
                <a:path w="4807584" h="508000">
                  <a:moveTo>
                    <a:pt x="4154424" y="0"/>
                  </a:moveTo>
                  <a:lnTo>
                    <a:pt x="4104895" y="4312"/>
                  </a:lnTo>
                  <a:lnTo>
                    <a:pt x="4060142" y="17256"/>
                  </a:lnTo>
                  <a:lnTo>
                    <a:pt x="4020175" y="38844"/>
                  </a:lnTo>
                  <a:lnTo>
                    <a:pt x="3985005" y="69087"/>
                  </a:lnTo>
                  <a:lnTo>
                    <a:pt x="3956262" y="106975"/>
                  </a:lnTo>
                  <a:lnTo>
                    <a:pt x="3935745" y="151495"/>
                  </a:lnTo>
                  <a:lnTo>
                    <a:pt x="3923444" y="202658"/>
                  </a:lnTo>
                  <a:lnTo>
                    <a:pt x="3919347" y="260476"/>
                  </a:lnTo>
                  <a:lnTo>
                    <a:pt x="3921109" y="292359"/>
                  </a:lnTo>
                  <a:lnTo>
                    <a:pt x="3935206" y="353649"/>
                  </a:lnTo>
                  <a:lnTo>
                    <a:pt x="3963209" y="410463"/>
                  </a:lnTo>
                  <a:lnTo>
                    <a:pt x="4004548" y="456183"/>
                  </a:lnTo>
                  <a:lnTo>
                    <a:pt x="4058406" y="489140"/>
                  </a:lnTo>
                  <a:lnTo>
                    <a:pt x="4120354" y="505904"/>
                  </a:lnTo>
                  <a:lnTo>
                    <a:pt x="4154043" y="507999"/>
                  </a:lnTo>
                  <a:lnTo>
                    <a:pt x="4185499" y="506096"/>
                  </a:lnTo>
                  <a:lnTo>
                    <a:pt x="4245125" y="490908"/>
                  </a:lnTo>
                  <a:lnTo>
                    <a:pt x="4299346" y="460714"/>
                  </a:lnTo>
                  <a:lnTo>
                    <a:pt x="4308659" y="452373"/>
                  </a:lnTo>
                  <a:lnTo>
                    <a:pt x="4153789" y="452373"/>
                  </a:lnTo>
                  <a:lnTo>
                    <a:pt x="4119306" y="449183"/>
                  </a:lnTo>
                  <a:lnTo>
                    <a:pt x="4059437" y="423656"/>
                  </a:lnTo>
                  <a:lnTo>
                    <a:pt x="4013172" y="373435"/>
                  </a:lnTo>
                  <a:lnTo>
                    <a:pt x="3989272" y="303522"/>
                  </a:lnTo>
                  <a:lnTo>
                    <a:pt x="3986276" y="261492"/>
                  </a:lnTo>
                  <a:lnTo>
                    <a:pt x="3989393" y="210032"/>
                  </a:lnTo>
                  <a:lnTo>
                    <a:pt x="3998737" y="166512"/>
                  </a:lnTo>
                  <a:lnTo>
                    <a:pt x="4014297" y="130923"/>
                  </a:lnTo>
                  <a:lnTo>
                    <a:pt x="4062132" y="82508"/>
                  </a:lnTo>
                  <a:lnTo>
                    <a:pt x="4121517" y="58834"/>
                  </a:lnTo>
                  <a:lnTo>
                    <a:pt x="4154804" y="55879"/>
                  </a:lnTo>
                  <a:lnTo>
                    <a:pt x="4308645" y="55879"/>
                  </a:lnTo>
                  <a:lnTo>
                    <a:pt x="4302674" y="50268"/>
                  </a:lnTo>
                  <a:lnTo>
                    <a:pt x="4276979" y="32384"/>
                  </a:lnTo>
                  <a:lnTo>
                    <a:pt x="4248882" y="18216"/>
                  </a:lnTo>
                  <a:lnTo>
                    <a:pt x="4219082" y="8096"/>
                  </a:lnTo>
                  <a:lnTo>
                    <a:pt x="4187592" y="2024"/>
                  </a:lnTo>
                  <a:lnTo>
                    <a:pt x="4154424" y="0"/>
                  </a:lnTo>
                  <a:close/>
                </a:path>
                <a:path w="4807584" h="508000">
                  <a:moveTo>
                    <a:pt x="4308645" y="55879"/>
                  </a:moveTo>
                  <a:lnTo>
                    <a:pt x="4154804" y="55879"/>
                  </a:lnTo>
                  <a:lnTo>
                    <a:pt x="4178478" y="57425"/>
                  </a:lnTo>
                  <a:lnTo>
                    <a:pt x="4200937" y="62055"/>
                  </a:lnTo>
                  <a:lnTo>
                    <a:pt x="4242308" y="80517"/>
                  </a:lnTo>
                  <a:lnTo>
                    <a:pt x="4276629" y="110140"/>
                  </a:lnTo>
                  <a:lnTo>
                    <a:pt x="4301617" y="149859"/>
                  </a:lnTo>
                  <a:lnTo>
                    <a:pt x="4316761" y="198326"/>
                  </a:lnTo>
                  <a:lnTo>
                    <a:pt x="4321809" y="254507"/>
                  </a:lnTo>
                  <a:lnTo>
                    <a:pt x="4318855" y="299156"/>
                  </a:lnTo>
                  <a:lnTo>
                    <a:pt x="4309983" y="338423"/>
                  </a:lnTo>
                  <a:lnTo>
                    <a:pt x="4274439" y="400811"/>
                  </a:lnTo>
                  <a:lnTo>
                    <a:pt x="4220638" y="439499"/>
                  </a:lnTo>
                  <a:lnTo>
                    <a:pt x="4153789" y="452373"/>
                  </a:lnTo>
                  <a:lnTo>
                    <a:pt x="4308659" y="452373"/>
                  </a:lnTo>
                  <a:lnTo>
                    <a:pt x="4342018" y="416085"/>
                  </a:lnTo>
                  <a:lnTo>
                    <a:pt x="4371881" y="357935"/>
                  </a:lnTo>
                  <a:lnTo>
                    <a:pt x="4386982" y="291121"/>
                  </a:lnTo>
                  <a:lnTo>
                    <a:pt x="4388866" y="254761"/>
                  </a:lnTo>
                  <a:lnTo>
                    <a:pt x="4387078" y="218896"/>
                  </a:lnTo>
                  <a:lnTo>
                    <a:pt x="4372738" y="153070"/>
                  </a:lnTo>
                  <a:lnTo>
                    <a:pt x="4344255" y="95607"/>
                  </a:lnTo>
                  <a:lnTo>
                    <a:pt x="4325096" y="71342"/>
                  </a:lnTo>
                  <a:lnTo>
                    <a:pt x="4308645" y="55879"/>
                  </a:lnTo>
                  <a:close/>
                </a:path>
                <a:path w="4807584" h="508000">
                  <a:moveTo>
                    <a:pt x="2936747" y="0"/>
                  </a:moveTo>
                  <a:lnTo>
                    <a:pt x="2887219" y="4312"/>
                  </a:lnTo>
                  <a:lnTo>
                    <a:pt x="2842466" y="17256"/>
                  </a:lnTo>
                  <a:lnTo>
                    <a:pt x="2802499" y="38844"/>
                  </a:lnTo>
                  <a:lnTo>
                    <a:pt x="2767330" y="69087"/>
                  </a:lnTo>
                  <a:lnTo>
                    <a:pt x="2738586" y="106975"/>
                  </a:lnTo>
                  <a:lnTo>
                    <a:pt x="2718069" y="151495"/>
                  </a:lnTo>
                  <a:lnTo>
                    <a:pt x="2705768" y="202658"/>
                  </a:lnTo>
                  <a:lnTo>
                    <a:pt x="2701671" y="260476"/>
                  </a:lnTo>
                  <a:lnTo>
                    <a:pt x="2703433" y="292359"/>
                  </a:lnTo>
                  <a:lnTo>
                    <a:pt x="2717530" y="353649"/>
                  </a:lnTo>
                  <a:lnTo>
                    <a:pt x="2745533" y="410463"/>
                  </a:lnTo>
                  <a:lnTo>
                    <a:pt x="2786872" y="456183"/>
                  </a:lnTo>
                  <a:lnTo>
                    <a:pt x="2840730" y="489140"/>
                  </a:lnTo>
                  <a:lnTo>
                    <a:pt x="2902678" y="505904"/>
                  </a:lnTo>
                  <a:lnTo>
                    <a:pt x="2936367" y="507999"/>
                  </a:lnTo>
                  <a:lnTo>
                    <a:pt x="2967823" y="506096"/>
                  </a:lnTo>
                  <a:lnTo>
                    <a:pt x="3027449" y="490908"/>
                  </a:lnTo>
                  <a:lnTo>
                    <a:pt x="3081670" y="460714"/>
                  </a:lnTo>
                  <a:lnTo>
                    <a:pt x="3090983" y="452373"/>
                  </a:lnTo>
                  <a:lnTo>
                    <a:pt x="2936113" y="452373"/>
                  </a:lnTo>
                  <a:lnTo>
                    <a:pt x="2901630" y="449183"/>
                  </a:lnTo>
                  <a:lnTo>
                    <a:pt x="2841761" y="423656"/>
                  </a:lnTo>
                  <a:lnTo>
                    <a:pt x="2795496" y="373435"/>
                  </a:lnTo>
                  <a:lnTo>
                    <a:pt x="2771596" y="303522"/>
                  </a:lnTo>
                  <a:lnTo>
                    <a:pt x="2768600" y="261492"/>
                  </a:lnTo>
                  <a:lnTo>
                    <a:pt x="2771717" y="210032"/>
                  </a:lnTo>
                  <a:lnTo>
                    <a:pt x="2781061" y="166512"/>
                  </a:lnTo>
                  <a:lnTo>
                    <a:pt x="2796621" y="130923"/>
                  </a:lnTo>
                  <a:lnTo>
                    <a:pt x="2844456" y="82508"/>
                  </a:lnTo>
                  <a:lnTo>
                    <a:pt x="2903841" y="58834"/>
                  </a:lnTo>
                  <a:lnTo>
                    <a:pt x="2937129" y="55879"/>
                  </a:lnTo>
                  <a:lnTo>
                    <a:pt x="3090969" y="55879"/>
                  </a:lnTo>
                  <a:lnTo>
                    <a:pt x="3084998" y="50268"/>
                  </a:lnTo>
                  <a:lnTo>
                    <a:pt x="3059303" y="32384"/>
                  </a:lnTo>
                  <a:lnTo>
                    <a:pt x="3031206" y="18216"/>
                  </a:lnTo>
                  <a:lnTo>
                    <a:pt x="3001406" y="8096"/>
                  </a:lnTo>
                  <a:lnTo>
                    <a:pt x="2969916" y="2024"/>
                  </a:lnTo>
                  <a:lnTo>
                    <a:pt x="2936747" y="0"/>
                  </a:lnTo>
                  <a:close/>
                </a:path>
                <a:path w="4807584" h="508000">
                  <a:moveTo>
                    <a:pt x="3090969" y="55879"/>
                  </a:moveTo>
                  <a:lnTo>
                    <a:pt x="2937129" y="55879"/>
                  </a:lnTo>
                  <a:lnTo>
                    <a:pt x="2960802" y="57425"/>
                  </a:lnTo>
                  <a:lnTo>
                    <a:pt x="2983261" y="62055"/>
                  </a:lnTo>
                  <a:lnTo>
                    <a:pt x="3024632" y="80517"/>
                  </a:lnTo>
                  <a:lnTo>
                    <a:pt x="3058953" y="110140"/>
                  </a:lnTo>
                  <a:lnTo>
                    <a:pt x="3083941" y="149859"/>
                  </a:lnTo>
                  <a:lnTo>
                    <a:pt x="3099085" y="198326"/>
                  </a:lnTo>
                  <a:lnTo>
                    <a:pt x="3104134" y="254507"/>
                  </a:lnTo>
                  <a:lnTo>
                    <a:pt x="3101179" y="299156"/>
                  </a:lnTo>
                  <a:lnTo>
                    <a:pt x="3092307" y="338423"/>
                  </a:lnTo>
                  <a:lnTo>
                    <a:pt x="3056763" y="400811"/>
                  </a:lnTo>
                  <a:lnTo>
                    <a:pt x="3002962" y="439499"/>
                  </a:lnTo>
                  <a:lnTo>
                    <a:pt x="2936113" y="452373"/>
                  </a:lnTo>
                  <a:lnTo>
                    <a:pt x="3090983" y="452373"/>
                  </a:lnTo>
                  <a:lnTo>
                    <a:pt x="3124342" y="416085"/>
                  </a:lnTo>
                  <a:lnTo>
                    <a:pt x="3154205" y="357935"/>
                  </a:lnTo>
                  <a:lnTo>
                    <a:pt x="3169306" y="291121"/>
                  </a:lnTo>
                  <a:lnTo>
                    <a:pt x="3171190" y="254761"/>
                  </a:lnTo>
                  <a:lnTo>
                    <a:pt x="3169402" y="218896"/>
                  </a:lnTo>
                  <a:lnTo>
                    <a:pt x="3155062" y="153070"/>
                  </a:lnTo>
                  <a:lnTo>
                    <a:pt x="3126579" y="95607"/>
                  </a:lnTo>
                  <a:lnTo>
                    <a:pt x="3107420" y="71342"/>
                  </a:lnTo>
                  <a:lnTo>
                    <a:pt x="3090969" y="55879"/>
                  </a:lnTo>
                  <a:close/>
                </a:path>
                <a:path w="4807584" h="508000">
                  <a:moveTo>
                    <a:pt x="4807077" y="8635"/>
                  </a:moveTo>
                  <a:lnTo>
                    <a:pt x="4475861" y="8635"/>
                  </a:lnTo>
                  <a:lnTo>
                    <a:pt x="4475861" y="499617"/>
                  </a:lnTo>
                  <a:lnTo>
                    <a:pt x="4540758" y="499617"/>
                  </a:lnTo>
                  <a:lnTo>
                    <a:pt x="4540758" y="276605"/>
                  </a:lnTo>
                  <a:lnTo>
                    <a:pt x="4771263" y="276605"/>
                  </a:lnTo>
                  <a:lnTo>
                    <a:pt x="4771263" y="218566"/>
                  </a:lnTo>
                  <a:lnTo>
                    <a:pt x="4540758" y="218566"/>
                  </a:lnTo>
                  <a:lnTo>
                    <a:pt x="4540758" y="66548"/>
                  </a:lnTo>
                  <a:lnTo>
                    <a:pt x="4807077" y="66548"/>
                  </a:lnTo>
                  <a:lnTo>
                    <a:pt x="4807077" y="8635"/>
                  </a:lnTo>
                  <a:close/>
                </a:path>
                <a:path w="4807584" h="508000">
                  <a:moveTo>
                    <a:pt x="3320796" y="8635"/>
                  </a:moveTo>
                  <a:lnTo>
                    <a:pt x="3254121" y="8635"/>
                  </a:lnTo>
                  <a:lnTo>
                    <a:pt x="3254121" y="499617"/>
                  </a:lnTo>
                  <a:lnTo>
                    <a:pt x="3316478" y="499617"/>
                  </a:lnTo>
                  <a:lnTo>
                    <a:pt x="3316478" y="113791"/>
                  </a:lnTo>
                  <a:lnTo>
                    <a:pt x="3391130" y="113791"/>
                  </a:lnTo>
                  <a:lnTo>
                    <a:pt x="3320796" y="8635"/>
                  </a:lnTo>
                  <a:close/>
                </a:path>
                <a:path w="4807584" h="508000">
                  <a:moveTo>
                    <a:pt x="3391130" y="113791"/>
                  </a:moveTo>
                  <a:lnTo>
                    <a:pt x="3316478" y="113791"/>
                  </a:lnTo>
                  <a:lnTo>
                    <a:pt x="3574288" y="499617"/>
                  </a:lnTo>
                  <a:lnTo>
                    <a:pt x="3640963" y="499617"/>
                  </a:lnTo>
                  <a:lnTo>
                    <a:pt x="3640963" y="394080"/>
                  </a:lnTo>
                  <a:lnTo>
                    <a:pt x="3578605" y="394080"/>
                  </a:lnTo>
                  <a:lnTo>
                    <a:pt x="3391130" y="113791"/>
                  </a:lnTo>
                  <a:close/>
                </a:path>
                <a:path w="4807584" h="508000">
                  <a:moveTo>
                    <a:pt x="3640963" y="8635"/>
                  </a:moveTo>
                  <a:lnTo>
                    <a:pt x="3578605" y="8635"/>
                  </a:lnTo>
                  <a:lnTo>
                    <a:pt x="3578605" y="394080"/>
                  </a:lnTo>
                  <a:lnTo>
                    <a:pt x="3640963" y="394080"/>
                  </a:lnTo>
                  <a:lnTo>
                    <a:pt x="3640963" y="8635"/>
                  </a:lnTo>
                  <a:close/>
                </a:path>
                <a:path w="4807584" h="508000">
                  <a:moveTo>
                    <a:pt x="2606929" y="8635"/>
                  </a:moveTo>
                  <a:lnTo>
                    <a:pt x="2542032" y="8635"/>
                  </a:lnTo>
                  <a:lnTo>
                    <a:pt x="2542032" y="499617"/>
                  </a:lnTo>
                  <a:lnTo>
                    <a:pt x="2606929" y="499617"/>
                  </a:lnTo>
                  <a:lnTo>
                    <a:pt x="2606929" y="8635"/>
                  </a:lnTo>
                  <a:close/>
                </a:path>
                <a:path w="4807584" h="508000">
                  <a:moveTo>
                    <a:pt x="1221613" y="8635"/>
                  </a:moveTo>
                  <a:lnTo>
                    <a:pt x="1156716" y="8635"/>
                  </a:lnTo>
                  <a:lnTo>
                    <a:pt x="1156716" y="499617"/>
                  </a:lnTo>
                  <a:lnTo>
                    <a:pt x="1221613" y="499617"/>
                  </a:lnTo>
                  <a:lnTo>
                    <a:pt x="1221613" y="8635"/>
                  </a:lnTo>
                  <a:close/>
                </a:path>
                <a:path w="4807584" h="508000">
                  <a:moveTo>
                    <a:pt x="669925" y="8635"/>
                  </a:moveTo>
                  <a:lnTo>
                    <a:pt x="572135" y="8635"/>
                  </a:lnTo>
                  <a:lnTo>
                    <a:pt x="572135" y="499617"/>
                  </a:lnTo>
                  <a:lnTo>
                    <a:pt x="634745" y="499617"/>
                  </a:lnTo>
                  <a:lnTo>
                    <a:pt x="634745" y="81660"/>
                  </a:lnTo>
                  <a:lnTo>
                    <a:pt x="694337" y="81660"/>
                  </a:lnTo>
                  <a:lnTo>
                    <a:pt x="669925" y="8635"/>
                  </a:lnTo>
                  <a:close/>
                </a:path>
                <a:path w="4807584" h="508000">
                  <a:moveTo>
                    <a:pt x="694337" y="81660"/>
                  </a:moveTo>
                  <a:lnTo>
                    <a:pt x="634745" y="81660"/>
                  </a:lnTo>
                  <a:lnTo>
                    <a:pt x="776732" y="499617"/>
                  </a:lnTo>
                  <a:lnTo>
                    <a:pt x="835279" y="499617"/>
                  </a:lnTo>
                  <a:lnTo>
                    <a:pt x="859827" y="428878"/>
                  </a:lnTo>
                  <a:lnTo>
                    <a:pt x="809498" y="428878"/>
                  </a:lnTo>
                  <a:lnTo>
                    <a:pt x="805310" y="415331"/>
                  </a:lnTo>
                  <a:lnTo>
                    <a:pt x="800004" y="398700"/>
                  </a:lnTo>
                  <a:lnTo>
                    <a:pt x="793603" y="378997"/>
                  </a:lnTo>
                  <a:lnTo>
                    <a:pt x="786130" y="356234"/>
                  </a:lnTo>
                  <a:lnTo>
                    <a:pt x="694337" y="81660"/>
                  </a:lnTo>
                  <a:close/>
                </a:path>
                <a:path w="4807584" h="508000">
                  <a:moveTo>
                    <a:pt x="1040638" y="88646"/>
                  </a:moveTo>
                  <a:lnTo>
                    <a:pt x="977900" y="88646"/>
                  </a:lnTo>
                  <a:lnTo>
                    <a:pt x="977900" y="499617"/>
                  </a:lnTo>
                  <a:lnTo>
                    <a:pt x="1040638" y="499617"/>
                  </a:lnTo>
                  <a:lnTo>
                    <a:pt x="1040638" y="88646"/>
                  </a:lnTo>
                  <a:close/>
                </a:path>
                <a:path w="4807584" h="508000">
                  <a:moveTo>
                    <a:pt x="1040638" y="8635"/>
                  </a:moveTo>
                  <a:lnTo>
                    <a:pt x="953135" y="8635"/>
                  </a:lnTo>
                  <a:lnTo>
                    <a:pt x="835660" y="350265"/>
                  </a:lnTo>
                  <a:lnTo>
                    <a:pt x="827375" y="374622"/>
                  </a:lnTo>
                  <a:lnTo>
                    <a:pt x="820245" y="395858"/>
                  </a:lnTo>
                  <a:lnTo>
                    <a:pt x="814282" y="413952"/>
                  </a:lnTo>
                  <a:lnTo>
                    <a:pt x="809498" y="428878"/>
                  </a:lnTo>
                  <a:lnTo>
                    <a:pt x="859827" y="428878"/>
                  </a:lnTo>
                  <a:lnTo>
                    <a:pt x="977900" y="88646"/>
                  </a:lnTo>
                  <a:lnTo>
                    <a:pt x="1040638" y="88646"/>
                  </a:lnTo>
                  <a:lnTo>
                    <a:pt x="1040638" y="8635"/>
                  </a:lnTo>
                  <a:close/>
                </a:path>
                <a:path w="4807584" h="508000">
                  <a:moveTo>
                    <a:pt x="459613" y="8635"/>
                  </a:moveTo>
                  <a:lnTo>
                    <a:pt x="394716" y="8635"/>
                  </a:lnTo>
                  <a:lnTo>
                    <a:pt x="394716" y="499617"/>
                  </a:lnTo>
                  <a:lnTo>
                    <a:pt x="459613" y="499617"/>
                  </a:lnTo>
                  <a:lnTo>
                    <a:pt x="459613" y="8635"/>
                  </a:lnTo>
                  <a:close/>
                </a:path>
                <a:path w="4807584" h="508000">
                  <a:moveTo>
                    <a:pt x="64897" y="8635"/>
                  </a:moveTo>
                  <a:lnTo>
                    <a:pt x="0" y="8635"/>
                  </a:lnTo>
                  <a:lnTo>
                    <a:pt x="0" y="499617"/>
                  </a:lnTo>
                  <a:lnTo>
                    <a:pt x="306705" y="499617"/>
                  </a:lnTo>
                  <a:lnTo>
                    <a:pt x="306705" y="441578"/>
                  </a:lnTo>
                  <a:lnTo>
                    <a:pt x="64897" y="441578"/>
                  </a:lnTo>
                  <a:lnTo>
                    <a:pt x="64897" y="8635"/>
                  </a:lnTo>
                  <a:close/>
                </a:path>
              </a:pathLst>
            </a:custGeom>
            <a:solidFill>
              <a:srgbClr val="FFFFFF"/>
            </a:solidFill>
          </p:spPr>
          <p:txBody>
            <a:bodyPr wrap="square" lIns="0" tIns="0" rIns="0" bIns="0" rtlCol="0"/>
            <a:lstStyle/>
            <a:p>
              <a:endParaRPr/>
            </a:p>
          </p:txBody>
        </p:sp>
        <p:sp>
          <p:nvSpPr>
            <p:cNvPr id="5" name="object 5"/>
            <p:cNvSpPr/>
            <p:nvPr/>
          </p:nvSpPr>
          <p:spPr>
            <a:xfrm>
              <a:off x="3962653" y="137032"/>
              <a:ext cx="180213" cy="25145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176906" y="83692"/>
              <a:ext cx="4807585" cy="508000"/>
            </a:xfrm>
            <a:custGeom>
              <a:avLst/>
              <a:gdLst/>
              <a:ahLst/>
              <a:cxnLst/>
              <a:rect l="l" t="t" r="r" b="b"/>
              <a:pathLst>
                <a:path w="4807584" h="508000">
                  <a:moveTo>
                    <a:pt x="4154804" y="55879"/>
                  </a:moveTo>
                  <a:lnTo>
                    <a:pt x="4090622" y="67706"/>
                  </a:lnTo>
                  <a:lnTo>
                    <a:pt x="4036059" y="103250"/>
                  </a:lnTo>
                  <a:lnTo>
                    <a:pt x="3998737" y="166512"/>
                  </a:lnTo>
                  <a:lnTo>
                    <a:pt x="3989393" y="210032"/>
                  </a:lnTo>
                  <a:lnTo>
                    <a:pt x="3986276" y="261492"/>
                  </a:lnTo>
                  <a:lnTo>
                    <a:pt x="3989272" y="303522"/>
                  </a:lnTo>
                  <a:lnTo>
                    <a:pt x="3998245" y="340836"/>
                  </a:lnTo>
                  <a:lnTo>
                    <a:pt x="4034028" y="401319"/>
                  </a:lnTo>
                  <a:lnTo>
                    <a:pt x="4087860" y="439610"/>
                  </a:lnTo>
                  <a:lnTo>
                    <a:pt x="4153789" y="452373"/>
                  </a:lnTo>
                  <a:lnTo>
                    <a:pt x="4188839" y="449157"/>
                  </a:lnTo>
                  <a:lnTo>
                    <a:pt x="4249175" y="423388"/>
                  </a:lnTo>
                  <a:lnTo>
                    <a:pt x="4295181" y="372308"/>
                  </a:lnTo>
                  <a:lnTo>
                    <a:pt x="4318855" y="299156"/>
                  </a:lnTo>
                  <a:lnTo>
                    <a:pt x="4321809" y="254507"/>
                  </a:lnTo>
                  <a:lnTo>
                    <a:pt x="4320547" y="225458"/>
                  </a:lnTo>
                  <a:lnTo>
                    <a:pt x="4310451" y="173122"/>
                  </a:lnTo>
                  <a:lnTo>
                    <a:pt x="4290278" y="128738"/>
                  </a:lnTo>
                  <a:lnTo>
                    <a:pt x="4260647" y="94067"/>
                  </a:lnTo>
                  <a:lnTo>
                    <a:pt x="4222206" y="69756"/>
                  </a:lnTo>
                  <a:lnTo>
                    <a:pt x="4178478" y="57425"/>
                  </a:lnTo>
                  <a:lnTo>
                    <a:pt x="4154804" y="55879"/>
                  </a:lnTo>
                  <a:close/>
                </a:path>
                <a:path w="4807584" h="508000">
                  <a:moveTo>
                    <a:pt x="2937129" y="55879"/>
                  </a:moveTo>
                  <a:lnTo>
                    <a:pt x="2872946" y="67706"/>
                  </a:lnTo>
                  <a:lnTo>
                    <a:pt x="2818384" y="103250"/>
                  </a:lnTo>
                  <a:lnTo>
                    <a:pt x="2781061" y="166512"/>
                  </a:lnTo>
                  <a:lnTo>
                    <a:pt x="2771717" y="210032"/>
                  </a:lnTo>
                  <a:lnTo>
                    <a:pt x="2768600" y="261492"/>
                  </a:lnTo>
                  <a:lnTo>
                    <a:pt x="2771596" y="303522"/>
                  </a:lnTo>
                  <a:lnTo>
                    <a:pt x="2780569" y="340836"/>
                  </a:lnTo>
                  <a:lnTo>
                    <a:pt x="2816352" y="401319"/>
                  </a:lnTo>
                  <a:lnTo>
                    <a:pt x="2870184" y="439610"/>
                  </a:lnTo>
                  <a:lnTo>
                    <a:pt x="2936113" y="452373"/>
                  </a:lnTo>
                  <a:lnTo>
                    <a:pt x="2971163" y="449157"/>
                  </a:lnTo>
                  <a:lnTo>
                    <a:pt x="3031499" y="423388"/>
                  </a:lnTo>
                  <a:lnTo>
                    <a:pt x="3077505" y="372308"/>
                  </a:lnTo>
                  <a:lnTo>
                    <a:pt x="3101179" y="299156"/>
                  </a:lnTo>
                  <a:lnTo>
                    <a:pt x="3104134" y="254507"/>
                  </a:lnTo>
                  <a:lnTo>
                    <a:pt x="3102871" y="225458"/>
                  </a:lnTo>
                  <a:lnTo>
                    <a:pt x="3092775" y="173122"/>
                  </a:lnTo>
                  <a:lnTo>
                    <a:pt x="3072602" y="128738"/>
                  </a:lnTo>
                  <a:lnTo>
                    <a:pt x="3042971" y="94067"/>
                  </a:lnTo>
                  <a:lnTo>
                    <a:pt x="3004530" y="69756"/>
                  </a:lnTo>
                  <a:lnTo>
                    <a:pt x="2960802" y="57425"/>
                  </a:lnTo>
                  <a:lnTo>
                    <a:pt x="2937129" y="55879"/>
                  </a:lnTo>
                  <a:close/>
                </a:path>
                <a:path w="4807584" h="508000">
                  <a:moveTo>
                    <a:pt x="4475861" y="8635"/>
                  </a:moveTo>
                  <a:lnTo>
                    <a:pt x="4807077" y="8635"/>
                  </a:lnTo>
                  <a:lnTo>
                    <a:pt x="4807077" y="66548"/>
                  </a:lnTo>
                  <a:lnTo>
                    <a:pt x="4540758" y="66548"/>
                  </a:lnTo>
                  <a:lnTo>
                    <a:pt x="4540758" y="218566"/>
                  </a:lnTo>
                  <a:lnTo>
                    <a:pt x="4771263" y="218566"/>
                  </a:lnTo>
                  <a:lnTo>
                    <a:pt x="4771263" y="276605"/>
                  </a:lnTo>
                  <a:lnTo>
                    <a:pt x="4540758" y="276605"/>
                  </a:lnTo>
                  <a:lnTo>
                    <a:pt x="4540758" y="499617"/>
                  </a:lnTo>
                  <a:lnTo>
                    <a:pt x="4475861" y="499617"/>
                  </a:lnTo>
                  <a:lnTo>
                    <a:pt x="4475861" y="8635"/>
                  </a:lnTo>
                  <a:close/>
                </a:path>
                <a:path w="4807584" h="508000">
                  <a:moveTo>
                    <a:pt x="3254121" y="8635"/>
                  </a:moveTo>
                  <a:lnTo>
                    <a:pt x="3320796" y="8635"/>
                  </a:lnTo>
                  <a:lnTo>
                    <a:pt x="3578605" y="394080"/>
                  </a:lnTo>
                  <a:lnTo>
                    <a:pt x="3578605" y="8635"/>
                  </a:lnTo>
                  <a:lnTo>
                    <a:pt x="3640963" y="8635"/>
                  </a:lnTo>
                  <a:lnTo>
                    <a:pt x="3640963" y="499617"/>
                  </a:lnTo>
                  <a:lnTo>
                    <a:pt x="3574288" y="499617"/>
                  </a:lnTo>
                  <a:lnTo>
                    <a:pt x="3316478" y="113791"/>
                  </a:lnTo>
                  <a:lnTo>
                    <a:pt x="3316478" y="499617"/>
                  </a:lnTo>
                  <a:lnTo>
                    <a:pt x="3254121" y="499617"/>
                  </a:lnTo>
                  <a:lnTo>
                    <a:pt x="3254121" y="8635"/>
                  </a:lnTo>
                  <a:close/>
                </a:path>
                <a:path w="4807584" h="508000">
                  <a:moveTo>
                    <a:pt x="2542032" y="8635"/>
                  </a:moveTo>
                  <a:lnTo>
                    <a:pt x="2606929" y="8635"/>
                  </a:lnTo>
                  <a:lnTo>
                    <a:pt x="2606929" y="499617"/>
                  </a:lnTo>
                  <a:lnTo>
                    <a:pt x="2542032" y="499617"/>
                  </a:lnTo>
                  <a:lnTo>
                    <a:pt x="2542032" y="8635"/>
                  </a:lnTo>
                  <a:close/>
                </a:path>
                <a:path w="4807584" h="508000">
                  <a:moveTo>
                    <a:pt x="2075053" y="8635"/>
                  </a:moveTo>
                  <a:lnTo>
                    <a:pt x="2464054" y="8635"/>
                  </a:lnTo>
                  <a:lnTo>
                    <a:pt x="2464054" y="66548"/>
                  </a:lnTo>
                  <a:lnTo>
                    <a:pt x="2301747" y="66548"/>
                  </a:lnTo>
                  <a:lnTo>
                    <a:pt x="2301747" y="499617"/>
                  </a:lnTo>
                  <a:lnTo>
                    <a:pt x="2236723" y="499617"/>
                  </a:lnTo>
                  <a:lnTo>
                    <a:pt x="2236723" y="66548"/>
                  </a:lnTo>
                  <a:lnTo>
                    <a:pt x="2075053" y="66548"/>
                  </a:lnTo>
                  <a:lnTo>
                    <a:pt x="2075053" y="8635"/>
                  </a:lnTo>
                  <a:close/>
                </a:path>
                <a:path w="4807584" h="508000">
                  <a:moveTo>
                    <a:pt x="1839595" y="8635"/>
                  </a:moveTo>
                  <a:lnTo>
                    <a:pt x="1909571" y="8635"/>
                  </a:lnTo>
                  <a:lnTo>
                    <a:pt x="2110485" y="499617"/>
                  </a:lnTo>
                  <a:lnTo>
                    <a:pt x="2036445" y="499617"/>
                  </a:lnTo>
                  <a:lnTo>
                    <a:pt x="1979168" y="350900"/>
                  </a:lnTo>
                  <a:lnTo>
                    <a:pt x="1773935" y="350900"/>
                  </a:lnTo>
                  <a:lnTo>
                    <a:pt x="1719960" y="499617"/>
                  </a:lnTo>
                  <a:lnTo>
                    <a:pt x="1651000" y="499617"/>
                  </a:lnTo>
                  <a:lnTo>
                    <a:pt x="1839595" y="8635"/>
                  </a:lnTo>
                  <a:close/>
                </a:path>
                <a:path w="4807584" h="508000">
                  <a:moveTo>
                    <a:pt x="1299337" y="8635"/>
                  </a:moveTo>
                  <a:lnTo>
                    <a:pt x="1688338" y="8635"/>
                  </a:lnTo>
                  <a:lnTo>
                    <a:pt x="1688338" y="66548"/>
                  </a:lnTo>
                  <a:lnTo>
                    <a:pt x="1526032" y="66548"/>
                  </a:lnTo>
                  <a:lnTo>
                    <a:pt x="1526032" y="499617"/>
                  </a:lnTo>
                  <a:lnTo>
                    <a:pt x="1461008" y="499617"/>
                  </a:lnTo>
                  <a:lnTo>
                    <a:pt x="1461008" y="66548"/>
                  </a:lnTo>
                  <a:lnTo>
                    <a:pt x="1299337" y="66548"/>
                  </a:lnTo>
                  <a:lnTo>
                    <a:pt x="1299337" y="8635"/>
                  </a:lnTo>
                  <a:close/>
                </a:path>
                <a:path w="4807584" h="508000">
                  <a:moveTo>
                    <a:pt x="1156716" y="8635"/>
                  </a:moveTo>
                  <a:lnTo>
                    <a:pt x="1221613" y="8635"/>
                  </a:lnTo>
                  <a:lnTo>
                    <a:pt x="1221613" y="499617"/>
                  </a:lnTo>
                  <a:lnTo>
                    <a:pt x="1156716" y="499617"/>
                  </a:lnTo>
                  <a:lnTo>
                    <a:pt x="1156716" y="8635"/>
                  </a:lnTo>
                  <a:close/>
                </a:path>
                <a:path w="4807584" h="508000">
                  <a:moveTo>
                    <a:pt x="572135" y="8635"/>
                  </a:moveTo>
                  <a:lnTo>
                    <a:pt x="669925" y="8635"/>
                  </a:lnTo>
                  <a:lnTo>
                    <a:pt x="786130" y="356234"/>
                  </a:lnTo>
                  <a:lnTo>
                    <a:pt x="793603" y="378997"/>
                  </a:lnTo>
                  <a:lnTo>
                    <a:pt x="800004" y="398700"/>
                  </a:lnTo>
                  <a:lnTo>
                    <a:pt x="805310" y="415331"/>
                  </a:lnTo>
                  <a:lnTo>
                    <a:pt x="809498" y="428878"/>
                  </a:lnTo>
                  <a:lnTo>
                    <a:pt x="814282" y="413952"/>
                  </a:lnTo>
                  <a:lnTo>
                    <a:pt x="820245" y="395858"/>
                  </a:lnTo>
                  <a:lnTo>
                    <a:pt x="827375" y="374622"/>
                  </a:lnTo>
                  <a:lnTo>
                    <a:pt x="835660" y="350265"/>
                  </a:lnTo>
                  <a:lnTo>
                    <a:pt x="953135" y="8635"/>
                  </a:lnTo>
                  <a:lnTo>
                    <a:pt x="1040638" y="8635"/>
                  </a:lnTo>
                  <a:lnTo>
                    <a:pt x="1040638" y="499617"/>
                  </a:lnTo>
                  <a:lnTo>
                    <a:pt x="977900" y="499617"/>
                  </a:lnTo>
                  <a:lnTo>
                    <a:pt x="977900" y="88646"/>
                  </a:lnTo>
                  <a:lnTo>
                    <a:pt x="835279" y="499617"/>
                  </a:lnTo>
                  <a:lnTo>
                    <a:pt x="776732" y="499617"/>
                  </a:lnTo>
                  <a:lnTo>
                    <a:pt x="634745" y="81660"/>
                  </a:lnTo>
                  <a:lnTo>
                    <a:pt x="634745" y="499617"/>
                  </a:lnTo>
                  <a:lnTo>
                    <a:pt x="572135" y="499617"/>
                  </a:lnTo>
                  <a:lnTo>
                    <a:pt x="572135" y="8635"/>
                  </a:lnTo>
                  <a:close/>
                </a:path>
                <a:path w="4807584" h="508000">
                  <a:moveTo>
                    <a:pt x="394716" y="8635"/>
                  </a:moveTo>
                  <a:lnTo>
                    <a:pt x="459613" y="8635"/>
                  </a:lnTo>
                  <a:lnTo>
                    <a:pt x="459613" y="499617"/>
                  </a:lnTo>
                  <a:lnTo>
                    <a:pt x="394716" y="499617"/>
                  </a:lnTo>
                  <a:lnTo>
                    <a:pt x="394716" y="8635"/>
                  </a:lnTo>
                  <a:close/>
                </a:path>
                <a:path w="4807584" h="508000">
                  <a:moveTo>
                    <a:pt x="0" y="8635"/>
                  </a:moveTo>
                  <a:lnTo>
                    <a:pt x="64897" y="8635"/>
                  </a:lnTo>
                  <a:lnTo>
                    <a:pt x="64897" y="441578"/>
                  </a:lnTo>
                  <a:lnTo>
                    <a:pt x="306705" y="441578"/>
                  </a:lnTo>
                  <a:lnTo>
                    <a:pt x="306705" y="499617"/>
                  </a:lnTo>
                  <a:lnTo>
                    <a:pt x="0" y="499617"/>
                  </a:lnTo>
                  <a:lnTo>
                    <a:pt x="0" y="8635"/>
                  </a:lnTo>
                  <a:close/>
                </a:path>
                <a:path w="4807584" h="508000">
                  <a:moveTo>
                    <a:pt x="4154424" y="0"/>
                  </a:moveTo>
                  <a:lnTo>
                    <a:pt x="4219082" y="8096"/>
                  </a:lnTo>
                  <a:lnTo>
                    <a:pt x="4276979" y="32384"/>
                  </a:lnTo>
                  <a:lnTo>
                    <a:pt x="4325096" y="71342"/>
                  </a:lnTo>
                  <a:lnTo>
                    <a:pt x="4360164" y="123062"/>
                  </a:lnTo>
                  <a:lnTo>
                    <a:pt x="4381706" y="185007"/>
                  </a:lnTo>
                  <a:lnTo>
                    <a:pt x="4388866" y="254761"/>
                  </a:lnTo>
                  <a:lnTo>
                    <a:pt x="4386982" y="291121"/>
                  </a:lnTo>
                  <a:lnTo>
                    <a:pt x="4371881" y="357935"/>
                  </a:lnTo>
                  <a:lnTo>
                    <a:pt x="4342018" y="416085"/>
                  </a:lnTo>
                  <a:lnTo>
                    <a:pt x="4299346" y="460714"/>
                  </a:lnTo>
                  <a:lnTo>
                    <a:pt x="4245125" y="490908"/>
                  </a:lnTo>
                  <a:lnTo>
                    <a:pt x="4185499" y="506096"/>
                  </a:lnTo>
                  <a:lnTo>
                    <a:pt x="4154043" y="507999"/>
                  </a:lnTo>
                  <a:lnTo>
                    <a:pt x="4120354" y="505904"/>
                  </a:lnTo>
                  <a:lnTo>
                    <a:pt x="4058406" y="489140"/>
                  </a:lnTo>
                  <a:lnTo>
                    <a:pt x="4004548" y="456183"/>
                  </a:lnTo>
                  <a:lnTo>
                    <a:pt x="3963209" y="410463"/>
                  </a:lnTo>
                  <a:lnTo>
                    <a:pt x="3935206" y="353649"/>
                  </a:lnTo>
                  <a:lnTo>
                    <a:pt x="3921109" y="292359"/>
                  </a:lnTo>
                  <a:lnTo>
                    <a:pt x="3919347" y="260476"/>
                  </a:lnTo>
                  <a:lnTo>
                    <a:pt x="3923444" y="202658"/>
                  </a:lnTo>
                  <a:lnTo>
                    <a:pt x="3935745" y="151495"/>
                  </a:lnTo>
                  <a:lnTo>
                    <a:pt x="3956262" y="106975"/>
                  </a:lnTo>
                  <a:lnTo>
                    <a:pt x="3985005" y="69087"/>
                  </a:lnTo>
                  <a:lnTo>
                    <a:pt x="4020175" y="38844"/>
                  </a:lnTo>
                  <a:lnTo>
                    <a:pt x="4060142" y="17256"/>
                  </a:lnTo>
                  <a:lnTo>
                    <a:pt x="4104895" y="4312"/>
                  </a:lnTo>
                  <a:lnTo>
                    <a:pt x="4154424" y="0"/>
                  </a:lnTo>
                  <a:close/>
                </a:path>
                <a:path w="4807584" h="508000">
                  <a:moveTo>
                    <a:pt x="2936747" y="0"/>
                  </a:moveTo>
                  <a:lnTo>
                    <a:pt x="3001406" y="8096"/>
                  </a:lnTo>
                  <a:lnTo>
                    <a:pt x="3059303" y="32384"/>
                  </a:lnTo>
                  <a:lnTo>
                    <a:pt x="3107420" y="71342"/>
                  </a:lnTo>
                  <a:lnTo>
                    <a:pt x="3142488" y="123062"/>
                  </a:lnTo>
                  <a:lnTo>
                    <a:pt x="3164030" y="185007"/>
                  </a:lnTo>
                  <a:lnTo>
                    <a:pt x="3171190" y="254761"/>
                  </a:lnTo>
                  <a:lnTo>
                    <a:pt x="3169306" y="291121"/>
                  </a:lnTo>
                  <a:lnTo>
                    <a:pt x="3154205" y="357935"/>
                  </a:lnTo>
                  <a:lnTo>
                    <a:pt x="3124342" y="416085"/>
                  </a:lnTo>
                  <a:lnTo>
                    <a:pt x="3081670" y="460714"/>
                  </a:lnTo>
                  <a:lnTo>
                    <a:pt x="3027449" y="490908"/>
                  </a:lnTo>
                  <a:lnTo>
                    <a:pt x="2967823" y="506096"/>
                  </a:lnTo>
                  <a:lnTo>
                    <a:pt x="2936367" y="507999"/>
                  </a:lnTo>
                  <a:lnTo>
                    <a:pt x="2902678" y="505904"/>
                  </a:lnTo>
                  <a:lnTo>
                    <a:pt x="2840730" y="489140"/>
                  </a:lnTo>
                  <a:lnTo>
                    <a:pt x="2786872" y="456183"/>
                  </a:lnTo>
                  <a:lnTo>
                    <a:pt x="2745533" y="410463"/>
                  </a:lnTo>
                  <a:lnTo>
                    <a:pt x="2717530" y="353649"/>
                  </a:lnTo>
                  <a:lnTo>
                    <a:pt x="2703433" y="292359"/>
                  </a:lnTo>
                  <a:lnTo>
                    <a:pt x="2701671" y="260476"/>
                  </a:lnTo>
                  <a:lnTo>
                    <a:pt x="2705768" y="202658"/>
                  </a:lnTo>
                  <a:lnTo>
                    <a:pt x="2718069" y="151495"/>
                  </a:lnTo>
                  <a:lnTo>
                    <a:pt x="2738586" y="106975"/>
                  </a:lnTo>
                  <a:lnTo>
                    <a:pt x="2767330" y="69087"/>
                  </a:lnTo>
                  <a:lnTo>
                    <a:pt x="2802499" y="38844"/>
                  </a:lnTo>
                  <a:lnTo>
                    <a:pt x="2842466" y="17256"/>
                  </a:lnTo>
                  <a:lnTo>
                    <a:pt x="2887219" y="4312"/>
                  </a:lnTo>
                  <a:lnTo>
                    <a:pt x="2936747" y="0"/>
                  </a:lnTo>
                  <a:close/>
                </a:path>
              </a:pathLst>
            </a:custGeom>
            <a:ln w="13716">
              <a:solidFill>
                <a:srgbClr val="FFFFFF"/>
              </a:solidFill>
            </a:ln>
          </p:spPr>
          <p:txBody>
            <a:bodyPr wrap="square" lIns="0" tIns="0" rIns="0" bIns="0" rtlCol="0"/>
            <a:lstStyle/>
            <a:p>
              <a:endParaRPr/>
            </a:p>
          </p:txBody>
        </p:sp>
      </p:grpSp>
      <p:grpSp>
        <p:nvGrpSpPr>
          <p:cNvPr id="7" name="object 7"/>
          <p:cNvGrpSpPr/>
          <p:nvPr/>
        </p:nvGrpSpPr>
        <p:grpSpPr>
          <a:xfrm>
            <a:off x="2316479" y="845819"/>
            <a:ext cx="4506595" cy="629920"/>
            <a:chOff x="2316479" y="845819"/>
            <a:chExt cx="4506595" cy="629920"/>
          </a:xfrm>
        </p:grpSpPr>
        <p:sp>
          <p:nvSpPr>
            <p:cNvPr id="8" name="object 8"/>
            <p:cNvSpPr/>
            <p:nvPr/>
          </p:nvSpPr>
          <p:spPr>
            <a:xfrm>
              <a:off x="2316479" y="845819"/>
              <a:ext cx="4506468" cy="62941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369311" y="899794"/>
              <a:ext cx="4400295" cy="521716"/>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535940" y="1523658"/>
            <a:ext cx="5692140" cy="2367915"/>
          </a:xfrm>
          <a:prstGeom prst="rect">
            <a:avLst/>
          </a:prstGeom>
        </p:spPr>
        <p:txBody>
          <a:bodyPr vert="horz" wrap="square" lIns="0" tIns="110489" rIns="0" bIns="0" rtlCol="0">
            <a:spAutoFit/>
          </a:bodyPr>
          <a:lstStyle/>
          <a:p>
            <a:pPr marL="12700">
              <a:lnSpc>
                <a:spcPct val="100000"/>
              </a:lnSpc>
              <a:spcBef>
                <a:spcPts val="869"/>
              </a:spcBef>
              <a:tabLst>
                <a:tab pos="467995" algn="l"/>
              </a:tabLst>
            </a:pPr>
            <a:r>
              <a:rPr sz="2400" spc="4175" dirty="0">
                <a:solidFill>
                  <a:srgbClr val="F4680A"/>
                </a:solidFill>
                <a:latin typeface="Wingdings"/>
                <a:cs typeface="Wingdings"/>
              </a:rPr>
              <a:t></a:t>
            </a:r>
            <a:r>
              <a:rPr sz="2400" spc="4175" dirty="0">
                <a:solidFill>
                  <a:srgbClr val="F4680A"/>
                </a:solidFill>
                <a:latin typeface="Times New Roman"/>
                <a:cs typeface="Times New Roman"/>
              </a:rPr>
              <a:t>	</a:t>
            </a:r>
            <a:r>
              <a:rPr sz="3200" spc="-5" dirty="0">
                <a:solidFill>
                  <a:srgbClr val="545449"/>
                </a:solidFill>
                <a:latin typeface="Arial"/>
                <a:cs typeface="Arial"/>
              </a:rPr>
              <a:t>Lack </a:t>
            </a:r>
            <a:r>
              <a:rPr sz="3200" dirty="0">
                <a:solidFill>
                  <a:srgbClr val="545449"/>
                </a:solidFill>
                <a:latin typeface="Arial"/>
                <a:cs typeface="Arial"/>
              </a:rPr>
              <a:t>of message</a:t>
            </a:r>
            <a:r>
              <a:rPr sz="3200" spc="-105" dirty="0">
                <a:solidFill>
                  <a:srgbClr val="545449"/>
                </a:solidFill>
                <a:latin typeface="Arial"/>
                <a:cs typeface="Arial"/>
              </a:rPr>
              <a:t> </a:t>
            </a:r>
            <a:r>
              <a:rPr sz="3200" spc="-5" dirty="0">
                <a:solidFill>
                  <a:srgbClr val="545449"/>
                </a:solidFill>
                <a:latin typeface="Arial"/>
                <a:cs typeface="Arial"/>
              </a:rPr>
              <a:t>penetration</a:t>
            </a:r>
            <a:endParaRPr sz="3200">
              <a:latin typeface="Arial"/>
              <a:cs typeface="Arial"/>
            </a:endParaRPr>
          </a:p>
          <a:p>
            <a:pPr marL="12700">
              <a:lnSpc>
                <a:spcPct val="100000"/>
              </a:lnSpc>
              <a:spcBef>
                <a:spcPts val="770"/>
              </a:spcBef>
              <a:tabLst>
                <a:tab pos="467995" algn="l"/>
              </a:tabLst>
            </a:pPr>
            <a:r>
              <a:rPr sz="2400" spc="4170" dirty="0">
                <a:solidFill>
                  <a:srgbClr val="F4680A"/>
                </a:solidFill>
                <a:latin typeface="Wingdings"/>
                <a:cs typeface="Wingdings"/>
              </a:rPr>
              <a:t></a:t>
            </a:r>
            <a:r>
              <a:rPr sz="2400" spc="4170" dirty="0">
                <a:solidFill>
                  <a:srgbClr val="F4680A"/>
                </a:solidFill>
                <a:latin typeface="Times New Roman"/>
                <a:cs typeface="Times New Roman"/>
              </a:rPr>
              <a:t>	</a:t>
            </a:r>
            <a:r>
              <a:rPr sz="3200" spc="-5" dirty="0">
                <a:solidFill>
                  <a:srgbClr val="545449"/>
                </a:solidFill>
                <a:latin typeface="Arial"/>
                <a:cs typeface="Arial"/>
              </a:rPr>
              <a:t>Conflicting messages</a:t>
            </a:r>
            <a:endParaRPr sz="3200">
              <a:latin typeface="Arial"/>
              <a:cs typeface="Arial"/>
            </a:endParaRPr>
          </a:p>
          <a:p>
            <a:pPr marL="12700">
              <a:lnSpc>
                <a:spcPct val="100000"/>
              </a:lnSpc>
              <a:spcBef>
                <a:spcPts val="770"/>
              </a:spcBef>
              <a:tabLst>
                <a:tab pos="467995" algn="l"/>
              </a:tabLst>
            </a:pPr>
            <a:r>
              <a:rPr sz="2400" spc="4170" dirty="0">
                <a:solidFill>
                  <a:srgbClr val="F4680A"/>
                </a:solidFill>
                <a:latin typeface="Wingdings"/>
                <a:cs typeface="Wingdings"/>
              </a:rPr>
              <a:t></a:t>
            </a:r>
            <a:r>
              <a:rPr sz="2400" spc="4170" dirty="0">
                <a:solidFill>
                  <a:srgbClr val="F4680A"/>
                </a:solidFill>
                <a:latin typeface="Times New Roman"/>
                <a:cs typeface="Times New Roman"/>
              </a:rPr>
              <a:t>	</a:t>
            </a:r>
            <a:r>
              <a:rPr sz="3200" spc="-5" dirty="0">
                <a:solidFill>
                  <a:srgbClr val="545449"/>
                </a:solidFill>
                <a:latin typeface="Arial"/>
                <a:cs typeface="Arial"/>
              </a:rPr>
              <a:t>Self-selection</a:t>
            </a:r>
            <a:endParaRPr sz="3200">
              <a:latin typeface="Arial"/>
              <a:cs typeface="Arial"/>
            </a:endParaRPr>
          </a:p>
          <a:p>
            <a:pPr marL="12700">
              <a:lnSpc>
                <a:spcPct val="100000"/>
              </a:lnSpc>
              <a:spcBef>
                <a:spcPts val="770"/>
              </a:spcBef>
              <a:tabLst>
                <a:tab pos="467995" algn="l"/>
              </a:tabLst>
            </a:pPr>
            <a:r>
              <a:rPr sz="2400" spc="4175" dirty="0">
                <a:solidFill>
                  <a:srgbClr val="F4680A"/>
                </a:solidFill>
                <a:latin typeface="Wingdings"/>
                <a:cs typeface="Wingdings"/>
              </a:rPr>
              <a:t></a:t>
            </a:r>
            <a:r>
              <a:rPr sz="2400" spc="4175" dirty="0">
                <a:solidFill>
                  <a:srgbClr val="F4680A"/>
                </a:solidFill>
                <a:latin typeface="Times New Roman"/>
                <a:cs typeface="Times New Roman"/>
              </a:rPr>
              <a:t>	</a:t>
            </a:r>
            <a:r>
              <a:rPr sz="3200" spc="-5" dirty="0">
                <a:solidFill>
                  <a:srgbClr val="545449"/>
                </a:solidFill>
                <a:latin typeface="Arial"/>
                <a:cs typeface="Arial"/>
              </a:rPr>
              <a:t>Self-perception</a:t>
            </a:r>
            <a:endParaRPr sz="32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83892" y="207263"/>
            <a:ext cx="4780915" cy="620395"/>
            <a:chOff x="2183892" y="207263"/>
            <a:chExt cx="4780915" cy="620395"/>
          </a:xfrm>
        </p:grpSpPr>
        <p:sp>
          <p:nvSpPr>
            <p:cNvPr id="3" name="object 3"/>
            <p:cNvSpPr/>
            <p:nvPr/>
          </p:nvSpPr>
          <p:spPr>
            <a:xfrm>
              <a:off x="2183892" y="207263"/>
              <a:ext cx="4780787" cy="6202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36724" y="261238"/>
              <a:ext cx="4674108" cy="512571"/>
            </a:xfrm>
            <a:prstGeom prst="rect">
              <a:avLst/>
            </a:prstGeom>
            <a:blipFill>
              <a:blip r:embed="rId3" cstate="print"/>
              <a:stretch>
                <a:fillRect/>
              </a:stretch>
            </a:blipFill>
          </p:spPr>
          <p:txBody>
            <a:bodyPr wrap="square" lIns="0" tIns="0" rIns="0" bIns="0" rtlCol="0"/>
            <a:lstStyle/>
            <a:p>
              <a:endParaRPr/>
            </a:p>
          </p:txBody>
        </p:sp>
      </p:grpSp>
      <p:grpSp>
        <p:nvGrpSpPr>
          <p:cNvPr id="5" name="object 5"/>
          <p:cNvGrpSpPr/>
          <p:nvPr/>
        </p:nvGrpSpPr>
        <p:grpSpPr>
          <a:xfrm>
            <a:off x="2697479" y="1030224"/>
            <a:ext cx="3771900" cy="756285"/>
            <a:chOff x="2697479" y="1030224"/>
            <a:chExt cx="3771900" cy="756285"/>
          </a:xfrm>
        </p:grpSpPr>
        <p:sp>
          <p:nvSpPr>
            <p:cNvPr id="6" name="object 6"/>
            <p:cNvSpPr/>
            <p:nvPr/>
          </p:nvSpPr>
          <p:spPr>
            <a:xfrm>
              <a:off x="2697479" y="1030224"/>
              <a:ext cx="3771900" cy="75590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750311" y="1084199"/>
              <a:ext cx="3665855" cy="648843"/>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p:nvPr/>
        </p:nvSpPr>
        <p:spPr>
          <a:xfrm>
            <a:off x="878839" y="1701749"/>
            <a:ext cx="7741920" cy="1123950"/>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545449"/>
                </a:solidFill>
                <a:latin typeface="Arial"/>
                <a:cs typeface="Arial"/>
              </a:rPr>
              <a:t>Public </a:t>
            </a:r>
            <a:r>
              <a:rPr sz="2400" dirty="0">
                <a:solidFill>
                  <a:srgbClr val="545449"/>
                </a:solidFill>
                <a:latin typeface="Arial"/>
                <a:cs typeface="Arial"/>
              </a:rPr>
              <a:t>relations is indeed persuasion, also propaganda is  </a:t>
            </a:r>
            <a:r>
              <a:rPr sz="2400" spc="-5" dirty="0">
                <a:solidFill>
                  <a:srgbClr val="545449"/>
                </a:solidFill>
                <a:latin typeface="Arial"/>
                <a:cs typeface="Arial"/>
              </a:rPr>
              <a:t>a </a:t>
            </a:r>
            <a:r>
              <a:rPr sz="2400" dirty="0">
                <a:solidFill>
                  <a:srgbClr val="545449"/>
                </a:solidFill>
                <a:latin typeface="Arial"/>
                <a:cs typeface="Arial"/>
              </a:rPr>
              <a:t>form of </a:t>
            </a:r>
            <a:r>
              <a:rPr sz="2400" spc="-5" dirty="0">
                <a:solidFill>
                  <a:srgbClr val="545449"/>
                </a:solidFill>
                <a:latin typeface="Arial"/>
                <a:cs typeface="Arial"/>
              </a:rPr>
              <a:t>persuasion which </a:t>
            </a:r>
            <a:r>
              <a:rPr sz="2400" dirty="0">
                <a:solidFill>
                  <a:srgbClr val="545449"/>
                </a:solidFill>
                <a:latin typeface="Arial"/>
                <a:cs typeface="Arial"/>
              </a:rPr>
              <a:t>sometimes </a:t>
            </a:r>
            <a:r>
              <a:rPr sz="2400" spc="-5" dirty="0">
                <a:solidFill>
                  <a:srgbClr val="545449"/>
                </a:solidFill>
                <a:latin typeface="Arial"/>
                <a:cs typeface="Arial"/>
              </a:rPr>
              <a:t>employs a  degree </a:t>
            </a:r>
            <a:r>
              <a:rPr sz="2400" dirty="0">
                <a:solidFill>
                  <a:srgbClr val="545449"/>
                </a:solidFill>
                <a:latin typeface="Arial"/>
                <a:cs typeface="Arial"/>
              </a:rPr>
              <a:t>of </a:t>
            </a:r>
            <a:r>
              <a:rPr sz="2400" spc="-20" dirty="0">
                <a:solidFill>
                  <a:srgbClr val="545449"/>
                </a:solidFill>
                <a:latin typeface="Arial"/>
                <a:cs typeface="Arial"/>
              </a:rPr>
              <a:t>skulduggery.</a:t>
            </a:r>
            <a:endParaRPr sz="2400">
              <a:latin typeface="Arial"/>
              <a:cs typeface="Arial"/>
            </a:endParaRPr>
          </a:p>
        </p:txBody>
      </p:sp>
      <p:sp>
        <p:nvSpPr>
          <p:cNvPr id="9" name="object 9"/>
          <p:cNvSpPr/>
          <p:nvPr/>
        </p:nvSpPr>
        <p:spPr>
          <a:xfrm>
            <a:off x="548640" y="1860804"/>
            <a:ext cx="131445" cy="16002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82168" y="4105655"/>
            <a:ext cx="214312" cy="248412"/>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535940" y="2883307"/>
            <a:ext cx="8223250" cy="3262629"/>
          </a:xfrm>
          <a:prstGeom prst="rect">
            <a:avLst/>
          </a:prstGeom>
        </p:spPr>
        <p:txBody>
          <a:bodyPr vert="horz" wrap="square" lIns="0" tIns="303530" rIns="0" bIns="0" rtlCol="0">
            <a:spAutoFit/>
          </a:bodyPr>
          <a:lstStyle/>
          <a:p>
            <a:pPr marL="12700">
              <a:lnSpc>
                <a:spcPct val="100000"/>
              </a:lnSpc>
              <a:spcBef>
                <a:spcPts val="2390"/>
              </a:spcBef>
            </a:pPr>
            <a:r>
              <a:rPr sz="4000" spc="-5" dirty="0">
                <a:solidFill>
                  <a:srgbClr val="545449"/>
                </a:solidFill>
                <a:latin typeface="Arial"/>
                <a:cs typeface="Arial"/>
              </a:rPr>
              <a:t>Ethical Persuasion</a:t>
            </a:r>
            <a:endParaRPr sz="4000">
              <a:latin typeface="Arial"/>
              <a:cs typeface="Arial"/>
            </a:endParaRPr>
          </a:p>
          <a:p>
            <a:pPr marL="301625" marR="5080" indent="78740">
              <a:lnSpc>
                <a:spcPct val="100000"/>
              </a:lnSpc>
              <a:spcBef>
                <a:spcPts val="1595"/>
              </a:spcBef>
            </a:pPr>
            <a:r>
              <a:rPr sz="2800" spc="-5" dirty="0">
                <a:latin typeface="Arial"/>
                <a:cs typeface="Arial"/>
              </a:rPr>
              <a:t>An </a:t>
            </a:r>
            <a:r>
              <a:rPr sz="2800" dirty="0">
                <a:latin typeface="Arial"/>
                <a:cs typeface="Arial"/>
              </a:rPr>
              <a:t>attempt through communication </a:t>
            </a:r>
            <a:r>
              <a:rPr sz="2800" spc="-5" dirty="0">
                <a:latin typeface="Arial"/>
                <a:cs typeface="Arial"/>
              </a:rPr>
              <a:t>to </a:t>
            </a:r>
            <a:r>
              <a:rPr sz="2800" dirty="0">
                <a:latin typeface="Arial"/>
                <a:cs typeface="Arial"/>
              </a:rPr>
              <a:t>influence  knowledge, attitude </a:t>
            </a:r>
            <a:r>
              <a:rPr sz="2800" spc="-5" dirty="0">
                <a:latin typeface="Arial"/>
                <a:cs typeface="Arial"/>
              </a:rPr>
              <a:t>or </a:t>
            </a:r>
            <a:r>
              <a:rPr sz="2800" dirty="0">
                <a:latin typeface="Arial"/>
                <a:cs typeface="Arial"/>
              </a:rPr>
              <a:t>behavior </a:t>
            </a:r>
            <a:r>
              <a:rPr sz="2800" spc="-5" dirty="0">
                <a:latin typeface="Arial"/>
                <a:cs typeface="Arial"/>
              </a:rPr>
              <a:t>of an </a:t>
            </a:r>
            <a:r>
              <a:rPr sz="2800" dirty="0">
                <a:latin typeface="Arial"/>
                <a:cs typeface="Arial"/>
              </a:rPr>
              <a:t>audience  through presentation of </a:t>
            </a:r>
            <a:r>
              <a:rPr sz="2800" spc="-5" dirty="0">
                <a:latin typeface="Arial"/>
                <a:cs typeface="Arial"/>
              </a:rPr>
              <a:t>a </a:t>
            </a:r>
            <a:r>
              <a:rPr sz="2800" dirty="0">
                <a:latin typeface="Arial"/>
                <a:cs typeface="Arial"/>
              </a:rPr>
              <a:t>view that addresses and  allows the audience </a:t>
            </a:r>
            <a:r>
              <a:rPr sz="2800" spc="-5" dirty="0">
                <a:latin typeface="Arial"/>
                <a:cs typeface="Arial"/>
              </a:rPr>
              <a:t>to make </a:t>
            </a:r>
            <a:r>
              <a:rPr sz="2800" spc="-20" dirty="0">
                <a:latin typeface="Arial"/>
                <a:cs typeface="Arial"/>
              </a:rPr>
              <a:t>voluntary, </a:t>
            </a:r>
            <a:r>
              <a:rPr sz="2800" dirty="0">
                <a:latin typeface="Arial"/>
                <a:cs typeface="Arial"/>
              </a:rPr>
              <a:t>informed,  rational and reflective</a:t>
            </a:r>
            <a:r>
              <a:rPr sz="2800" spc="20" dirty="0">
                <a:latin typeface="Arial"/>
                <a:cs typeface="Arial"/>
              </a:rPr>
              <a:t> </a:t>
            </a:r>
            <a:r>
              <a:rPr sz="2800" dirty="0">
                <a:latin typeface="Arial"/>
                <a:cs typeface="Arial"/>
              </a:rPr>
              <a:t>judgments.</a:t>
            </a:r>
            <a:endParaRPr sz="28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98776" y="618744"/>
            <a:ext cx="4406265" cy="620395"/>
            <a:chOff x="2398776" y="618744"/>
            <a:chExt cx="4406265" cy="620395"/>
          </a:xfrm>
        </p:grpSpPr>
        <p:sp>
          <p:nvSpPr>
            <p:cNvPr id="3" name="object 3"/>
            <p:cNvSpPr/>
            <p:nvPr/>
          </p:nvSpPr>
          <p:spPr>
            <a:xfrm>
              <a:off x="2398776" y="618744"/>
              <a:ext cx="4405883" cy="6202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52370" y="672719"/>
              <a:ext cx="4299204" cy="512572"/>
            </a:xfrm>
            <a:prstGeom prst="rect">
              <a:avLst/>
            </a:prstGeom>
            <a:blipFill>
              <a:blip r:embed="rId3" cstate="print"/>
              <a:stretch>
                <a:fillRect/>
              </a:stretch>
            </a:blipFill>
          </p:spPr>
          <p:txBody>
            <a:bodyPr wrap="square" lIns="0" tIns="0" rIns="0" bIns="0" rtlCol="0"/>
            <a:lstStyle/>
            <a:p>
              <a:endParaRPr/>
            </a:p>
          </p:txBody>
        </p:sp>
      </p:grpSp>
      <p:sp>
        <p:nvSpPr>
          <p:cNvPr id="5" name="object 5"/>
          <p:cNvSpPr/>
          <p:nvPr/>
        </p:nvSpPr>
        <p:spPr>
          <a:xfrm>
            <a:off x="548640" y="1860804"/>
            <a:ext cx="131445" cy="16002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82168" y="3605784"/>
            <a:ext cx="214312" cy="248411"/>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35940" y="1701749"/>
            <a:ext cx="7745730" cy="4157979"/>
          </a:xfrm>
          <a:prstGeom prst="rect">
            <a:avLst/>
          </a:prstGeom>
        </p:spPr>
        <p:txBody>
          <a:bodyPr vert="horz" wrap="square" lIns="0" tIns="12700" rIns="0" bIns="0" rtlCol="0">
            <a:spAutoFit/>
          </a:bodyPr>
          <a:lstStyle/>
          <a:p>
            <a:pPr marL="355600">
              <a:lnSpc>
                <a:spcPct val="100000"/>
              </a:lnSpc>
              <a:spcBef>
                <a:spcPts val="100"/>
              </a:spcBef>
            </a:pPr>
            <a:r>
              <a:rPr sz="2400" dirty="0">
                <a:solidFill>
                  <a:srgbClr val="545449"/>
                </a:solidFill>
                <a:latin typeface="Arial"/>
                <a:cs typeface="Arial"/>
              </a:rPr>
              <a:t>The </a:t>
            </a:r>
            <a:r>
              <a:rPr sz="2400" spc="-5" dirty="0">
                <a:solidFill>
                  <a:srgbClr val="545449"/>
                </a:solidFill>
                <a:latin typeface="Arial"/>
                <a:cs typeface="Arial"/>
              </a:rPr>
              <a:t>public </a:t>
            </a:r>
            <a:r>
              <a:rPr sz="2400" dirty="0">
                <a:solidFill>
                  <a:srgbClr val="545449"/>
                </a:solidFill>
                <a:latin typeface="Arial"/>
                <a:cs typeface="Arial"/>
              </a:rPr>
              <a:t>interest is used by many to justify a</a:t>
            </a:r>
            <a:r>
              <a:rPr sz="2400" spc="10" dirty="0">
                <a:solidFill>
                  <a:srgbClr val="545449"/>
                </a:solidFill>
                <a:latin typeface="Arial"/>
                <a:cs typeface="Arial"/>
              </a:rPr>
              <a:t> </a:t>
            </a:r>
            <a:r>
              <a:rPr sz="2400" dirty="0">
                <a:solidFill>
                  <a:srgbClr val="545449"/>
                </a:solidFill>
                <a:latin typeface="Arial"/>
                <a:cs typeface="Arial"/>
              </a:rPr>
              <a:t>wide</a:t>
            </a:r>
            <a:endParaRPr sz="2400">
              <a:latin typeface="Arial"/>
              <a:cs typeface="Arial"/>
            </a:endParaRPr>
          </a:p>
          <a:p>
            <a:pPr marL="355600">
              <a:lnSpc>
                <a:spcPct val="100000"/>
              </a:lnSpc>
              <a:spcBef>
                <a:spcPts val="5"/>
              </a:spcBef>
            </a:pPr>
            <a:r>
              <a:rPr sz="2400" spc="-5" dirty="0">
                <a:solidFill>
                  <a:srgbClr val="545449"/>
                </a:solidFill>
                <a:latin typeface="Arial"/>
                <a:cs typeface="Arial"/>
              </a:rPr>
              <a:t>range </a:t>
            </a:r>
            <a:r>
              <a:rPr sz="2400" dirty="0">
                <a:solidFill>
                  <a:srgbClr val="545449"/>
                </a:solidFill>
                <a:latin typeface="Arial"/>
                <a:cs typeface="Arial"/>
              </a:rPr>
              <a:t>of </a:t>
            </a:r>
            <a:r>
              <a:rPr sz="2400" spc="-5" dirty="0">
                <a:solidFill>
                  <a:srgbClr val="545449"/>
                </a:solidFill>
                <a:latin typeface="Arial"/>
                <a:cs typeface="Arial"/>
              </a:rPr>
              <a:t>actions and</a:t>
            </a:r>
            <a:r>
              <a:rPr sz="2400" spc="55" dirty="0">
                <a:solidFill>
                  <a:srgbClr val="545449"/>
                </a:solidFill>
                <a:latin typeface="Arial"/>
                <a:cs typeface="Arial"/>
              </a:rPr>
              <a:t> </a:t>
            </a:r>
            <a:r>
              <a:rPr sz="2400" spc="-5" dirty="0">
                <a:solidFill>
                  <a:srgbClr val="545449"/>
                </a:solidFill>
                <a:latin typeface="Arial"/>
                <a:cs typeface="Arial"/>
              </a:rPr>
              <a:t>proposals.</a:t>
            </a:r>
            <a:endParaRPr sz="2400">
              <a:latin typeface="Arial"/>
              <a:cs typeface="Arial"/>
            </a:endParaRPr>
          </a:p>
          <a:p>
            <a:pPr marL="12700">
              <a:lnSpc>
                <a:spcPct val="100000"/>
              </a:lnSpc>
              <a:spcBef>
                <a:spcPts val="2225"/>
              </a:spcBef>
            </a:pPr>
            <a:r>
              <a:rPr sz="4000" spc="-5" dirty="0">
                <a:solidFill>
                  <a:srgbClr val="545449"/>
                </a:solidFill>
                <a:latin typeface="Arial"/>
                <a:cs typeface="Arial"/>
              </a:rPr>
              <a:t>Boundary</a:t>
            </a:r>
            <a:r>
              <a:rPr sz="4000" spc="20" dirty="0">
                <a:solidFill>
                  <a:srgbClr val="545449"/>
                </a:solidFill>
                <a:latin typeface="Arial"/>
                <a:cs typeface="Arial"/>
              </a:rPr>
              <a:t> </a:t>
            </a:r>
            <a:r>
              <a:rPr sz="4000" spc="-5" dirty="0">
                <a:solidFill>
                  <a:srgbClr val="545449"/>
                </a:solidFill>
                <a:latin typeface="Arial"/>
                <a:cs typeface="Arial"/>
              </a:rPr>
              <a:t>Spanning</a:t>
            </a:r>
            <a:endParaRPr sz="4000">
              <a:latin typeface="Arial"/>
              <a:cs typeface="Arial"/>
            </a:endParaRPr>
          </a:p>
          <a:p>
            <a:pPr marL="301625" marR="5080">
              <a:lnSpc>
                <a:spcPct val="90000"/>
              </a:lnSpc>
              <a:spcBef>
                <a:spcPts val="1600"/>
              </a:spcBef>
            </a:pPr>
            <a:r>
              <a:rPr sz="2800" dirty="0">
                <a:latin typeface="Arial"/>
                <a:cs typeface="Arial"/>
              </a:rPr>
              <a:t>Gathering </a:t>
            </a:r>
            <a:r>
              <a:rPr sz="2800" spc="-5" dirty="0">
                <a:latin typeface="Arial"/>
                <a:cs typeface="Arial"/>
              </a:rPr>
              <a:t>information </a:t>
            </a:r>
            <a:r>
              <a:rPr sz="2800" dirty="0">
                <a:latin typeface="Arial"/>
                <a:cs typeface="Arial"/>
              </a:rPr>
              <a:t>from </a:t>
            </a:r>
            <a:r>
              <a:rPr sz="2800" spc="-5" dirty="0">
                <a:latin typeface="Arial"/>
                <a:cs typeface="Arial"/>
              </a:rPr>
              <a:t>the </a:t>
            </a:r>
            <a:r>
              <a:rPr sz="2800" dirty="0">
                <a:latin typeface="Arial"/>
                <a:cs typeface="Arial"/>
              </a:rPr>
              <a:t>internal </a:t>
            </a:r>
            <a:r>
              <a:rPr sz="2800" spc="-5" dirty="0">
                <a:latin typeface="Arial"/>
                <a:cs typeface="Arial"/>
              </a:rPr>
              <a:t>and  </a:t>
            </a:r>
            <a:r>
              <a:rPr sz="2800" dirty="0">
                <a:latin typeface="Arial"/>
                <a:cs typeface="Arial"/>
              </a:rPr>
              <a:t>external environments, assessing the impact </a:t>
            </a:r>
            <a:r>
              <a:rPr sz="2800" spc="-5" dirty="0">
                <a:latin typeface="Arial"/>
                <a:cs typeface="Arial"/>
              </a:rPr>
              <a:t>of  </a:t>
            </a:r>
            <a:r>
              <a:rPr sz="2800" dirty="0">
                <a:latin typeface="Arial"/>
                <a:cs typeface="Arial"/>
              </a:rPr>
              <a:t>organizational actions </a:t>
            </a:r>
            <a:r>
              <a:rPr sz="2800" spc="-5" dirty="0">
                <a:latin typeface="Arial"/>
                <a:cs typeface="Arial"/>
              </a:rPr>
              <a:t>upon </a:t>
            </a:r>
            <a:r>
              <a:rPr sz="2800" dirty="0">
                <a:latin typeface="Arial"/>
                <a:cs typeface="Arial"/>
              </a:rPr>
              <a:t>its publics and  recommending the ethical course of action  based </a:t>
            </a:r>
            <a:r>
              <a:rPr sz="2800" spc="-5" dirty="0">
                <a:latin typeface="Arial"/>
                <a:cs typeface="Arial"/>
              </a:rPr>
              <a:t>on </a:t>
            </a:r>
            <a:r>
              <a:rPr sz="2800" dirty="0">
                <a:latin typeface="Arial"/>
                <a:cs typeface="Arial"/>
              </a:rPr>
              <a:t>supporting organizational objectives,  </a:t>
            </a:r>
            <a:r>
              <a:rPr sz="2800" spc="-5" dirty="0">
                <a:latin typeface="Arial"/>
                <a:cs typeface="Arial"/>
              </a:rPr>
              <a:t>while </a:t>
            </a:r>
            <a:r>
              <a:rPr sz="2800" dirty="0">
                <a:latin typeface="Arial"/>
                <a:cs typeface="Arial"/>
              </a:rPr>
              <a:t>minimizing</a:t>
            </a:r>
            <a:r>
              <a:rPr sz="2800" spc="50" dirty="0">
                <a:latin typeface="Arial"/>
                <a:cs typeface="Arial"/>
              </a:rPr>
              <a:t> </a:t>
            </a:r>
            <a:r>
              <a:rPr sz="2800" dirty="0">
                <a:latin typeface="Arial"/>
                <a:cs typeface="Arial"/>
              </a:rPr>
              <a:t>dissonance.</a:t>
            </a:r>
            <a:endParaRPr sz="28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762000" y="990600"/>
            <a:ext cx="7587615" cy="635000"/>
          </a:xfrm>
          <a:prstGeom prst="rect">
            <a:avLst/>
          </a:prstGeom>
        </p:spPr>
        <p:txBody>
          <a:bodyPr vert="horz" wrap="square" lIns="0" tIns="12065" rIns="0" bIns="0" rtlCol="0">
            <a:spAutoFit/>
          </a:bodyPr>
          <a:lstStyle/>
          <a:p>
            <a:pPr marL="12700">
              <a:lnSpc>
                <a:spcPct val="100000"/>
              </a:lnSpc>
              <a:spcBef>
                <a:spcPts val="95"/>
              </a:spcBef>
            </a:pPr>
            <a:r>
              <a:rPr sz="4000" spc="-5" dirty="0"/>
              <a:t>Five Professional</a:t>
            </a:r>
            <a:r>
              <a:rPr sz="4000" spc="15" dirty="0"/>
              <a:t> </a:t>
            </a:r>
            <a:r>
              <a:rPr sz="4000" spc="-5" dirty="0"/>
              <a:t>Responsibilities</a:t>
            </a:r>
            <a:endParaRPr sz="4000"/>
          </a:p>
        </p:txBody>
      </p:sp>
      <p:sp>
        <p:nvSpPr>
          <p:cNvPr id="8" name="object 8"/>
          <p:cNvSpPr txBox="1"/>
          <p:nvPr/>
        </p:nvSpPr>
        <p:spPr>
          <a:xfrm>
            <a:off x="381000" y="1981200"/>
            <a:ext cx="8382000" cy="2409314"/>
          </a:xfrm>
          <a:prstGeom prst="rect">
            <a:avLst/>
          </a:prstGeom>
        </p:spPr>
        <p:txBody>
          <a:bodyPr vert="horz" wrap="square" lIns="0" tIns="12700" rIns="0" bIns="0" rtlCol="0">
            <a:spAutoFit/>
          </a:bodyPr>
          <a:lstStyle/>
          <a:p>
            <a:pPr marL="12700" marR="2755265">
              <a:lnSpc>
                <a:spcPct val="108900"/>
              </a:lnSpc>
              <a:spcBef>
                <a:spcPts val="100"/>
              </a:spcBef>
            </a:pPr>
            <a:r>
              <a:rPr lang="en-US" sz="2800" dirty="0" smtClean="0">
                <a:latin typeface="Arial"/>
                <a:cs typeface="Arial"/>
              </a:rPr>
              <a:t>	</a:t>
            </a:r>
            <a:r>
              <a:rPr sz="2800" smtClean="0">
                <a:latin typeface="Arial"/>
                <a:cs typeface="Arial"/>
              </a:rPr>
              <a:t>Honest </a:t>
            </a:r>
            <a:r>
              <a:rPr sz="2800">
                <a:latin typeface="Arial"/>
                <a:cs typeface="Arial"/>
              </a:rPr>
              <a:t>Communication  </a:t>
            </a:r>
            <a:r>
              <a:rPr lang="en-US" sz="2800" dirty="0" smtClean="0">
                <a:latin typeface="Arial"/>
                <a:cs typeface="Arial"/>
              </a:rPr>
              <a:t>	</a:t>
            </a:r>
            <a:r>
              <a:rPr sz="2800" spc="-5" smtClean="0">
                <a:latin typeface="Arial"/>
                <a:cs typeface="Arial"/>
              </a:rPr>
              <a:t>Being </a:t>
            </a:r>
            <a:r>
              <a:rPr sz="2800" dirty="0">
                <a:latin typeface="Arial"/>
                <a:cs typeface="Arial"/>
              </a:rPr>
              <a:t>open </a:t>
            </a:r>
            <a:r>
              <a:rPr sz="2800">
                <a:latin typeface="Arial"/>
                <a:cs typeface="Arial"/>
              </a:rPr>
              <a:t>and </a:t>
            </a:r>
            <a:r>
              <a:rPr lang="en-US" sz="2800" dirty="0" smtClean="0">
                <a:latin typeface="Arial"/>
                <a:cs typeface="Arial"/>
              </a:rPr>
              <a:t>C</a:t>
            </a:r>
            <a:r>
              <a:rPr sz="2800" smtClean="0">
                <a:latin typeface="Arial"/>
                <a:cs typeface="Arial"/>
              </a:rPr>
              <a:t>onsistent  </a:t>
            </a:r>
            <a:endParaRPr lang="en-US" sz="2800" dirty="0" smtClean="0">
              <a:latin typeface="Arial"/>
              <a:cs typeface="Arial"/>
            </a:endParaRPr>
          </a:p>
          <a:p>
            <a:pPr marL="12700" marR="2755265">
              <a:lnSpc>
                <a:spcPct val="108900"/>
              </a:lnSpc>
              <a:spcBef>
                <a:spcPts val="100"/>
              </a:spcBef>
            </a:pPr>
            <a:r>
              <a:rPr lang="en-US" sz="2800" dirty="0" smtClean="0">
                <a:latin typeface="Arial"/>
                <a:cs typeface="Arial"/>
              </a:rPr>
              <a:t>	</a:t>
            </a:r>
            <a:r>
              <a:rPr sz="2800" smtClean="0">
                <a:latin typeface="Arial"/>
                <a:cs typeface="Arial"/>
              </a:rPr>
              <a:t>Fairness </a:t>
            </a:r>
            <a:r>
              <a:rPr sz="2800" dirty="0">
                <a:latin typeface="Arial"/>
                <a:cs typeface="Arial"/>
              </a:rPr>
              <a:t>in</a:t>
            </a:r>
            <a:r>
              <a:rPr sz="2800" spc="-5" dirty="0">
                <a:latin typeface="Arial"/>
                <a:cs typeface="Arial"/>
              </a:rPr>
              <a:t> action</a:t>
            </a:r>
            <a:endParaRPr sz="2800">
              <a:latin typeface="Arial"/>
              <a:cs typeface="Arial"/>
            </a:endParaRPr>
          </a:p>
          <a:p>
            <a:pPr marL="12700" marR="5080">
              <a:lnSpc>
                <a:spcPts val="3660"/>
              </a:lnSpc>
              <a:spcBef>
                <a:spcPts val="170"/>
              </a:spcBef>
            </a:pPr>
            <a:r>
              <a:rPr lang="en-US" sz="2800" dirty="0" smtClean="0">
                <a:latin typeface="Arial"/>
                <a:cs typeface="Arial"/>
              </a:rPr>
              <a:t>	</a:t>
            </a:r>
            <a:r>
              <a:rPr sz="2800" smtClean="0">
                <a:latin typeface="Arial"/>
                <a:cs typeface="Arial"/>
              </a:rPr>
              <a:t>Maintaining </a:t>
            </a:r>
            <a:r>
              <a:rPr sz="2800" dirty="0">
                <a:latin typeface="Arial"/>
                <a:cs typeface="Arial"/>
              </a:rPr>
              <a:t>Continuous </a:t>
            </a:r>
            <a:r>
              <a:rPr sz="2800">
                <a:latin typeface="Arial"/>
                <a:cs typeface="Arial"/>
              </a:rPr>
              <a:t>Communication  </a:t>
            </a:r>
            <a:r>
              <a:rPr lang="en-US" sz="2800" dirty="0" smtClean="0">
                <a:latin typeface="Arial"/>
                <a:cs typeface="Arial"/>
              </a:rPr>
              <a:t>	</a:t>
            </a:r>
            <a:r>
              <a:rPr sz="2800" smtClean="0">
                <a:latin typeface="Arial"/>
                <a:cs typeface="Arial"/>
              </a:rPr>
              <a:t>Accurate </a:t>
            </a:r>
            <a:r>
              <a:rPr sz="2800" dirty="0">
                <a:latin typeface="Arial"/>
                <a:cs typeface="Arial"/>
              </a:rPr>
              <a:t>research </a:t>
            </a:r>
            <a:r>
              <a:rPr sz="2800" spc="-5" dirty="0">
                <a:latin typeface="Arial"/>
                <a:cs typeface="Arial"/>
              </a:rPr>
              <a:t>of the </a:t>
            </a:r>
            <a:r>
              <a:rPr sz="2800" dirty="0">
                <a:latin typeface="Arial"/>
                <a:cs typeface="Arial"/>
              </a:rPr>
              <a:t>social</a:t>
            </a:r>
            <a:r>
              <a:rPr sz="2800" spc="15" dirty="0">
                <a:latin typeface="Arial"/>
                <a:cs typeface="Arial"/>
              </a:rPr>
              <a:t> </a:t>
            </a:r>
            <a:r>
              <a:rPr sz="2800" dirty="0">
                <a:latin typeface="Arial"/>
                <a:cs typeface="Arial"/>
              </a:rPr>
              <a:t>environment</a:t>
            </a:r>
            <a:endParaRPr sz="2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85800"/>
            <a:ext cx="8229600" cy="5638800"/>
          </a:xfrm>
        </p:spPr>
        <p:txBody>
          <a:bodyPr>
            <a:normAutofit/>
          </a:bodyPr>
          <a:lstStyle/>
          <a:p>
            <a:r>
              <a:rPr lang="en-US" dirty="0" smtClean="0"/>
              <a:t>An </a:t>
            </a:r>
            <a:r>
              <a:rPr lang="en-US" b="1" dirty="0" smtClean="0"/>
              <a:t>opinion</a:t>
            </a:r>
            <a:r>
              <a:rPr lang="en-US" dirty="0" smtClean="0"/>
              <a:t> is the position—favorable, unfavorable, neutral, or undecided—people take on a particular issue, policy, action, or leader. Opinions are not facts; they are expressions of people’s feelings about a specific political object. Pollsters seeking people’s opinions often say to respondents as they administer a survey, “there are no right or wrong answers; it’s your thoughts that count.” Opinions are related to but not the same as </a:t>
            </a:r>
            <a:r>
              <a:rPr lang="en-US" b="1" dirty="0" smtClean="0"/>
              <a:t>attitudes</a:t>
            </a:r>
            <a:r>
              <a:rPr lang="en-US" dirty="0" smtClean="0"/>
              <a:t>, or persistent, general orientations toward people, groups, or institutions. </a:t>
            </a:r>
            <a:r>
              <a:rPr lang="en-US" b="1" dirty="0" smtClean="0"/>
              <a:t>Attitudes</a:t>
            </a:r>
            <a:r>
              <a:rPr lang="en-US" dirty="0" smtClean="0"/>
              <a:t> often shape opinions. For example, people who hold attitudes strongly in favor of racial equality support public policies designed to limit discrimination in housing and employment.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65505" y="2206879"/>
            <a:ext cx="8020050" cy="1489710"/>
          </a:xfrm>
          <a:prstGeom prst="rect">
            <a:avLst/>
          </a:prstGeom>
        </p:spPr>
        <p:txBody>
          <a:bodyPr vert="horz" wrap="square" lIns="0" tIns="13335" rIns="0" bIns="0" rtlCol="0">
            <a:spAutoFit/>
          </a:bodyPr>
          <a:lstStyle/>
          <a:p>
            <a:pPr marL="12700" marR="5080" indent="1905" algn="ctr">
              <a:lnSpc>
                <a:spcPct val="100000"/>
              </a:lnSpc>
              <a:spcBef>
                <a:spcPts val="105"/>
              </a:spcBef>
            </a:pPr>
            <a:r>
              <a:rPr sz="3200" dirty="0"/>
              <a:t>Opinion </a:t>
            </a:r>
            <a:r>
              <a:rPr sz="3200" spc="-5" dirty="0"/>
              <a:t>leaders are </a:t>
            </a:r>
            <a:r>
              <a:rPr sz="3200" dirty="0"/>
              <a:t>knowledgeable experts  who </a:t>
            </a:r>
            <a:r>
              <a:rPr sz="3200" spc="-5" dirty="0"/>
              <a:t>articulate opinions about </a:t>
            </a:r>
            <a:r>
              <a:rPr sz="3200" dirty="0"/>
              <a:t>specific</a:t>
            </a:r>
            <a:r>
              <a:rPr sz="3200" spc="-15" dirty="0"/>
              <a:t> </a:t>
            </a:r>
            <a:r>
              <a:rPr sz="3200" dirty="0"/>
              <a:t>issues  in </a:t>
            </a:r>
            <a:r>
              <a:rPr sz="3200" spc="-5" dirty="0"/>
              <a:t>public</a:t>
            </a:r>
            <a:r>
              <a:rPr sz="3200" spc="-15" dirty="0"/>
              <a:t> </a:t>
            </a:r>
            <a:r>
              <a:rPr sz="3200" spc="-5" dirty="0"/>
              <a:t>forums.</a:t>
            </a:r>
            <a:endParaRPr sz="3200"/>
          </a:p>
        </p:txBody>
      </p:sp>
      <p:grpSp>
        <p:nvGrpSpPr>
          <p:cNvPr id="6" name="object 6"/>
          <p:cNvGrpSpPr/>
          <p:nvPr/>
        </p:nvGrpSpPr>
        <p:grpSpPr>
          <a:xfrm>
            <a:off x="3433347" y="3962447"/>
            <a:ext cx="2359660" cy="2264410"/>
            <a:chOff x="3433347" y="3962447"/>
            <a:chExt cx="2359660" cy="2264410"/>
          </a:xfrm>
        </p:grpSpPr>
        <p:sp>
          <p:nvSpPr>
            <p:cNvPr id="7" name="object 7"/>
            <p:cNvSpPr/>
            <p:nvPr/>
          </p:nvSpPr>
          <p:spPr>
            <a:xfrm>
              <a:off x="5652503" y="5596420"/>
              <a:ext cx="139700" cy="93345"/>
            </a:xfrm>
            <a:custGeom>
              <a:avLst/>
              <a:gdLst/>
              <a:ahLst/>
              <a:cxnLst/>
              <a:rect l="l" t="t" r="r" b="b"/>
              <a:pathLst>
                <a:path w="139700" h="93345">
                  <a:moveTo>
                    <a:pt x="139179" y="0"/>
                  </a:moveTo>
                  <a:lnTo>
                    <a:pt x="0" y="0"/>
                  </a:lnTo>
                  <a:lnTo>
                    <a:pt x="0" y="45427"/>
                  </a:lnTo>
                  <a:lnTo>
                    <a:pt x="0" y="69278"/>
                  </a:lnTo>
                  <a:lnTo>
                    <a:pt x="0" y="93116"/>
                  </a:lnTo>
                  <a:lnTo>
                    <a:pt x="137807" y="93116"/>
                  </a:lnTo>
                  <a:lnTo>
                    <a:pt x="137807" y="69278"/>
                  </a:lnTo>
                  <a:lnTo>
                    <a:pt x="138518" y="69278"/>
                  </a:lnTo>
                  <a:lnTo>
                    <a:pt x="138518" y="45427"/>
                  </a:lnTo>
                  <a:lnTo>
                    <a:pt x="139179" y="45427"/>
                  </a:lnTo>
                  <a:lnTo>
                    <a:pt x="139179" y="0"/>
                  </a:lnTo>
                  <a:close/>
                </a:path>
              </a:pathLst>
            </a:custGeom>
            <a:solidFill>
              <a:srgbClr val="EAD2A4"/>
            </a:solidFill>
          </p:spPr>
          <p:txBody>
            <a:bodyPr wrap="square" lIns="0" tIns="0" rIns="0" bIns="0" rtlCol="0"/>
            <a:lstStyle/>
            <a:p>
              <a:endParaRPr/>
            </a:p>
          </p:txBody>
        </p:sp>
        <p:sp>
          <p:nvSpPr>
            <p:cNvPr id="8" name="object 8"/>
            <p:cNvSpPr/>
            <p:nvPr/>
          </p:nvSpPr>
          <p:spPr>
            <a:xfrm>
              <a:off x="5652510" y="5511545"/>
              <a:ext cx="139700" cy="85090"/>
            </a:xfrm>
            <a:custGeom>
              <a:avLst/>
              <a:gdLst/>
              <a:ahLst/>
              <a:cxnLst/>
              <a:rect l="l" t="t" r="r" b="b"/>
              <a:pathLst>
                <a:path w="139700" h="85089">
                  <a:moveTo>
                    <a:pt x="139177" y="0"/>
                  </a:moveTo>
                  <a:lnTo>
                    <a:pt x="0" y="0"/>
                  </a:lnTo>
                  <a:lnTo>
                    <a:pt x="0" y="84777"/>
                  </a:lnTo>
                  <a:lnTo>
                    <a:pt x="139177" y="84777"/>
                  </a:lnTo>
                  <a:lnTo>
                    <a:pt x="139177" y="0"/>
                  </a:lnTo>
                  <a:close/>
                </a:path>
              </a:pathLst>
            </a:custGeom>
            <a:solidFill>
              <a:srgbClr val="CC8B4B"/>
            </a:solidFill>
          </p:spPr>
          <p:txBody>
            <a:bodyPr wrap="square" lIns="0" tIns="0" rIns="0" bIns="0" rtlCol="0"/>
            <a:lstStyle/>
            <a:p>
              <a:endParaRPr/>
            </a:p>
          </p:txBody>
        </p:sp>
        <p:sp>
          <p:nvSpPr>
            <p:cNvPr id="9" name="object 9"/>
            <p:cNvSpPr/>
            <p:nvPr/>
          </p:nvSpPr>
          <p:spPr>
            <a:xfrm>
              <a:off x="5652510" y="4287894"/>
              <a:ext cx="140335" cy="1223645"/>
            </a:xfrm>
            <a:custGeom>
              <a:avLst/>
              <a:gdLst/>
              <a:ahLst/>
              <a:cxnLst/>
              <a:rect l="l" t="t" r="r" b="b"/>
              <a:pathLst>
                <a:path w="140335" h="1223645">
                  <a:moveTo>
                    <a:pt x="5684" y="0"/>
                  </a:moveTo>
                  <a:lnTo>
                    <a:pt x="0" y="1223651"/>
                  </a:lnTo>
                  <a:lnTo>
                    <a:pt x="139177" y="1223651"/>
                  </a:lnTo>
                  <a:lnTo>
                    <a:pt x="140158" y="1144463"/>
                  </a:lnTo>
                  <a:lnTo>
                    <a:pt x="140157" y="100833"/>
                  </a:lnTo>
                  <a:lnTo>
                    <a:pt x="115066" y="52629"/>
                  </a:lnTo>
                  <a:lnTo>
                    <a:pt x="73901" y="21717"/>
                  </a:lnTo>
                  <a:lnTo>
                    <a:pt x="28423" y="4597"/>
                  </a:lnTo>
                  <a:lnTo>
                    <a:pt x="5684" y="0"/>
                  </a:lnTo>
                  <a:close/>
                </a:path>
              </a:pathLst>
            </a:custGeom>
            <a:solidFill>
              <a:srgbClr val="FF0000"/>
            </a:solidFill>
          </p:spPr>
          <p:txBody>
            <a:bodyPr wrap="square" lIns="0" tIns="0" rIns="0" bIns="0" rtlCol="0"/>
            <a:lstStyle/>
            <a:p>
              <a:endParaRPr/>
            </a:p>
          </p:txBody>
        </p:sp>
        <p:sp>
          <p:nvSpPr>
            <p:cNvPr id="10" name="object 10"/>
            <p:cNvSpPr/>
            <p:nvPr/>
          </p:nvSpPr>
          <p:spPr>
            <a:xfrm>
              <a:off x="4269633" y="5773931"/>
              <a:ext cx="1519555" cy="93345"/>
            </a:xfrm>
            <a:custGeom>
              <a:avLst/>
              <a:gdLst/>
              <a:ahLst/>
              <a:cxnLst/>
              <a:rect l="l" t="t" r="r" b="b"/>
              <a:pathLst>
                <a:path w="1519554" h="93345">
                  <a:moveTo>
                    <a:pt x="1519310" y="0"/>
                  </a:moveTo>
                  <a:lnTo>
                    <a:pt x="1252324" y="0"/>
                  </a:lnTo>
                  <a:lnTo>
                    <a:pt x="1208219" y="3424"/>
                  </a:lnTo>
                  <a:lnTo>
                    <a:pt x="1162937" y="3424"/>
                  </a:lnTo>
                  <a:lnTo>
                    <a:pt x="1148627" y="2282"/>
                  </a:lnTo>
                  <a:lnTo>
                    <a:pt x="1134513" y="0"/>
                  </a:lnTo>
                  <a:lnTo>
                    <a:pt x="746835" y="0"/>
                  </a:lnTo>
                  <a:lnTo>
                    <a:pt x="732643" y="9162"/>
                  </a:lnTo>
                  <a:lnTo>
                    <a:pt x="715608" y="16026"/>
                  </a:lnTo>
                  <a:lnTo>
                    <a:pt x="698574" y="21765"/>
                  </a:lnTo>
                  <a:lnTo>
                    <a:pt x="681519" y="25205"/>
                  </a:lnTo>
                  <a:lnTo>
                    <a:pt x="661642" y="25205"/>
                  </a:lnTo>
                  <a:lnTo>
                    <a:pt x="640354" y="21765"/>
                  </a:lnTo>
                  <a:lnTo>
                    <a:pt x="617635" y="14885"/>
                  </a:lnTo>
                  <a:lnTo>
                    <a:pt x="593504" y="3424"/>
                  </a:lnTo>
                  <a:lnTo>
                    <a:pt x="592073" y="2282"/>
                  </a:lnTo>
                  <a:lnTo>
                    <a:pt x="589231" y="1141"/>
                  </a:lnTo>
                  <a:lnTo>
                    <a:pt x="587819" y="1141"/>
                  </a:lnTo>
                  <a:lnTo>
                    <a:pt x="584977" y="0"/>
                  </a:lnTo>
                  <a:lnTo>
                    <a:pt x="186008" y="0"/>
                  </a:lnTo>
                  <a:lnTo>
                    <a:pt x="168973" y="11445"/>
                  </a:lnTo>
                  <a:lnTo>
                    <a:pt x="126377" y="36650"/>
                  </a:lnTo>
                  <a:lnTo>
                    <a:pt x="103657" y="50410"/>
                  </a:lnTo>
                  <a:lnTo>
                    <a:pt x="78096" y="63012"/>
                  </a:lnTo>
                  <a:lnTo>
                    <a:pt x="52534" y="74473"/>
                  </a:lnTo>
                  <a:lnTo>
                    <a:pt x="26973" y="84777"/>
                  </a:lnTo>
                  <a:lnTo>
                    <a:pt x="0" y="92799"/>
                  </a:lnTo>
                  <a:lnTo>
                    <a:pt x="1519310" y="92799"/>
                  </a:lnTo>
                  <a:lnTo>
                    <a:pt x="1519310" y="0"/>
                  </a:lnTo>
                  <a:close/>
                </a:path>
              </a:pathLst>
            </a:custGeom>
            <a:solidFill>
              <a:srgbClr val="EAD2A4"/>
            </a:solidFill>
          </p:spPr>
          <p:txBody>
            <a:bodyPr wrap="square" lIns="0" tIns="0" rIns="0" bIns="0" rtlCol="0"/>
            <a:lstStyle/>
            <a:p>
              <a:endParaRPr/>
            </a:p>
          </p:txBody>
        </p:sp>
        <p:sp>
          <p:nvSpPr>
            <p:cNvPr id="11" name="object 11"/>
            <p:cNvSpPr/>
            <p:nvPr/>
          </p:nvSpPr>
          <p:spPr>
            <a:xfrm>
              <a:off x="3433343" y="5689142"/>
              <a:ext cx="2357120" cy="440055"/>
            </a:xfrm>
            <a:custGeom>
              <a:avLst/>
              <a:gdLst/>
              <a:ahLst/>
              <a:cxnLst/>
              <a:rect l="l" t="t" r="r" b="b"/>
              <a:pathLst>
                <a:path w="2357120" h="440054">
                  <a:moveTo>
                    <a:pt x="2352649" y="355180"/>
                  </a:moveTo>
                  <a:lnTo>
                    <a:pt x="0" y="355180"/>
                  </a:lnTo>
                  <a:lnTo>
                    <a:pt x="0" y="415912"/>
                  </a:lnTo>
                  <a:lnTo>
                    <a:pt x="2832" y="439978"/>
                  </a:lnTo>
                  <a:lnTo>
                    <a:pt x="2352649" y="439978"/>
                  </a:lnTo>
                  <a:lnTo>
                    <a:pt x="2352649" y="355180"/>
                  </a:lnTo>
                  <a:close/>
                </a:path>
                <a:path w="2357120" h="440054">
                  <a:moveTo>
                    <a:pt x="2355596" y="177596"/>
                  </a:moveTo>
                  <a:lnTo>
                    <a:pt x="836282" y="177596"/>
                  </a:lnTo>
                  <a:lnTo>
                    <a:pt x="809307" y="182181"/>
                  </a:lnTo>
                  <a:lnTo>
                    <a:pt x="783755" y="184480"/>
                  </a:lnTo>
                  <a:lnTo>
                    <a:pt x="772401" y="184480"/>
                  </a:lnTo>
                  <a:lnTo>
                    <a:pt x="759612" y="183311"/>
                  </a:lnTo>
                  <a:lnTo>
                    <a:pt x="746836" y="181038"/>
                  </a:lnTo>
                  <a:lnTo>
                    <a:pt x="735469" y="177596"/>
                  </a:lnTo>
                  <a:lnTo>
                    <a:pt x="7099" y="177596"/>
                  </a:lnTo>
                  <a:lnTo>
                    <a:pt x="2832" y="262382"/>
                  </a:lnTo>
                  <a:lnTo>
                    <a:pt x="2354021" y="262382"/>
                  </a:lnTo>
                  <a:lnTo>
                    <a:pt x="2354021" y="199364"/>
                  </a:lnTo>
                  <a:lnTo>
                    <a:pt x="2355596" y="177596"/>
                  </a:lnTo>
                  <a:close/>
                </a:path>
                <a:path w="2357120" h="440054">
                  <a:moveTo>
                    <a:pt x="2356967" y="0"/>
                  </a:moveTo>
                  <a:lnTo>
                    <a:pt x="2219160" y="0"/>
                  </a:lnTo>
                  <a:lnTo>
                    <a:pt x="2219160" y="57289"/>
                  </a:lnTo>
                  <a:lnTo>
                    <a:pt x="2216416" y="58432"/>
                  </a:lnTo>
                  <a:lnTo>
                    <a:pt x="2209355" y="60731"/>
                  </a:lnTo>
                  <a:lnTo>
                    <a:pt x="2196427" y="63017"/>
                  </a:lnTo>
                  <a:lnTo>
                    <a:pt x="2179370" y="67589"/>
                  </a:lnTo>
                  <a:lnTo>
                    <a:pt x="2160943" y="72174"/>
                  </a:lnTo>
                  <a:lnTo>
                    <a:pt x="2114092" y="81356"/>
                  </a:lnTo>
                  <a:lnTo>
                    <a:pt x="2088603" y="84797"/>
                  </a:lnTo>
                  <a:lnTo>
                    <a:pt x="2355596" y="84797"/>
                  </a:lnTo>
                  <a:lnTo>
                    <a:pt x="2356967" y="64173"/>
                  </a:lnTo>
                  <a:lnTo>
                    <a:pt x="2356967" y="0"/>
                  </a:lnTo>
                  <a:close/>
                </a:path>
              </a:pathLst>
            </a:custGeom>
            <a:solidFill>
              <a:srgbClr val="CC8B4B"/>
            </a:solidFill>
          </p:spPr>
          <p:txBody>
            <a:bodyPr wrap="square" lIns="0" tIns="0" rIns="0" bIns="0" rtlCol="0"/>
            <a:lstStyle/>
            <a:p>
              <a:endParaRPr/>
            </a:p>
          </p:txBody>
        </p:sp>
        <p:sp>
          <p:nvSpPr>
            <p:cNvPr id="12" name="object 12"/>
            <p:cNvSpPr/>
            <p:nvPr/>
          </p:nvSpPr>
          <p:spPr>
            <a:xfrm>
              <a:off x="3433343" y="5951524"/>
              <a:ext cx="2354580" cy="263525"/>
            </a:xfrm>
            <a:custGeom>
              <a:avLst/>
              <a:gdLst/>
              <a:ahLst/>
              <a:cxnLst/>
              <a:rect l="l" t="t" r="r" b="b"/>
              <a:pathLst>
                <a:path w="2354579" h="263525">
                  <a:moveTo>
                    <a:pt x="2352649" y="177596"/>
                  </a:moveTo>
                  <a:lnTo>
                    <a:pt x="2832" y="177596"/>
                  </a:lnTo>
                  <a:lnTo>
                    <a:pt x="8521" y="194779"/>
                  </a:lnTo>
                  <a:lnTo>
                    <a:pt x="36918" y="232587"/>
                  </a:lnTo>
                  <a:lnTo>
                    <a:pt x="83769" y="252069"/>
                  </a:lnTo>
                  <a:lnTo>
                    <a:pt x="141986" y="258940"/>
                  </a:lnTo>
                  <a:lnTo>
                    <a:pt x="2256205" y="263525"/>
                  </a:lnTo>
                  <a:lnTo>
                    <a:pt x="2257577" y="263525"/>
                  </a:lnTo>
                  <a:lnTo>
                    <a:pt x="2318550" y="241757"/>
                  </a:lnTo>
                  <a:lnTo>
                    <a:pt x="2351278" y="203949"/>
                  </a:lnTo>
                  <a:lnTo>
                    <a:pt x="2352649" y="193636"/>
                  </a:lnTo>
                  <a:lnTo>
                    <a:pt x="2352649" y="177596"/>
                  </a:lnTo>
                  <a:close/>
                </a:path>
                <a:path w="2354579" h="263525">
                  <a:moveTo>
                    <a:pt x="2354021" y="0"/>
                  </a:moveTo>
                  <a:lnTo>
                    <a:pt x="2832" y="0"/>
                  </a:lnTo>
                  <a:lnTo>
                    <a:pt x="0" y="92798"/>
                  </a:lnTo>
                  <a:lnTo>
                    <a:pt x="2352649" y="92798"/>
                  </a:lnTo>
                  <a:lnTo>
                    <a:pt x="2354021" y="72186"/>
                  </a:lnTo>
                  <a:lnTo>
                    <a:pt x="2354021" y="0"/>
                  </a:lnTo>
                  <a:close/>
                </a:path>
              </a:pathLst>
            </a:custGeom>
            <a:solidFill>
              <a:srgbClr val="EAD2A4"/>
            </a:solidFill>
          </p:spPr>
          <p:txBody>
            <a:bodyPr wrap="square" lIns="0" tIns="0" rIns="0" bIns="0" rtlCol="0"/>
            <a:lstStyle/>
            <a:p>
              <a:endParaRPr/>
            </a:p>
          </p:txBody>
        </p:sp>
        <p:sp>
          <p:nvSpPr>
            <p:cNvPr id="13" name="object 13"/>
            <p:cNvSpPr/>
            <p:nvPr/>
          </p:nvSpPr>
          <p:spPr>
            <a:xfrm>
              <a:off x="3440446" y="3962447"/>
              <a:ext cx="2217749" cy="2264058"/>
            </a:xfrm>
            <a:prstGeom prst="rect">
              <a:avLst/>
            </a:prstGeom>
            <a:blipFill>
              <a:blip r:embed="rId2" cstate="print"/>
              <a:stretch>
                <a:fillRect/>
              </a:stretch>
            </a:blipFill>
          </p:spPr>
          <p:txBody>
            <a:bodyPr wrap="square" lIns="0" tIns="0" rIns="0" bIns="0" rtlCol="0"/>
            <a:lstStyle/>
            <a:p>
              <a:endParaRPr/>
            </a:p>
          </p:txBody>
        </p:sp>
      </p:grpSp>
      <p:sp>
        <p:nvSpPr>
          <p:cNvPr id="14" name="TextBox 13"/>
          <p:cNvSpPr txBox="1"/>
          <p:nvPr/>
        </p:nvSpPr>
        <p:spPr>
          <a:xfrm>
            <a:off x="2514600" y="1143000"/>
            <a:ext cx="4949753" cy="707886"/>
          </a:xfrm>
          <a:prstGeom prst="rect">
            <a:avLst/>
          </a:prstGeom>
          <a:noFill/>
        </p:spPr>
        <p:txBody>
          <a:bodyPr wrap="none" rtlCol="0">
            <a:spAutoFit/>
          </a:bodyPr>
          <a:lstStyle/>
          <a:p>
            <a:r>
              <a:rPr lang="en-US" sz="4000" b="1" dirty="0" smtClean="0">
                <a:solidFill>
                  <a:schemeClr val="tx2">
                    <a:lumMod val="75000"/>
                  </a:schemeClr>
                </a:solidFill>
              </a:rPr>
              <a:t>OPINION LEADERS</a:t>
            </a:r>
            <a:endParaRPr lang="en-US" sz="4000" b="1" dirty="0">
              <a:solidFill>
                <a:schemeClr val="tx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143000"/>
            <a:ext cx="8458200" cy="3890809"/>
          </a:xfrm>
          <a:prstGeom prst="rect">
            <a:avLst/>
          </a:prstGeom>
        </p:spPr>
        <p:txBody>
          <a:bodyPr vert="horz" wrap="square" lIns="0" tIns="12700" rIns="0" bIns="0" rtlCol="0">
            <a:spAutoFit/>
          </a:bodyPr>
          <a:lstStyle/>
          <a:p>
            <a:pPr marL="914400" lvl="1" indent="-457200">
              <a:lnSpc>
                <a:spcPct val="150000"/>
              </a:lnSpc>
              <a:buFont typeface="Arial" pitchFamily="34" charset="0"/>
              <a:buChar char="•"/>
            </a:pPr>
            <a:r>
              <a:rPr lang="en-US" sz="2400" dirty="0" smtClean="0"/>
              <a:t>They </a:t>
            </a:r>
            <a:r>
              <a:rPr lang="en-US" sz="2400" dirty="0" smtClean="0"/>
              <a:t>are people who, because of their interest and knowledge of a subject, become experts and inform  others. </a:t>
            </a:r>
          </a:p>
          <a:p>
            <a:pPr marL="914400" lvl="1" indent="-457200">
              <a:lnSpc>
                <a:spcPct val="150000"/>
              </a:lnSpc>
              <a:buFont typeface="Arial" pitchFamily="34" charset="0"/>
              <a:buChar char="•"/>
            </a:pPr>
            <a:r>
              <a:rPr lang="en-US" sz="2400" dirty="0" smtClean="0"/>
              <a:t>Opinion leaders help frame and define issues that often have their roots in an individual’s self-interests.</a:t>
            </a:r>
          </a:p>
          <a:p>
            <a:pPr marL="914400" lvl="1" indent="-457200">
              <a:lnSpc>
                <a:spcPct val="150000"/>
              </a:lnSpc>
              <a:buFont typeface="Arial" pitchFamily="34" charset="0"/>
              <a:buChar char="•"/>
            </a:pPr>
            <a:r>
              <a:rPr lang="en-US" sz="2400" dirty="0" smtClean="0"/>
              <a:t>PR professionals attempt to influence these leaders  as they seek to influence the public at large. </a:t>
            </a:r>
            <a:endParaRPr lang="en-US" sz="2400" dirty="0"/>
          </a:p>
        </p:txBody>
      </p:sp>
      <p:sp>
        <p:nvSpPr>
          <p:cNvPr id="3" name="object 3"/>
          <p:cNvSpPr/>
          <p:nvPr/>
        </p:nvSpPr>
        <p:spPr>
          <a:xfrm>
            <a:off x="7185882" y="5202951"/>
            <a:ext cx="1807260" cy="15572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840740" y="2133600"/>
            <a:ext cx="7388860" cy="2710357"/>
          </a:xfrm>
          <a:prstGeom prst="rect">
            <a:avLst/>
          </a:prstGeom>
        </p:spPr>
        <p:txBody>
          <a:bodyPr vert="horz" wrap="square" lIns="0" tIns="159385" rIns="0" bIns="0" rtlCol="0">
            <a:spAutoFit/>
          </a:bodyPr>
          <a:lstStyle/>
          <a:p>
            <a:pPr marL="12700">
              <a:lnSpc>
                <a:spcPct val="100000"/>
              </a:lnSpc>
              <a:spcBef>
                <a:spcPts val="1255"/>
              </a:spcBef>
              <a:buFont typeface="Arial" pitchFamily="34" charset="0"/>
              <a:buChar char="•"/>
            </a:pPr>
            <a:r>
              <a:rPr sz="4800" spc="-5" smtClean="0">
                <a:solidFill>
                  <a:schemeClr val="tx2">
                    <a:lumMod val="75000"/>
                  </a:schemeClr>
                </a:solidFill>
                <a:latin typeface="+mj-lt"/>
                <a:cs typeface="Arial"/>
              </a:rPr>
              <a:t>Multiple </a:t>
            </a:r>
            <a:r>
              <a:rPr sz="4800">
                <a:solidFill>
                  <a:schemeClr val="tx2">
                    <a:lumMod val="75000"/>
                  </a:schemeClr>
                </a:solidFill>
                <a:latin typeface="+mj-lt"/>
                <a:cs typeface="Arial"/>
              </a:rPr>
              <a:t>Step </a:t>
            </a:r>
            <a:r>
              <a:rPr lang="en-US" sz="4800" dirty="0" smtClean="0">
                <a:solidFill>
                  <a:schemeClr val="tx2">
                    <a:lumMod val="75000"/>
                  </a:schemeClr>
                </a:solidFill>
                <a:latin typeface="+mj-lt"/>
                <a:cs typeface="Arial"/>
              </a:rPr>
              <a:t>Flow</a:t>
            </a:r>
          </a:p>
          <a:p>
            <a:pPr marL="12700">
              <a:lnSpc>
                <a:spcPct val="100000"/>
              </a:lnSpc>
              <a:spcBef>
                <a:spcPts val="1255"/>
              </a:spcBef>
              <a:buFont typeface="Arial" pitchFamily="34" charset="0"/>
              <a:buChar char="•"/>
            </a:pPr>
            <a:r>
              <a:rPr lang="en-US" sz="4800" dirty="0" smtClean="0">
                <a:solidFill>
                  <a:schemeClr val="tx2">
                    <a:lumMod val="75000"/>
                  </a:schemeClr>
                </a:solidFill>
                <a:latin typeface="+mj-lt"/>
                <a:cs typeface="Arial"/>
              </a:rPr>
              <a:t>N step theory  </a:t>
            </a:r>
          </a:p>
          <a:p>
            <a:pPr marL="12700">
              <a:lnSpc>
                <a:spcPct val="100000"/>
              </a:lnSpc>
              <a:spcBef>
                <a:spcPts val="1255"/>
              </a:spcBef>
              <a:buFont typeface="Arial" pitchFamily="34" charset="0"/>
              <a:buChar char="•"/>
            </a:pPr>
            <a:r>
              <a:rPr sz="4800" spc="-10" smtClean="0">
                <a:solidFill>
                  <a:schemeClr val="tx2">
                    <a:lumMod val="75000"/>
                  </a:schemeClr>
                </a:solidFill>
                <a:latin typeface="+mj-lt"/>
                <a:cs typeface="Arial"/>
              </a:rPr>
              <a:t>Diffusion </a:t>
            </a:r>
            <a:r>
              <a:rPr sz="4800" spc="-60" dirty="0">
                <a:solidFill>
                  <a:schemeClr val="tx2">
                    <a:lumMod val="75000"/>
                  </a:schemeClr>
                </a:solidFill>
                <a:latin typeface="+mj-lt"/>
                <a:cs typeface="Arial"/>
              </a:rPr>
              <a:t>Theory</a:t>
            </a:r>
            <a:endParaRPr sz="4800">
              <a:solidFill>
                <a:schemeClr val="tx2">
                  <a:lumMod val="75000"/>
                </a:schemeClr>
              </a:solidFill>
              <a:latin typeface="+mj-lt"/>
              <a:cs typeface="Arial"/>
            </a:endParaRPr>
          </a:p>
        </p:txBody>
      </p:sp>
      <p:sp>
        <p:nvSpPr>
          <p:cNvPr id="9" name="TextBox 8"/>
          <p:cNvSpPr txBox="1"/>
          <p:nvPr/>
        </p:nvSpPr>
        <p:spPr>
          <a:xfrm>
            <a:off x="533400" y="1066800"/>
            <a:ext cx="8214749" cy="584775"/>
          </a:xfrm>
          <a:prstGeom prst="rect">
            <a:avLst/>
          </a:prstGeom>
          <a:noFill/>
        </p:spPr>
        <p:txBody>
          <a:bodyPr wrap="none" rtlCol="0">
            <a:spAutoFit/>
          </a:bodyPr>
          <a:lstStyle/>
          <a:p>
            <a:r>
              <a:rPr lang="en-US" sz="3200" b="1" dirty="0" smtClean="0">
                <a:solidFill>
                  <a:schemeClr val="tx2">
                    <a:lumMod val="75000"/>
                  </a:schemeClr>
                </a:solidFill>
              </a:rPr>
              <a:t>THEORIES OF OPINION DEVELOPMENT </a:t>
            </a:r>
            <a:endParaRPr lang="en-US" sz="3200" b="1" dirty="0">
              <a:solidFill>
                <a:schemeClr val="tx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653285" y="1447800"/>
            <a:ext cx="7338315" cy="1853713"/>
          </a:xfrm>
          <a:prstGeom prst="rect">
            <a:avLst/>
          </a:prstGeom>
        </p:spPr>
        <p:txBody>
          <a:bodyPr vert="horz" wrap="square" lIns="0" tIns="83185" rIns="0" bIns="0" rtlCol="0">
            <a:spAutoFit/>
          </a:bodyPr>
          <a:lstStyle/>
          <a:p>
            <a:pPr marL="12700" marR="5080" algn="ctr">
              <a:lnSpc>
                <a:spcPts val="2310"/>
              </a:lnSpc>
              <a:spcBef>
                <a:spcPts val="655"/>
              </a:spcBef>
            </a:pPr>
            <a:r>
              <a:rPr sz="2400" spc="-5" dirty="0"/>
              <a:t>Opinion </a:t>
            </a:r>
            <a:r>
              <a:rPr sz="2400" dirty="0"/>
              <a:t>makers </a:t>
            </a:r>
            <a:r>
              <a:rPr sz="2400" spc="-5" dirty="0"/>
              <a:t>gather </a:t>
            </a:r>
            <a:r>
              <a:rPr sz="2400" dirty="0"/>
              <a:t>information from</a:t>
            </a:r>
            <a:r>
              <a:rPr sz="2400" spc="-35" dirty="0"/>
              <a:t> </a:t>
            </a:r>
            <a:r>
              <a:rPr sz="2400" dirty="0"/>
              <a:t>the  </a:t>
            </a:r>
            <a:r>
              <a:rPr sz="2400" spc="-5" dirty="0"/>
              <a:t>mass media and other outlets which </a:t>
            </a:r>
            <a:r>
              <a:rPr sz="2400" dirty="0"/>
              <a:t>they  </a:t>
            </a:r>
            <a:r>
              <a:rPr sz="2400" spc="-5" dirty="0"/>
              <a:t>share </a:t>
            </a:r>
            <a:r>
              <a:rPr sz="2400" spc="-5"/>
              <a:t>with</a:t>
            </a:r>
            <a:r>
              <a:rPr sz="2400" spc="10"/>
              <a:t> </a:t>
            </a:r>
            <a:r>
              <a:rPr sz="2400" spc="-5" smtClean="0"/>
              <a:t>people.</a:t>
            </a:r>
            <a:r>
              <a:rPr lang="en-US" sz="2400" spc="-5" dirty="0" smtClean="0"/>
              <a:t> M</a:t>
            </a:r>
            <a:r>
              <a:rPr lang="en-US" sz="2400" dirty="0" smtClean="0"/>
              <a:t>ost people form their opinions </a:t>
            </a:r>
            <a:r>
              <a:rPr lang="en-US" sz="2400" b="1" dirty="0" smtClean="0"/>
              <a:t>under</a:t>
            </a:r>
            <a:r>
              <a:rPr lang="en-US" sz="2400" dirty="0" smtClean="0"/>
              <a:t> the influence of opinion leaders, who in turn are influenced by the mass media. ... Opinion leaders pass on their own interpretation of information in addition to the actual media content.</a:t>
            </a:r>
            <a:endParaRPr sz="2400"/>
          </a:p>
        </p:txBody>
      </p:sp>
      <p:sp>
        <p:nvSpPr>
          <p:cNvPr id="6" name="object 6"/>
          <p:cNvSpPr txBox="1"/>
          <p:nvPr/>
        </p:nvSpPr>
        <p:spPr>
          <a:xfrm>
            <a:off x="152400" y="3716322"/>
            <a:ext cx="6781800" cy="2317429"/>
          </a:xfrm>
          <a:prstGeom prst="rect">
            <a:avLst/>
          </a:prstGeom>
        </p:spPr>
        <p:txBody>
          <a:bodyPr vert="horz" wrap="square" lIns="0" tIns="12065" rIns="0" bIns="0" rtlCol="0">
            <a:spAutoFit/>
          </a:bodyPr>
          <a:lstStyle/>
          <a:p>
            <a:pPr marL="12700">
              <a:lnSpc>
                <a:spcPct val="100000"/>
              </a:lnSpc>
              <a:spcBef>
                <a:spcPts val="95"/>
              </a:spcBef>
            </a:pPr>
            <a:r>
              <a:rPr sz="2200" spc="-5" dirty="0">
                <a:solidFill>
                  <a:srgbClr val="545449"/>
                </a:solidFill>
                <a:latin typeface="Arial"/>
                <a:cs typeface="Arial"/>
              </a:rPr>
              <a:t>2 </a:t>
            </a:r>
            <a:r>
              <a:rPr spc="-5" dirty="0">
                <a:solidFill>
                  <a:srgbClr val="545449"/>
                </a:solidFill>
                <a:latin typeface="Arial"/>
                <a:cs typeface="Arial"/>
              </a:rPr>
              <a:t>Kinds of</a:t>
            </a:r>
            <a:r>
              <a:rPr spc="5" dirty="0">
                <a:solidFill>
                  <a:srgbClr val="545449"/>
                </a:solidFill>
                <a:latin typeface="Arial"/>
                <a:cs typeface="Arial"/>
              </a:rPr>
              <a:t> </a:t>
            </a:r>
            <a:r>
              <a:rPr spc="-5" dirty="0">
                <a:solidFill>
                  <a:srgbClr val="545449"/>
                </a:solidFill>
                <a:latin typeface="Arial"/>
                <a:cs typeface="Arial"/>
              </a:rPr>
              <a:t>Public</a:t>
            </a:r>
            <a:endParaRPr>
              <a:latin typeface="Arial"/>
              <a:cs typeface="Arial"/>
            </a:endParaRPr>
          </a:p>
          <a:p>
            <a:pPr marL="1087120" indent="-160020">
              <a:lnSpc>
                <a:spcPct val="100000"/>
              </a:lnSpc>
              <a:buClr>
                <a:srgbClr val="545449"/>
              </a:buClr>
              <a:buChar char="•"/>
              <a:tabLst>
                <a:tab pos="1087120" algn="l"/>
              </a:tabLst>
            </a:pPr>
            <a:r>
              <a:rPr spc="-5" dirty="0">
                <a:solidFill>
                  <a:srgbClr val="F4680A"/>
                </a:solidFill>
                <a:latin typeface="Arial"/>
                <a:cs typeface="Arial"/>
              </a:rPr>
              <a:t>Attentive</a:t>
            </a:r>
            <a:r>
              <a:rPr spc="5" dirty="0">
                <a:solidFill>
                  <a:srgbClr val="F4680A"/>
                </a:solidFill>
                <a:latin typeface="Arial"/>
                <a:cs typeface="Arial"/>
              </a:rPr>
              <a:t> </a:t>
            </a:r>
            <a:r>
              <a:rPr spc="-5" dirty="0">
                <a:solidFill>
                  <a:srgbClr val="F4680A"/>
                </a:solidFill>
                <a:latin typeface="Arial"/>
                <a:cs typeface="Arial"/>
              </a:rPr>
              <a:t>Public</a:t>
            </a:r>
            <a:endParaRPr>
              <a:latin typeface="Arial"/>
              <a:cs typeface="Arial"/>
            </a:endParaRPr>
          </a:p>
          <a:p>
            <a:pPr marL="927100" marR="660400" indent="914400">
              <a:lnSpc>
                <a:spcPct val="80000"/>
              </a:lnSpc>
              <a:spcBef>
                <a:spcPts val="530"/>
              </a:spcBef>
            </a:pPr>
            <a:r>
              <a:rPr spc="-5" dirty="0">
                <a:solidFill>
                  <a:srgbClr val="545449"/>
                </a:solidFill>
                <a:latin typeface="Arial"/>
                <a:cs typeface="Arial"/>
              </a:rPr>
              <a:t>Rely on opinion leaders to  interpret messages for</a:t>
            </a:r>
            <a:r>
              <a:rPr spc="35" dirty="0">
                <a:solidFill>
                  <a:srgbClr val="545449"/>
                </a:solidFill>
                <a:latin typeface="Arial"/>
                <a:cs typeface="Arial"/>
              </a:rPr>
              <a:t> </a:t>
            </a:r>
            <a:r>
              <a:rPr spc="-5" dirty="0">
                <a:solidFill>
                  <a:srgbClr val="545449"/>
                </a:solidFill>
                <a:latin typeface="Arial"/>
                <a:cs typeface="Arial"/>
              </a:rPr>
              <a:t>them.</a:t>
            </a:r>
            <a:endParaRPr>
              <a:latin typeface="Arial"/>
              <a:cs typeface="Arial"/>
            </a:endParaRPr>
          </a:p>
          <a:p>
            <a:pPr>
              <a:lnSpc>
                <a:spcPct val="100000"/>
              </a:lnSpc>
              <a:spcBef>
                <a:spcPts val="50"/>
              </a:spcBef>
            </a:pPr>
            <a:endParaRPr>
              <a:latin typeface="Arial"/>
              <a:cs typeface="Arial"/>
            </a:endParaRPr>
          </a:p>
          <a:p>
            <a:pPr marL="1103630" indent="-177165">
              <a:lnSpc>
                <a:spcPct val="100000"/>
              </a:lnSpc>
              <a:spcBef>
                <a:spcPts val="5"/>
              </a:spcBef>
              <a:buClr>
                <a:srgbClr val="545449"/>
              </a:buClr>
              <a:buChar char="•"/>
              <a:tabLst>
                <a:tab pos="1104265" algn="l"/>
              </a:tabLst>
            </a:pPr>
            <a:r>
              <a:rPr spc="-5" dirty="0">
                <a:solidFill>
                  <a:srgbClr val="F4680A"/>
                </a:solidFill>
                <a:latin typeface="Arial"/>
                <a:cs typeface="Arial"/>
              </a:rPr>
              <a:t>Inattentive</a:t>
            </a:r>
            <a:r>
              <a:rPr spc="5" dirty="0">
                <a:solidFill>
                  <a:srgbClr val="F4680A"/>
                </a:solidFill>
                <a:latin typeface="Arial"/>
                <a:cs typeface="Arial"/>
              </a:rPr>
              <a:t> </a:t>
            </a:r>
            <a:r>
              <a:rPr spc="-5" dirty="0">
                <a:solidFill>
                  <a:srgbClr val="F4680A"/>
                </a:solidFill>
                <a:latin typeface="Arial"/>
                <a:cs typeface="Arial"/>
              </a:rPr>
              <a:t>Public</a:t>
            </a:r>
            <a:endParaRPr>
              <a:latin typeface="Arial"/>
              <a:cs typeface="Arial"/>
            </a:endParaRPr>
          </a:p>
          <a:p>
            <a:pPr marL="1841500">
              <a:lnSpc>
                <a:spcPts val="2375"/>
              </a:lnSpc>
            </a:pPr>
            <a:r>
              <a:rPr spc="-5" dirty="0">
                <a:solidFill>
                  <a:srgbClr val="545449"/>
                </a:solidFill>
                <a:latin typeface="Arial"/>
                <a:cs typeface="Arial"/>
              </a:rPr>
              <a:t>Unaware and remain outside</a:t>
            </a:r>
            <a:r>
              <a:rPr spc="50" dirty="0">
                <a:solidFill>
                  <a:srgbClr val="545449"/>
                </a:solidFill>
                <a:latin typeface="Arial"/>
                <a:cs typeface="Arial"/>
              </a:rPr>
              <a:t> </a:t>
            </a:r>
            <a:r>
              <a:rPr spc="-5" dirty="0">
                <a:solidFill>
                  <a:srgbClr val="545449"/>
                </a:solidFill>
                <a:latin typeface="Arial"/>
                <a:cs typeface="Arial"/>
              </a:rPr>
              <a:t>of</a:t>
            </a:r>
            <a:endParaRPr>
              <a:latin typeface="Arial"/>
              <a:cs typeface="Arial"/>
            </a:endParaRPr>
          </a:p>
          <a:p>
            <a:pPr marL="927100">
              <a:lnSpc>
                <a:spcPts val="2375"/>
              </a:lnSpc>
            </a:pPr>
            <a:r>
              <a:rPr spc="-5" dirty="0">
                <a:solidFill>
                  <a:srgbClr val="545449"/>
                </a:solidFill>
                <a:latin typeface="Arial"/>
                <a:cs typeface="Arial"/>
              </a:rPr>
              <a:t>the opinion-formation</a:t>
            </a:r>
            <a:r>
              <a:rPr spc="30" dirty="0">
                <a:solidFill>
                  <a:srgbClr val="545449"/>
                </a:solidFill>
                <a:latin typeface="Arial"/>
                <a:cs typeface="Arial"/>
              </a:rPr>
              <a:t> </a:t>
            </a:r>
            <a:r>
              <a:rPr spc="-5" dirty="0">
                <a:solidFill>
                  <a:srgbClr val="545449"/>
                </a:solidFill>
                <a:latin typeface="Arial"/>
                <a:cs typeface="Arial"/>
              </a:rPr>
              <a:t>process.</a:t>
            </a:r>
            <a:endParaRPr>
              <a:latin typeface="Arial"/>
              <a:cs typeface="Arial"/>
            </a:endParaRPr>
          </a:p>
        </p:txBody>
      </p:sp>
      <p:sp>
        <p:nvSpPr>
          <p:cNvPr id="7" name="object 7"/>
          <p:cNvSpPr/>
          <p:nvPr/>
        </p:nvSpPr>
        <p:spPr>
          <a:xfrm>
            <a:off x="7518" y="1803304"/>
            <a:ext cx="1630851" cy="1050715"/>
          </a:xfrm>
          <a:prstGeom prst="rect">
            <a:avLst/>
          </a:prstGeom>
          <a:blipFill>
            <a:blip r:embed="rId2" cstate="print"/>
            <a:stretch>
              <a:fillRect/>
            </a:stretch>
          </a:blipFill>
        </p:spPr>
        <p:txBody>
          <a:bodyPr wrap="square" lIns="0" tIns="0" rIns="0" bIns="0" rtlCol="0"/>
          <a:lstStyle/>
          <a:p>
            <a:endParaRPr/>
          </a:p>
        </p:txBody>
      </p:sp>
      <p:pic>
        <p:nvPicPr>
          <p:cNvPr id="23554" name="Picture 2" descr="https://upload.wikimedia.org/wikipedia/commons/thumb/9/92/Two_step_flow_of_communication.png/220px-Two_step_flow_of_communication.png"/>
          <p:cNvPicPr>
            <a:picLocks noChangeAspect="1" noChangeArrowheads="1"/>
          </p:cNvPicPr>
          <p:nvPr/>
        </p:nvPicPr>
        <p:blipFill>
          <a:blip r:embed="rId3"/>
          <a:srcRect t="8191"/>
          <a:stretch>
            <a:fillRect/>
          </a:stretch>
        </p:blipFill>
        <p:spPr bwMode="auto">
          <a:xfrm>
            <a:off x="6553200" y="3776056"/>
            <a:ext cx="2247900" cy="2748569"/>
          </a:xfrm>
          <a:prstGeom prst="rect">
            <a:avLst/>
          </a:prstGeom>
          <a:noFill/>
        </p:spPr>
      </p:pic>
      <p:sp>
        <p:nvSpPr>
          <p:cNvPr id="9" name="TextBox 8"/>
          <p:cNvSpPr txBox="1"/>
          <p:nvPr/>
        </p:nvSpPr>
        <p:spPr>
          <a:xfrm>
            <a:off x="609600" y="685800"/>
            <a:ext cx="7536166" cy="646331"/>
          </a:xfrm>
          <a:prstGeom prst="rect">
            <a:avLst/>
          </a:prstGeom>
          <a:noFill/>
        </p:spPr>
        <p:txBody>
          <a:bodyPr wrap="none" rtlCol="0">
            <a:spAutoFit/>
          </a:bodyPr>
          <a:lstStyle/>
          <a:p>
            <a:r>
              <a:rPr lang="en-US" sz="3600" b="1" dirty="0" smtClean="0">
                <a:solidFill>
                  <a:schemeClr val="tx2">
                    <a:lumMod val="75000"/>
                  </a:schemeClr>
                </a:solidFill>
              </a:rPr>
              <a:t>Two Step Flow of Communication </a:t>
            </a:r>
            <a:endParaRPr lang="en-US" sz="3600" b="1" dirty="0">
              <a:solidFill>
                <a:schemeClr val="tx2">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457200" y="1651835"/>
            <a:ext cx="4038600" cy="4321055"/>
          </a:xfrm>
          <a:prstGeom prst="rect">
            <a:avLst/>
          </a:prstGeom>
        </p:spPr>
        <p:txBody>
          <a:bodyPr vert="horz" wrap="square" lIns="0" tIns="12065" rIns="0" bIns="0" rtlCol="0">
            <a:spAutoFit/>
          </a:bodyPr>
          <a:lstStyle/>
          <a:p>
            <a:pPr marL="12065" marR="5080" algn="ctr">
              <a:lnSpc>
                <a:spcPct val="100000"/>
              </a:lnSpc>
              <a:spcBef>
                <a:spcPts val="95"/>
              </a:spcBef>
            </a:pPr>
            <a:r>
              <a:rPr sz="4000" dirty="0"/>
              <a:t>Individuals are seldom </a:t>
            </a:r>
            <a:r>
              <a:rPr sz="4000" spc="-5" dirty="0"/>
              <a:t>influenced </a:t>
            </a:r>
            <a:r>
              <a:rPr sz="4000" dirty="0"/>
              <a:t>by </a:t>
            </a:r>
            <a:r>
              <a:rPr sz="4000" spc="-5" dirty="0"/>
              <a:t>just one  opinion </a:t>
            </a:r>
            <a:r>
              <a:rPr sz="4000" spc="-25" dirty="0"/>
              <a:t>leader, rather, </a:t>
            </a:r>
            <a:r>
              <a:rPr sz="4000" dirty="0"/>
              <a:t>they interact </a:t>
            </a:r>
            <a:r>
              <a:rPr sz="4000" spc="-5" dirty="0"/>
              <a:t>with many  different</a:t>
            </a:r>
            <a:r>
              <a:rPr sz="4000" spc="-10" dirty="0"/>
              <a:t> </a:t>
            </a:r>
            <a:r>
              <a:rPr sz="4000" spc="-5" dirty="0"/>
              <a:t>leaders.</a:t>
            </a:r>
          </a:p>
        </p:txBody>
      </p:sp>
      <p:pic>
        <p:nvPicPr>
          <p:cNvPr id="22530" name="Picture 2" descr="N-Step Theory of Mass Communications Mass Media Op Ldrs Public Copyright © Allyn &amp;"/>
          <p:cNvPicPr>
            <a:picLocks noChangeAspect="1" noChangeArrowheads="1"/>
          </p:cNvPicPr>
          <p:nvPr/>
        </p:nvPicPr>
        <p:blipFill>
          <a:blip r:embed="rId2"/>
          <a:srcRect t="23704" r="2222" b="3704"/>
          <a:stretch>
            <a:fillRect/>
          </a:stretch>
        </p:blipFill>
        <p:spPr bwMode="auto">
          <a:xfrm>
            <a:off x="4495800" y="1676400"/>
            <a:ext cx="4648200" cy="2588202"/>
          </a:xfrm>
          <a:prstGeom prst="rect">
            <a:avLst/>
          </a:prstGeom>
          <a:noFill/>
        </p:spPr>
      </p:pic>
      <p:pic>
        <p:nvPicPr>
          <p:cNvPr id="24578" name="Picture 2" descr="N-Step Theory of Mass Communications Mass Media Op Ldrs Public Copyright © Allyn &amp;"/>
          <p:cNvPicPr>
            <a:picLocks noChangeAspect="1" noChangeArrowheads="1"/>
          </p:cNvPicPr>
          <p:nvPr/>
        </p:nvPicPr>
        <p:blipFill>
          <a:blip r:embed="rId3"/>
          <a:srcRect t="23704"/>
          <a:stretch>
            <a:fillRect/>
          </a:stretch>
        </p:blipFill>
        <p:spPr bwMode="auto">
          <a:xfrm>
            <a:off x="4800600" y="4372609"/>
            <a:ext cx="4343400" cy="2485391"/>
          </a:xfrm>
          <a:prstGeom prst="rect">
            <a:avLst/>
          </a:prstGeom>
          <a:noFill/>
        </p:spPr>
      </p:pic>
      <p:sp>
        <p:nvSpPr>
          <p:cNvPr id="14" name="TextBox 13"/>
          <p:cNvSpPr txBox="1"/>
          <p:nvPr/>
        </p:nvSpPr>
        <p:spPr>
          <a:xfrm>
            <a:off x="609600" y="685800"/>
            <a:ext cx="7698902" cy="646331"/>
          </a:xfrm>
          <a:prstGeom prst="rect">
            <a:avLst/>
          </a:prstGeom>
          <a:noFill/>
        </p:spPr>
        <p:txBody>
          <a:bodyPr wrap="none" rtlCol="0">
            <a:spAutoFit/>
          </a:bodyPr>
          <a:lstStyle/>
          <a:p>
            <a:r>
              <a:rPr lang="en-US" sz="3600" b="1" dirty="0" smtClean="0">
                <a:solidFill>
                  <a:schemeClr val="tx2">
                    <a:lumMod val="75000"/>
                  </a:schemeClr>
                </a:solidFill>
              </a:rPr>
              <a:t>N-Step Theory of Communication </a:t>
            </a:r>
            <a:endParaRPr lang="en-US" sz="3600" b="1" dirty="0">
              <a:solidFill>
                <a:schemeClr val="tx2">
                  <a:lumMod val="7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337</TotalTime>
  <Words>1567</Words>
  <Application>Microsoft Office PowerPoint</Application>
  <PresentationFormat>On-screen Show (4:3)</PresentationFormat>
  <Paragraphs>157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PUBLIC OPINION AND PERSUATION </vt:lpstr>
      <vt:lpstr>Public opinion is one of the most frequently evoked terms in American politics. At the most basic level, public opinion represents people’s collective preferences on matters related to government and politics. However, public opinion is a complex phenomenon, and scholars have developed a variety of interpretations of what public opinion means. One perspective holds that individual opinions matter; therefore, the opinions of the majority should be weighed more heavily than opinions of the minority when leaders make decisions.Public opinion, an aggregate of the individual views, attitudes, and beliefs about a particular topic, expressed by a significant proportion of a community.</vt:lpstr>
      <vt:lpstr>Public opinion is the constant forming and  revising of people’s opinions on public  figures, organizations and issues.</vt:lpstr>
      <vt:lpstr>Slide 4</vt:lpstr>
      <vt:lpstr>Opinion leaders are knowledgeable experts  who articulate opinions about specific issues  in public forums.</vt:lpstr>
      <vt:lpstr>Slide 6</vt:lpstr>
      <vt:lpstr>Slide 7</vt:lpstr>
      <vt:lpstr>Opinion makers gather information from the  mass media and other outlets which they  share with people. Most people form their opinions under the influence of opinion leaders, who in turn are influenced by the mass media. ... Opinion leaders pass on their own interpretation of information in addition to the actual media content.</vt:lpstr>
      <vt:lpstr>Individuals are seldom influenced by just one  opinion leader, rather, they interact with many  different leaders.</vt:lpstr>
      <vt:lpstr>Diffusion theory is a social (communication) process through which new ideas, technologies, products, or processes spread among the members of a particular social system via specific communication channels over time  Diffusion theory concerns with the spread of an innovation through a population. In diffusion theory we Develop  analytical models for explaining and forecasting the dynamics of diffusion of an innovation (an idea, practice, or object perceived as new by an individual) in a socio-technical system.   communicators in society with a message influence/encourage people that have strong opinions through the media to influence the masses. </vt:lpstr>
      <vt:lpstr>Slide 11</vt:lpstr>
      <vt:lpstr>Slide 12</vt:lpstr>
      <vt:lpstr>Slide 13</vt:lpstr>
      <vt:lpstr>DIFFUSION THEORY </vt:lpstr>
      <vt:lpstr>Slide 15</vt:lpstr>
      <vt:lpstr>Slide 16</vt:lpstr>
      <vt:lpstr>Slide 17</vt:lpstr>
      <vt:lpstr>Slide 18</vt:lpstr>
      <vt:lpstr>Slide 19</vt:lpstr>
      <vt:lpstr>Slide 20</vt:lpstr>
      <vt:lpstr>Slide 21</vt:lpstr>
      <vt:lpstr>Slide 22</vt:lpstr>
      <vt:lpstr>Persuasion is an activity or process in which a  communicator attempts to induce a change in the belief,  attitude, or behavior of another person or group of persons  through the transmission of a message in a context in  which the audience has some degree of free choice.</vt:lpstr>
      <vt:lpstr>Slide 24</vt:lpstr>
      <vt:lpstr>Importance of Persuasive Communication </vt:lpstr>
      <vt:lpstr>Slide 26</vt:lpstr>
      <vt:lpstr>Slide 27</vt:lpstr>
      <vt:lpstr>Slide 28</vt:lpstr>
      <vt:lpstr>Slide 29</vt:lpstr>
      <vt:lpstr>Slide 30</vt:lpstr>
      <vt:lpstr>Slide 31</vt:lpstr>
      <vt:lpstr>Slide 32</vt:lpstr>
      <vt:lpstr>Five Professional Responsibilities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OPINION AND PERSUATION </dc:title>
  <dc:creator>Mass Comm Exam</dc:creator>
  <cp:lastModifiedBy>mass comm</cp:lastModifiedBy>
  <cp:revision>12</cp:revision>
  <dcterms:created xsi:type="dcterms:W3CDTF">2021-07-22T06:59:32Z</dcterms:created>
  <dcterms:modified xsi:type="dcterms:W3CDTF">2021-08-04T05:18:51Z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2014-08-14T00:00:00Z</vt:filetime>
  </property>
  <property fmtid="{D5CDD505-2E9C-101B-9397-08002B2CF9AE}" pid="3" name="Creator">
    <vt:lpwstr>Microsoft® PowerPoint® 2013</vt:lpwstr>
  </property>
  <property fmtid="{D5CDD505-2E9C-101B-9397-08002B2CF9AE}" pid="4" name="LastSaved">
    <vt:filetime>2021-07-22T00:00:00Z</vt:filetime>
  </property>
</Properties>
</file>