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58" r:id="rId5"/>
    <p:sldId id="273" r:id="rId6"/>
    <p:sldId id="260" r:id="rId7"/>
    <p:sldId id="274" r:id="rId8"/>
    <p:sldId id="261" r:id="rId9"/>
    <p:sldId id="275" r:id="rId10"/>
    <p:sldId id="262" r:id="rId11"/>
    <p:sldId id="264" r:id="rId12"/>
    <p:sldId id="278" r:id="rId13"/>
    <p:sldId id="277" r:id="rId14"/>
    <p:sldId id="279" r:id="rId15"/>
    <p:sldId id="280" r:id="rId16"/>
    <p:sldId id="263" r:id="rId17"/>
    <p:sldId id="276" r:id="rId18"/>
    <p:sldId id="265" r:id="rId19"/>
    <p:sldId id="266" r:id="rId20"/>
    <p:sldId id="267" r:id="rId21"/>
    <p:sldId id="269" r:id="rId22"/>
    <p:sldId id="270" r:id="rId23"/>
    <p:sldId id="27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882" autoAdjust="0"/>
    <p:restoredTop sz="94660"/>
  </p:normalViewPr>
  <p:slideViewPr>
    <p:cSldViewPr snapToGrid="0">
      <p:cViewPr varScale="1">
        <p:scale>
          <a:sx n="73" d="100"/>
          <a:sy n="73" d="100"/>
        </p:scale>
        <p:origin x="-588"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4"/>
          <p:cNvGrpSpPr>
            <a:grpSpLocks/>
          </p:cNvGrpSpPr>
          <p:nvPr/>
        </p:nvGrpSpPr>
        <p:grpSpPr bwMode="auto">
          <a:xfrm>
            <a:off x="48684" y="6191251"/>
            <a:ext cx="12192000" cy="333375"/>
            <a:chOff x="22" y="4020"/>
            <a:chExt cx="5760" cy="210"/>
          </a:xfrm>
        </p:grpSpPr>
        <p:sp>
          <p:nvSpPr>
            <p:cNvPr id="5" name="AutoShape 5"/>
            <p:cNvSpPr>
              <a:spLocks noChangeArrowheads="1"/>
            </p:cNvSpPr>
            <p:nvPr/>
          </p:nvSpPr>
          <p:spPr bwMode="auto">
            <a:xfrm>
              <a:off x="2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6" name="AutoShape 6"/>
            <p:cNvSpPr>
              <a:spLocks noChangeArrowheads="1"/>
            </p:cNvSpPr>
            <p:nvPr/>
          </p:nvSpPr>
          <p:spPr bwMode="auto">
            <a:xfrm>
              <a:off x="26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7" name="AutoShape 7"/>
            <p:cNvSpPr>
              <a:spLocks noChangeArrowheads="1"/>
            </p:cNvSpPr>
            <p:nvPr/>
          </p:nvSpPr>
          <p:spPr bwMode="auto">
            <a:xfrm>
              <a:off x="51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8" name="AutoShape 8"/>
            <p:cNvSpPr>
              <a:spLocks noChangeArrowheads="1"/>
            </p:cNvSpPr>
            <p:nvPr/>
          </p:nvSpPr>
          <p:spPr bwMode="auto">
            <a:xfrm>
              <a:off x="755"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9" name="AutoShape 9"/>
            <p:cNvSpPr>
              <a:spLocks noChangeArrowheads="1"/>
            </p:cNvSpPr>
            <p:nvPr/>
          </p:nvSpPr>
          <p:spPr bwMode="auto">
            <a:xfrm>
              <a:off x="1000"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 name="AutoShape 10"/>
            <p:cNvSpPr>
              <a:spLocks noChangeArrowheads="1"/>
            </p:cNvSpPr>
            <p:nvPr/>
          </p:nvSpPr>
          <p:spPr bwMode="auto">
            <a:xfrm>
              <a:off x="1244"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1" name="AutoShape 11"/>
            <p:cNvSpPr>
              <a:spLocks noChangeArrowheads="1"/>
            </p:cNvSpPr>
            <p:nvPr/>
          </p:nvSpPr>
          <p:spPr bwMode="auto">
            <a:xfrm>
              <a:off x="1489"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2" name="AutoShape 12"/>
            <p:cNvSpPr>
              <a:spLocks noChangeArrowheads="1"/>
            </p:cNvSpPr>
            <p:nvPr/>
          </p:nvSpPr>
          <p:spPr bwMode="auto">
            <a:xfrm>
              <a:off x="1733"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3" name="AutoShape 13"/>
            <p:cNvSpPr>
              <a:spLocks noChangeArrowheads="1"/>
            </p:cNvSpPr>
            <p:nvPr/>
          </p:nvSpPr>
          <p:spPr bwMode="auto">
            <a:xfrm>
              <a:off x="1978"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4" name="AutoShape 14"/>
            <p:cNvSpPr>
              <a:spLocks noChangeArrowheads="1"/>
            </p:cNvSpPr>
            <p:nvPr/>
          </p:nvSpPr>
          <p:spPr bwMode="auto">
            <a:xfrm>
              <a:off x="222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5" name="AutoShape 15"/>
            <p:cNvSpPr>
              <a:spLocks noChangeArrowheads="1"/>
            </p:cNvSpPr>
            <p:nvPr/>
          </p:nvSpPr>
          <p:spPr bwMode="auto">
            <a:xfrm>
              <a:off x="271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6" name="AutoShape 16"/>
            <p:cNvSpPr>
              <a:spLocks noChangeArrowheads="1"/>
            </p:cNvSpPr>
            <p:nvPr/>
          </p:nvSpPr>
          <p:spPr bwMode="auto">
            <a:xfrm>
              <a:off x="295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7" name="AutoShape 17"/>
            <p:cNvSpPr>
              <a:spLocks noChangeArrowheads="1"/>
            </p:cNvSpPr>
            <p:nvPr/>
          </p:nvSpPr>
          <p:spPr bwMode="auto">
            <a:xfrm>
              <a:off x="3200"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8" name="AutoShape 18"/>
            <p:cNvSpPr>
              <a:spLocks noChangeArrowheads="1"/>
            </p:cNvSpPr>
            <p:nvPr/>
          </p:nvSpPr>
          <p:spPr bwMode="auto">
            <a:xfrm>
              <a:off x="3445"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9" name="AutoShape 19"/>
            <p:cNvSpPr>
              <a:spLocks noChangeArrowheads="1"/>
            </p:cNvSpPr>
            <p:nvPr/>
          </p:nvSpPr>
          <p:spPr bwMode="auto">
            <a:xfrm>
              <a:off x="3689"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0" name="AutoShape 20"/>
            <p:cNvSpPr>
              <a:spLocks noChangeArrowheads="1"/>
            </p:cNvSpPr>
            <p:nvPr/>
          </p:nvSpPr>
          <p:spPr bwMode="auto">
            <a:xfrm>
              <a:off x="3934"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1" name="AutoShape 21"/>
            <p:cNvSpPr>
              <a:spLocks noChangeArrowheads="1"/>
            </p:cNvSpPr>
            <p:nvPr/>
          </p:nvSpPr>
          <p:spPr bwMode="auto">
            <a:xfrm>
              <a:off x="4423"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2" name="AutoShape 22"/>
            <p:cNvSpPr>
              <a:spLocks noChangeArrowheads="1"/>
            </p:cNvSpPr>
            <p:nvPr/>
          </p:nvSpPr>
          <p:spPr bwMode="auto">
            <a:xfrm>
              <a:off x="4667"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3" name="AutoShape 23"/>
            <p:cNvSpPr>
              <a:spLocks noChangeArrowheads="1"/>
            </p:cNvSpPr>
            <p:nvPr/>
          </p:nvSpPr>
          <p:spPr bwMode="auto">
            <a:xfrm>
              <a:off x="491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4" name="AutoShape 24"/>
            <p:cNvSpPr>
              <a:spLocks noChangeArrowheads="1"/>
            </p:cNvSpPr>
            <p:nvPr/>
          </p:nvSpPr>
          <p:spPr bwMode="auto">
            <a:xfrm>
              <a:off x="515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5" name="AutoShape 25"/>
            <p:cNvSpPr>
              <a:spLocks noChangeArrowheads="1"/>
            </p:cNvSpPr>
            <p:nvPr/>
          </p:nvSpPr>
          <p:spPr bwMode="auto">
            <a:xfrm>
              <a:off x="540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6" name="AutoShape 26"/>
            <p:cNvSpPr>
              <a:spLocks noChangeArrowheads="1"/>
            </p:cNvSpPr>
            <p:nvPr/>
          </p:nvSpPr>
          <p:spPr bwMode="auto">
            <a:xfrm>
              <a:off x="564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7" name="AutoShape 27"/>
            <p:cNvSpPr>
              <a:spLocks noChangeArrowheads="1"/>
            </p:cNvSpPr>
            <p:nvPr/>
          </p:nvSpPr>
          <p:spPr bwMode="auto">
            <a:xfrm>
              <a:off x="2467"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8" name="AutoShape 28"/>
            <p:cNvSpPr>
              <a:spLocks noChangeArrowheads="1"/>
            </p:cNvSpPr>
            <p:nvPr/>
          </p:nvSpPr>
          <p:spPr bwMode="auto">
            <a:xfrm>
              <a:off x="4178"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grpSp>
      <p:grpSp>
        <p:nvGrpSpPr>
          <p:cNvPr id="3" name="Group 29"/>
          <p:cNvGrpSpPr>
            <a:grpSpLocks/>
          </p:cNvGrpSpPr>
          <p:nvPr/>
        </p:nvGrpSpPr>
        <p:grpSpPr bwMode="auto">
          <a:xfrm>
            <a:off x="48684" y="123826"/>
            <a:ext cx="12192000" cy="333375"/>
            <a:chOff x="22" y="4020"/>
            <a:chExt cx="5760" cy="210"/>
          </a:xfrm>
        </p:grpSpPr>
        <p:sp>
          <p:nvSpPr>
            <p:cNvPr id="30" name="AutoShape 30"/>
            <p:cNvSpPr>
              <a:spLocks noChangeArrowheads="1"/>
            </p:cNvSpPr>
            <p:nvPr/>
          </p:nvSpPr>
          <p:spPr bwMode="auto">
            <a:xfrm>
              <a:off x="2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1" name="AutoShape 31"/>
            <p:cNvSpPr>
              <a:spLocks noChangeArrowheads="1"/>
            </p:cNvSpPr>
            <p:nvPr/>
          </p:nvSpPr>
          <p:spPr bwMode="auto">
            <a:xfrm>
              <a:off x="26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2" name="AutoShape 32"/>
            <p:cNvSpPr>
              <a:spLocks noChangeArrowheads="1"/>
            </p:cNvSpPr>
            <p:nvPr/>
          </p:nvSpPr>
          <p:spPr bwMode="auto">
            <a:xfrm>
              <a:off x="51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3" name="AutoShape 33"/>
            <p:cNvSpPr>
              <a:spLocks noChangeArrowheads="1"/>
            </p:cNvSpPr>
            <p:nvPr/>
          </p:nvSpPr>
          <p:spPr bwMode="auto">
            <a:xfrm>
              <a:off x="755"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4" name="AutoShape 34"/>
            <p:cNvSpPr>
              <a:spLocks noChangeArrowheads="1"/>
            </p:cNvSpPr>
            <p:nvPr/>
          </p:nvSpPr>
          <p:spPr bwMode="auto">
            <a:xfrm>
              <a:off x="1000"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5" name="AutoShape 35"/>
            <p:cNvSpPr>
              <a:spLocks noChangeArrowheads="1"/>
            </p:cNvSpPr>
            <p:nvPr/>
          </p:nvSpPr>
          <p:spPr bwMode="auto">
            <a:xfrm>
              <a:off x="1244"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6" name="AutoShape 36"/>
            <p:cNvSpPr>
              <a:spLocks noChangeArrowheads="1"/>
            </p:cNvSpPr>
            <p:nvPr/>
          </p:nvSpPr>
          <p:spPr bwMode="auto">
            <a:xfrm>
              <a:off x="1489"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7" name="AutoShape 37"/>
            <p:cNvSpPr>
              <a:spLocks noChangeArrowheads="1"/>
            </p:cNvSpPr>
            <p:nvPr/>
          </p:nvSpPr>
          <p:spPr bwMode="auto">
            <a:xfrm>
              <a:off x="1733"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8" name="AutoShape 38"/>
            <p:cNvSpPr>
              <a:spLocks noChangeArrowheads="1"/>
            </p:cNvSpPr>
            <p:nvPr/>
          </p:nvSpPr>
          <p:spPr bwMode="auto">
            <a:xfrm>
              <a:off x="1978"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9" name="AutoShape 39"/>
            <p:cNvSpPr>
              <a:spLocks noChangeArrowheads="1"/>
            </p:cNvSpPr>
            <p:nvPr/>
          </p:nvSpPr>
          <p:spPr bwMode="auto">
            <a:xfrm>
              <a:off x="222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0" name="AutoShape 40"/>
            <p:cNvSpPr>
              <a:spLocks noChangeArrowheads="1"/>
            </p:cNvSpPr>
            <p:nvPr/>
          </p:nvSpPr>
          <p:spPr bwMode="auto">
            <a:xfrm>
              <a:off x="271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1" name="AutoShape 41"/>
            <p:cNvSpPr>
              <a:spLocks noChangeArrowheads="1"/>
            </p:cNvSpPr>
            <p:nvPr/>
          </p:nvSpPr>
          <p:spPr bwMode="auto">
            <a:xfrm>
              <a:off x="295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2" name="AutoShape 42"/>
            <p:cNvSpPr>
              <a:spLocks noChangeArrowheads="1"/>
            </p:cNvSpPr>
            <p:nvPr/>
          </p:nvSpPr>
          <p:spPr bwMode="auto">
            <a:xfrm>
              <a:off x="3200"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3" name="AutoShape 43"/>
            <p:cNvSpPr>
              <a:spLocks noChangeArrowheads="1"/>
            </p:cNvSpPr>
            <p:nvPr/>
          </p:nvSpPr>
          <p:spPr bwMode="auto">
            <a:xfrm>
              <a:off x="3445"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4" name="AutoShape 44"/>
            <p:cNvSpPr>
              <a:spLocks noChangeArrowheads="1"/>
            </p:cNvSpPr>
            <p:nvPr/>
          </p:nvSpPr>
          <p:spPr bwMode="auto">
            <a:xfrm>
              <a:off x="3689"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5" name="AutoShape 45"/>
            <p:cNvSpPr>
              <a:spLocks noChangeArrowheads="1"/>
            </p:cNvSpPr>
            <p:nvPr/>
          </p:nvSpPr>
          <p:spPr bwMode="auto">
            <a:xfrm>
              <a:off x="3934"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6" name="AutoShape 46"/>
            <p:cNvSpPr>
              <a:spLocks noChangeArrowheads="1"/>
            </p:cNvSpPr>
            <p:nvPr/>
          </p:nvSpPr>
          <p:spPr bwMode="auto">
            <a:xfrm>
              <a:off x="4423"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7" name="AutoShape 47"/>
            <p:cNvSpPr>
              <a:spLocks noChangeArrowheads="1"/>
            </p:cNvSpPr>
            <p:nvPr/>
          </p:nvSpPr>
          <p:spPr bwMode="auto">
            <a:xfrm>
              <a:off x="4667"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8" name="AutoShape 48"/>
            <p:cNvSpPr>
              <a:spLocks noChangeArrowheads="1"/>
            </p:cNvSpPr>
            <p:nvPr/>
          </p:nvSpPr>
          <p:spPr bwMode="auto">
            <a:xfrm>
              <a:off x="491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9" name="AutoShape 49"/>
            <p:cNvSpPr>
              <a:spLocks noChangeArrowheads="1"/>
            </p:cNvSpPr>
            <p:nvPr/>
          </p:nvSpPr>
          <p:spPr bwMode="auto">
            <a:xfrm>
              <a:off x="515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50" name="AutoShape 50"/>
            <p:cNvSpPr>
              <a:spLocks noChangeArrowheads="1"/>
            </p:cNvSpPr>
            <p:nvPr/>
          </p:nvSpPr>
          <p:spPr bwMode="auto">
            <a:xfrm>
              <a:off x="540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51" name="AutoShape 51"/>
            <p:cNvSpPr>
              <a:spLocks noChangeArrowheads="1"/>
            </p:cNvSpPr>
            <p:nvPr/>
          </p:nvSpPr>
          <p:spPr bwMode="auto">
            <a:xfrm>
              <a:off x="564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52" name="AutoShape 52"/>
            <p:cNvSpPr>
              <a:spLocks noChangeArrowheads="1"/>
            </p:cNvSpPr>
            <p:nvPr/>
          </p:nvSpPr>
          <p:spPr bwMode="auto">
            <a:xfrm>
              <a:off x="2467"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53" name="AutoShape 53"/>
            <p:cNvSpPr>
              <a:spLocks noChangeArrowheads="1"/>
            </p:cNvSpPr>
            <p:nvPr/>
          </p:nvSpPr>
          <p:spPr bwMode="auto">
            <a:xfrm>
              <a:off x="4178"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grpSp>
      <p:sp>
        <p:nvSpPr>
          <p:cNvPr id="54" name="Text Box 54"/>
          <p:cNvSpPr txBox="1">
            <a:spLocks noChangeArrowheads="1"/>
          </p:cNvSpPr>
          <p:nvPr/>
        </p:nvSpPr>
        <p:spPr bwMode="auto">
          <a:xfrm>
            <a:off x="0" y="6553201"/>
            <a:ext cx="9417963"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r>
              <a:rPr lang="en-GB" sz="1800" smtClean="0">
                <a:solidFill>
                  <a:srgbClr val="FFFF00"/>
                </a:solidFill>
                <a:latin typeface="Courier New" panose="02070309020205020404" pitchFamily="49" charset="0"/>
              </a:rPr>
              <a:t>&gt;&gt;	0     &gt;&gt;	1     &gt;&gt; 	2     &gt;&gt; 	3     &gt;&gt; 	4   &gt;&gt;	</a:t>
            </a:r>
            <a:endParaRPr lang="en-US" sz="1800" smtClean="0">
              <a:solidFill>
                <a:srgbClr val="FFFF00"/>
              </a:solidFill>
              <a:latin typeface="Courier New" panose="02070309020205020404" pitchFamily="49" charset="0"/>
            </a:endParaRPr>
          </a:p>
        </p:txBody>
      </p:sp>
      <p:sp>
        <p:nvSpPr>
          <p:cNvPr id="106498" name="Rectangle 2"/>
          <p:cNvSpPr>
            <a:spLocks noGrp="1" noChangeArrowheads="1"/>
          </p:cNvSpPr>
          <p:nvPr>
            <p:ph type="ctrTitle"/>
          </p:nvPr>
        </p:nvSpPr>
        <p:spPr>
          <a:xfrm>
            <a:off x="914400" y="2130426"/>
            <a:ext cx="10363200" cy="1470025"/>
          </a:xfrm>
        </p:spPr>
        <p:txBody>
          <a:bodyPr/>
          <a:lstStyle>
            <a:lvl1pPr>
              <a:defRPr sz="5400"/>
            </a:lvl1pPr>
          </a:lstStyle>
          <a:p>
            <a:r>
              <a:rPr lang="en-US" smtClean="0"/>
              <a:t>Click to edit Master title style</a:t>
            </a:r>
            <a:endParaRPr lang="en-US"/>
          </a:p>
        </p:txBody>
      </p:sp>
      <p:sp>
        <p:nvSpPr>
          <p:cNvPr id="106499"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smtClean="0"/>
              <a:t>Click to edit Master subtitle style</a:t>
            </a:r>
            <a:endParaRPr lang="en-US"/>
          </a:p>
        </p:txBody>
      </p:sp>
    </p:spTree>
    <p:extLst>
      <p:ext uri="{BB962C8B-B14F-4D97-AF65-F5344CB8AC3E}">
        <p14:creationId xmlns:p14="http://schemas.microsoft.com/office/powerpoint/2010/main" xmlns="" val="3823697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764586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549275"/>
            <a:ext cx="2743200" cy="5576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549275"/>
            <a:ext cx="8026400" cy="5576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220292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549275"/>
            <a:ext cx="10972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09600" y="1773239"/>
            <a:ext cx="10972800" cy="4352925"/>
          </a:xfrm>
        </p:spPr>
        <p:txBody>
          <a:bodyPr/>
          <a:lstStyle/>
          <a:p>
            <a:pPr lvl="0"/>
            <a:r>
              <a:rPr lang="en-US" noProof="0" smtClean="0"/>
              <a:t>Click icon to add chart</a:t>
            </a:r>
            <a:endParaRPr lang="en-US" noProof="0"/>
          </a:p>
        </p:txBody>
      </p:sp>
    </p:spTree>
    <p:extLst>
      <p:ext uri="{BB962C8B-B14F-4D97-AF65-F5344CB8AC3E}">
        <p14:creationId xmlns:p14="http://schemas.microsoft.com/office/powerpoint/2010/main" xmlns="" val="42309366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49275"/>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773239"/>
            <a:ext cx="5384800" cy="435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773239"/>
            <a:ext cx="5384800" cy="435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788966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702164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242722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773239"/>
            <a:ext cx="53848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773239"/>
            <a:ext cx="53848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968231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4124972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3152855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38996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10834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537659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549275"/>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1773239"/>
            <a:ext cx="10972800" cy="4352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2" name="Group 7"/>
          <p:cNvGrpSpPr>
            <a:grpSpLocks/>
          </p:cNvGrpSpPr>
          <p:nvPr/>
        </p:nvGrpSpPr>
        <p:grpSpPr bwMode="auto">
          <a:xfrm>
            <a:off x="48684" y="6191251"/>
            <a:ext cx="12192000" cy="333375"/>
            <a:chOff x="22" y="4020"/>
            <a:chExt cx="5760" cy="210"/>
          </a:xfrm>
        </p:grpSpPr>
        <p:sp>
          <p:nvSpPr>
            <p:cNvPr id="1055" name="AutoShape 8"/>
            <p:cNvSpPr>
              <a:spLocks noChangeArrowheads="1"/>
            </p:cNvSpPr>
            <p:nvPr/>
          </p:nvSpPr>
          <p:spPr bwMode="auto">
            <a:xfrm>
              <a:off x="2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6" name="AutoShape 9"/>
            <p:cNvSpPr>
              <a:spLocks noChangeArrowheads="1"/>
            </p:cNvSpPr>
            <p:nvPr/>
          </p:nvSpPr>
          <p:spPr bwMode="auto">
            <a:xfrm>
              <a:off x="26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7" name="AutoShape 10"/>
            <p:cNvSpPr>
              <a:spLocks noChangeArrowheads="1"/>
            </p:cNvSpPr>
            <p:nvPr/>
          </p:nvSpPr>
          <p:spPr bwMode="auto">
            <a:xfrm>
              <a:off x="51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8" name="AutoShape 11"/>
            <p:cNvSpPr>
              <a:spLocks noChangeArrowheads="1"/>
            </p:cNvSpPr>
            <p:nvPr/>
          </p:nvSpPr>
          <p:spPr bwMode="auto">
            <a:xfrm>
              <a:off x="755"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9" name="AutoShape 12"/>
            <p:cNvSpPr>
              <a:spLocks noChangeArrowheads="1"/>
            </p:cNvSpPr>
            <p:nvPr/>
          </p:nvSpPr>
          <p:spPr bwMode="auto">
            <a:xfrm>
              <a:off x="1000"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0" name="AutoShape 13"/>
            <p:cNvSpPr>
              <a:spLocks noChangeArrowheads="1"/>
            </p:cNvSpPr>
            <p:nvPr/>
          </p:nvSpPr>
          <p:spPr bwMode="auto">
            <a:xfrm>
              <a:off x="1244"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1" name="AutoShape 14"/>
            <p:cNvSpPr>
              <a:spLocks noChangeArrowheads="1"/>
            </p:cNvSpPr>
            <p:nvPr/>
          </p:nvSpPr>
          <p:spPr bwMode="auto">
            <a:xfrm>
              <a:off x="1489"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2" name="AutoShape 15"/>
            <p:cNvSpPr>
              <a:spLocks noChangeArrowheads="1"/>
            </p:cNvSpPr>
            <p:nvPr/>
          </p:nvSpPr>
          <p:spPr bwMode="auto">
            <a:xfrm>
              <a:off x="1733"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3" name="AutoShape 16"/>
            <p:cNvSpPr>
              <a:spLocks noChangeArrowheads="1"/>
            </p:cNvSpPr>
            <p:nvPr/>
          </p:nvSpPr>
          <p:spPr bwMode="auto">
            <a:xfrm>
              <a:off x="1978"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4" name="AutoShape 17"/>
            <p:cNvSpPr>
              <a:spLocks noChangeArrowheads="1"/>
            </p:cNvSpPr>
            <p:nvPr/>
          </p:nvSpPr>
          <p:spPr bwMode="auto">
            <a:xfrm>
              <a:off x="222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5" name="AutoShape 18"/>
            <p:cNvSpPr>
              <a:spLocks noChangeArrowheads="1"/>
            </p:cNvSpPr>
            <p:nvPr/>
          </p:nvSpPr>
          <p:spPr bwMode="auto">
            <a:xfrm>
              <a:off x="271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6" name="AutoShape 19"/>
            <p:cNvSpPr>
              <a:spLocks noChangeArrowheads="1"/>
            </p:cNvSpPr>
            <p:nvPr/>
          </p:nvSpPr>
          <p:spPr bwMode="auto">
            <a:xfrm>
              <a:off x="295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7" name="AutoShape 20"/>
            <p:cNvSpPr>
              <a:spLocks noChangeArrowheads="1"/>
            </p:cNvSpPr>
            <p:nvPr/>
          </p:nvSpPr>
          <p:spPr bwMode="auto">
            <a:xfrm>
              <a:off x="3200"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8" name="AutoShape 21"/>
            <p:cNvSpPr>
              <a:spLocks noChangeArrowheads="1"/>
            </p:cNvSpPr>
            <p:nvPr/>
          </p:nvSpPr>
          <p:spPr bwMode="auto">
            <a:xfrm>
              <a:off x="3445"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9" name="AutoShape 22"/>
            <p:cNvSpPr>
              <a:spLocks noChangeArrowheads="1"/>
            </p:cNvSpPr>
            <p:nvPr/>
          </p:nvSpPr>
          <p:spPr bwMode="auto">
            <a:xfrm>
              <a:off x="3689"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0" name="AutoShape 23"/>
            <p:cNvSpPr>
              <a:spLocks noChangeArrowheads="1"/>
            </p:cNvSpPr>
            <p:nvPr/>
          </p:nvSpPr>
          <p:spPr bwMode="auto">
            <a:xfrm>
              <a:off x="3934"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1" name="AutoShape 24"/>
            <p:cNvSpPr>
              <a:spLocks noChangeArrowheads="1"/>
            </p:cNvSpPr>
            <p:nvPr/>
          </p:nvSpPr>
          <p:spPr bwMode="auto">
            <a:xfrm>
              <a:off x="4423"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2" name="AutoShape 25"/>
            <p:cNvSpPr>
              <a:spLocks noChangeArrowheads="1"/>
            </p:cNvSpPr>
            <p:nvPr/>
          </p:nvSpPr>
          <p:spPr bwMode="auto">
            <a:xfrm>
              <a:off x="4667"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3" name="AutoShape 26"/>
            <p:cNvSpPr>
              <a:spLocks noChangeArrowheads="1"/>
            </p:cNvSpPr>
            <p:nvPr/>
          </p:nvSpPr>
          <p:spPr bwMode="auto">
            <a:xfrm>
              <a:off x="491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4" name="AutoShape 27"/>
            <p:cNvSpPr>
              <a:spLocks noChangeArrowheads="1"/>
            </p:cNvSpPr>
            <p:nvPr/>
          </p:nvSpPr>
          <p:spPr bwMode="auto">
            <a:xfrm>
              <a:off x="515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5" name="AutoShape 28"/>
            <p:cNvSpPr>
              <a:spLocks noChangeArrowheads="1"/>
            </p:cNvSpPr>
            <p:nvPr/>
          </p:nvSpPr>
          <p:spPr bwMode="auto">
            <a:xfrm>
              <a:off x="540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6" name="AutoShape 29"/>
            <p:cNvSpPr>
              <a:spLocks noChangeArrowheads="1"/>
            </p:cNvSpPr>
            <p:nvPr/>
          </p:nvSpPr>
          <p:spPr bwMode="auto">
            <a:xfrm>
              <a:off x="564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7" name="AutoShape 30"/>
            <p:cNvSpPr>
              <a:spLocks noChangeArrowheads="1"/>
            </p:cNvSpPr>
            <p:nvPr/>
          </p:nvSpPr>
          <p:spPr bwMode="auto">
            <a:xfrm>
              <a:off x="2467"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8" name="AutoShape 31"/>
            <p:cNvSpPr>
              <a:spLocks noChangeArrowheads="1"/>
            </p:cNvSpPr>
            <p:nvPr/>
          </p:nvSpPr>
          <p:spPr bwMode="auto">
            <a:xfrm>
              <a:off x="4178"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grpSp>
      <p:grpSp>
        <p:nvGrpSpPr>
          <p:cNvPr id="3" name="Group 32"/>
          <p:cNvGrpSpPr>
            <a:grpSpLocks/>
          </p:cNvGrpSpPr>
          <p:nvPr/>
        </p:nvGrpSpPr>
        <p:grpSpPr bwMode="auto">
          <a:xfrm>
            <a:off x="48684" y="123826"/>
            <a:ext cx="12192000" cy="333375"/>
            <a:chOff x="22" y="4020"/>
            <a:chExt cx="5760" cy="210"/>
          </a:xfrm>
        </p:grpSpPr>
        <p:sp>
          <p:nvSpPr>
            <p:cNvPr id="1031" name="AutoShape 33"/>
            <p:cNvSpPr>
              <a:spLocks noChangeArrowheads="1"/>
            </p:cNvSpPr>
            <p:nvPr/>
          </p:nvSpPr>
          <p:spPr bwMode="auto">
            <a:xfrm>
              <a:off x="2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32" name="AutoShape 34"/>
            <p:cNvSpPr>
              <a:spLocks noChangeArrowheads="1"/>
            </p:cNvSpPr>
            <p:nvPr/>
          </p:nvSpPr>
          <p:spPr bwMode="auto">
            <a:xfrm>
              <a:off x="26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33" name="AutoShape 35"/>
            <p:cNvSpPr>
              <a:spLocks noChangeArrowheads="1"/>
            </p:cNvSpPr>
            <p:nvPr/>
          </p:nvSpPr>
          <p:spPr bwMode="auto">
            <a:xfrm>
              <a:off x="51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34" name="AutoShape 36"/>
            <p:cNvSpPr>
              <a:spLocks noChangeArrowheads="1"/>
            </p:cNvSpPr>
            <p:nvPr/>
          </p:nvSpPr>
          <p:spPr bwMode="auto">
            <a:xfrm>
              <a:off x="755"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35" name="AutoShape 37"/>
            <p:cNvSpPr>
              <a:spLocks noChangeArrowheads="1"/>
            </p:cNvSpPr>
            <p:nvPr/>
          </p:nvSpPr>
          <p:spPr bwMode="auto">
            <a:xfrm>
              <a:off x="1000"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36" name="AutoShape 38"/>
            <p:cNvSpPr>
              <a:spLocks noChangeArrowheads="1"/>
            </p:cNvSpPr>
            <p:nvPr/>
          </p:nvSpPr>
          <p:spPr bwMode="auto">
            <a:xfrm>
              <a:off x="1244"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37" name="AutoShape 39"/>
            <p:cNvSpPr>
              <a:spLocks noChangeArrowheads="1"/>
            </p:cNvSpPr>
            <p:nvPr/>
          </p:nvSpPr>
          <p:spPr bwMode="auto">
            <a:xfrm>
              <a:off x="1489"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38" name="AutoShape 40"/>
            <p:cNvSpPr>
              <a:spLocks noChangeArrowheads="1"/>
            </p:cNvSpPr>
            <p:nvPr/>
          </p:nvSpPr>
          <p:spPr bwMode="auto">
            <a:xfrm>
              <a:off x="1733"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39" name="AutoShape 41"/>
            <p:cNvSpPr>
              <a:spLocks noChangeArrowheads="1"/>
            </p:cNvSpPr>
            <p:nvPr/>
          </p:nvSpPr>
          <p:spPr bwMode="auto">
            <a:xfrm>
              <a:off x="1978"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0" name="AutoShape 42"/>
            <p:cNvSpPr>
              <a:spLocks noChangeArrowheads="1"/>
            </p:cNvSpPr>
            <p:nvPr/>
          </p:nvSpPr>
          <p:spPr bwMode="auto">
            <a:xfrm>
              <a:off x="222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1" name="AutoShape 43"/>
            <p:cNvSpPr>
              <a:spLocks noChangeArrowheads="1"/>
            </p:cNvSpPr>
            <p:nvPr/>
          </p:nvSpPr>
          <p:spPr bwMode="auto">
            <a:xfrm>
              <a:off x="271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2" name="AutoShape 44"/>
            <p:cNvSpPr>
              <a:spLocks noChangeArrowheads="1"/>
            </p:cNvSpPr>
            <p:nvPr/>
          </p:nvSpPr>
          <p:spPr bwMode="auto">
            <a:xfrm>
              <a:off x="295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3" name="AutoShape 45"/>
            <p:cNvSpPr>
              <a:spLocks noChangeArrowheads="1"/>
            </p:cNvSpPr>
            <p:nvPr/>
          </p:nvSpPr>
          <p:spPr bwMode="auto">
            <a:xfrm>
              <a:off x="3200"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4" name="AutoShape 46"/>
            <p:cNvSpPr>
              <a:spLocks noChangeArrowheads="1"/>
            </p:cNvSpPr>
            <p:nvPr/>
          </p:nvSpPr>
          <p:spPr bwMode="auto">
            <a:xfrm>
              <a:off x="3445"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5" name="AutoShape 47"/>
            <p:cNvSpPr>
              <a:spLocks noChangeArrowheads="1"/>
            </p:cNvSpPr>
            <p:nvPr/>
          </p:nvSpPr>
          <p:spPr bwMode="auto">
            <a:xfrm>
              <a:off x="3689"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6" name="AutoShape 48"/>
            <p:cNvSpPr>
              <a:spLocks noChangeArrowheads="1"/>
            </p:cNvSpPr>
            <p:nvPr/>
          </p:nvSpPr>
          <p:spPr bwMode="auto">
            <a:xfrm>
              <a:off x="3934"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7" name="AutoShape 49"/>
            <p:cNvSpPr>
              <a:spLocks noChangeArrowheads="1"/>
            </p:cNvSpPr>
            <p:nvPr/>
          </p:nvSpPr>
          <p:spPr bwMode="auto">
            <a:xfrm>
              <a:off x="4423"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8" name="AutoShape 50"/>
            <p:cNvSpPr>
              <a:spLocks noChangeArrowheads="1"/>
            </p:cNvSpPr>
            <p:nvPr/>
          </p:nvSpPr>
          <p:spPr bwMode="auto">
            <a:xfrm>
              <a:off x="4667"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9" name="AutoShape 51"/>
            <p:cNvSpPr>
              <a:spLocks noChangeArrowheads="1"/>
            </p:cNvSpPr>
            <p:nvPr/>
          </p:nvSpPr>
          <p:spPr bwMode="auto">
            <a:xfrm>
              <a:off x="491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0" name="AutoShape 52"/>
            <p:cNvSpPr>
              <a:spLocks noChangeArrowheads="1"/>
            </p:cNvSpPr>
            <p:nvPr/>
          </p:nvSpPr>
          <p:spPr bwMode="auto">
            <a:xfrm>
              <a:off x="515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1" name="AutoShape 53"/>
            <p:cNvSpPr>
              <a:spLocks noChangeArrowheads="1"/>
            </p:cNvSpPr>
            <p:nvPr/>
          </p:nvSpPr>
          <p:spPr bwMode="auto">
            <a:xfrm>
              <a:off x="540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2" name="AutoShape 54"/>
            <p:cNvSpPr>
              <a:spLocks noChangeArrowheads="1"/>
            </p:cNvSpPr>
            <p:nvPr/>
          </p:nvSpPr>
          <p:spPr bwMode="auto">
            <a:xfrm>
              <a:off x="564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3" name="AutoShape 55"/>
            <p:cNvSpPr>
              <a:spLocks noChangeArrowheads="1"/>
            </p:cNvSpPr>
            <p:nvPr/>
          </p:nvSpPr>
          <p:spPr bwMode="auto">
            <a:xfrm>
              <a:off x="2467"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4" name="AutoShape 56"/>
            <p:cNvSpPr>
              <a:spLocks noChangeArrowheads="1"/>
            </p:cNvSpPr>
            <p:nvPr/>
          </p:nvSpPr>
          <p:spPr bwMode="auto">
            <a:xfrm>
              <a:off x="4178"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grpSp>
      <p:sp>
        <p:nvSpPr>
          <p:cNvPr id="1030" name="Text Box 57"/>
          <p:cNvSpPr txBox="1">
            <a:spLocks noChangeArrowheads="1"/>
          </p:cNvSpPr>
          <p:nvPr/>
        </p:nvSpPr>
        <p:spPr bwMode="auto">
          <a:xfrm>
            <a:off x="0" y="6553201"/>
            <a:ext cx="9417963"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r>
              <a:rPr lang="en-GB" sz="1800" smtClean="0">
                <a:solidFill>
                  <a:srgbClr val="FFFF00"/>
                </a:solidFill>
                <a:latin typeface="Courier New" panose="02070309020205020404" pitchFamily="49" charset="0"/>
              </a:rPr>
              <a:t>&gt;&gt;	0     &gt;&gt;	1     &gt;&gt; 	2     &gt;&gt; 	3     &gt;&gt; 	4   &gt;&gt;	</a:t>
            </a:r>
            <a:endParaRPr lang="en-US" sz="1800" smtClean="0">
              <a:solidFill>
                <a:srgbClr val="FFFF00"/>
              </a:solidFill>
              <a:latin typeface="Courier New" panose="02070309020205020404" pitchFamily="49" charset="0"/>
            </a:endParaRPr>
          </a:p>
        </p:txBody>
      </p:sp>
    </p:spTree>
    <p:extLst>
      <p:ext uri="{BB962C8B-B14F-4D97-AF65-F5344CB8AC3E}">
        <p14:creationId xmlns:p14="http://schemas.microsoft.com/office/powerpoint/2010/main" xmlns="" val="14884680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lr>
          <a:srgbClr val="FFFF00"/>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FFFF00"/>
        </a:buClr>
        <a:buChar char="–"/>
        <a:defRPr sz="2800">
          <a:solidFill>
            <a:schemeClr val="tx1"/>
          </a:solidFill>
          <a:latin typeface="+mn-lt"/>
        </a:defRPr>
      </a:lvl2pPr>
      <a:lvl3pPr marL="1143000" indent="-228600" algn="l" rtl="0" eaLnBrk="1" fontAlgn="base" hangingPunct="1">
        <a:spcBef>
          <a:spcPct val="20000"/>
        </a:spcBef>
        <a:spcAft>
          <a:spcPct val="0"/>
        </a:spcAft>
        <a:buClr>
          <a:srgbClr val="FFFF00"/>
        </a:buClr>
        <a:buChar char="•"/>
        <a:defRPr sz="2400">
          <a:solidFill>
            <a:schemeClr val="tx1"/>
          </a:solidFill>
          <a:latin typeface="+mn-lt"/>
        </a:defRPr>
      </a:lvl3pPr>
      <a:lvl4pPr marL="1600200" indent="-228600" algn="l" rtl="0" eaLnBrk="1" fontAlgn="base" hangingPunct="1">
        <a:spcBef>
          <a:spcPct val="20000"/>
        </a:spcBef>
        <a:spcAft>
          <a:spcPct val="0"/>
        </a:spcAft>
        <a:buClr>
          <a:srgbClr val="FFFF00"/>
        </a:buClr>
        <a:buChar char="–"/>
        <a:defRPr sz="2000">
          <a:solidFill>
            <a:schemeClr val="tx1"/>
          </a:solidFill>
          <a:latin typeface="+mn-lt"/>
        </a:defRPr>
      </a:lvl4pPr>
      <a:lvl5pPr marL="2057400" indent="-228600" algn="l" rtl="0" eaLnBrk="1" fontAlgn="base" hangingPunct="1">
        <a:spcBef>
          <a:spcPct val="20000"/>
        </a:spcBef>
        <a:spcAft>
          <a:spcPct val="0"/>
        </a:spcAft>
        <a:buClr>
          <a:srgbClr val="FFFF00"/>
        </a:buClr>
        <a:buChar char="»"/>
        <a:defRPr sz="2000">
          <a:solidFill>
            <a:schemeClr val="tx1"/>
          </a:solidFill>
          <a:latin typeface="+mn-lt"/>
        </a:defRPr>
      </a:lvl5pPr>
      <a:lvl6pPr marL="2514600" indent="-228600" algn="l" rtl="0" eaLnBrk="1" fontAlgn="base" hangingPunct="1">
        <a:spcBef>
          <a:spcPct val="20000"/>
        </a:spcBef>
        <a:spcAft>
          <a:spcPct val="0"/>
        </a:spcAft>
        <a:buClr>
          <a:srgbClr val="FFFF00"/>
        </a:buClr>
        <a:buChar char="»"/>
        <a:defRPr sz="2000">
          <a:solidFill>
            <a:schemeClr val="tx1"/>
          </a:solidFill>
          <a:latin typeface="+mn-lt"/>
        </a:defRPr>
      </a:lvl6pPr>
      <a:lvl7pPr marL="2971800" indent="-228600" algn="l" rtl="0" eaLnBrk="1" fontAlgn="base" hangingPunct="1">
        <a:spcBef>
          <a:spcPct val="20000"/>
        </a:spcBef>
        <a:spcAft>
          <a:spcPct val="0"/>
        </a:spcAft>
        <a:buClr>
          <a:srgbClr val="FFFF00"/>
        </a:buClr>
        <a:buChar char="»"/>
        <a:defRPr sz="2000">
          <a:solidFill>
            <a:schemeClr val="tx1"/>
          </a:solidFill>
          <a:latin typeface="+mn-lt"/>
        </a:defRPr>
      </a:lvl7pPr>
      <a:lvl8pPr marL="3429000" indent="-228600" algn="l" rtl="0" eaLnBrk="1" fontAlgn="base" hangingPunct="1">
        <a:spcBef>
          <a:spcPct val="20000"/>
        </a:spcBef>
        <a:spcAft>
          <a:spcPct val="0"/>
        </a:spcAft>
        <a:buClr>
          <a:srgbClr val="FFFF00"/>
        </a:buClr>
        <a:buChar char="»"/>
        <a:defRPr sz="2000">
          <a:solidFill>
            <a:schemeClr val="tx1"/>
          </a:solidFill>
          <a:latin typeface="+mn-lt"/>
        </a:defRPr>
      </a:lvl8pPr>
      <a:lvl9pPr marL="3886200" indent="-228600" algn="l" rtl="0" eaLnBrk="1" fontAlgn="base" hangingPunct="1">
        <a:spcBef>
          <a:spcPct val="20000"/>
        </a:spcBef>
        <a:spcAft>
          <a:spcPct val="0"/>
        </a:spcAft>
        <a:buClr>
          <a:srgbClr val="FFFF00"/>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universityofcalicut.info/SDE/Electronic%20Media%20Sem%20I_25april2015.pdf" TargetMode="External"/><Relationship Id="rId2" Type="http://schemas.openxmlformats.org/officeDocument/2006/relationships/hyperlink" Target="http://www.nraismc.com/wp-content/uploads/2017/03/104-electronic-media.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Electronic Media</a:t>
            </a:r>
            <a:endParaRPr lang="en-US" b="1" dirty="0"/>
          </a:p>
        </p:txBody>
      </p:sp>
      <p:sp>
        <p:nvSpPr>
          <p:cNvPr id="3" name="Subtitle 2"/>
          <p:cNvSpPr>
            <a:spLocks noGrp="1"/>
          </p:cNvSpPr>
          <p:nvPr>
            <p:ph type="subTitle" idx="1"/>
          </p:nvPr>
        </p:nvSpPr>
        <p:spPr/>
        <p:txBody>
          <a:bodyPr/>
          <a:lstStyle/>
          <a:p>
            <a:r>
              <a:rPr lang="en-US" dirty="0" smtClean="0"/>
              <a:t>Electronic Media Production-1</a:t>
            </a:r>
          </a:p>
          <a:p>
            <a:r>
              <a:rPr lang="en-US" dirty="0" smtClean="0"/>
              <a:t>MJMC 1</a:t>
            </a:r>
            <a:r>
              <a:rPr lang="en-US" baseline="30000" dirty="0" smtClean="0"/>
              <a:t>st</a:t>
            </a:r>
            <a:r>
              <a:rPr lang="en-US" dirty="0" smtClean="0"/>
              <a:t> Semester</a:t>
            </a:r>
            <a:endParaRPr lang="en-US" dirty="0"/>
          </a:p>
        </p:txBody>
      </p:sp>
    </p:spTree>
    <p:extLst>
      <p:ext uri="{BB962C8B-B14F-4D97-AF65-F5344CB8AC3E}">
        <p14:creationId xmlns:p14="http://schemas.microsoft.com/office/powerpoint/2010/main" xmlns="" val="702261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577" y="618186"/>
            <a:ext cx="11745533" cy="5507978"/>
          </a:xfrm>
        </p:spPr>
        <p:txBody>
          <a:bodyPr/>
          <a:lstStyle/>
          <a:p>
            <a:pPr algn="just"/>
            <a:r>
              <a:rPr lang="en-US" sz="2800" dirty="0" smtClean="0"/>
              <a:t>Radio </a:t>
            </a:r>
            <a:r>
              <a:rPr lang="en-US" sz="2800" dirty="0"/>
              <a:t>broadcasting assumed considerable importance with the outbreak of World War II. By 1939, the entire country was covered by a short-wave service and the </a:t>
            </a:r>
            <a:r>
              <a:rPr lang="en-US" sz="2800" dirty="0" err="1"/>
              <a:t>programme</a:t>
            </a:r>
            <a:r>
              <a:rPr lang="en-US" sz="2800" dirty="0"/>
              <a:t> structure underwent a change to meet wartime contingencies. </a:t>
            </a:r>
            <a:endParaRPr lang="en-US" sz="2800" dirty="0" smtClean="0"/>
          </a:p>
          <a:p>
            <a:pPr algn="just"/>
            <a:r>
              <a:rPr lang="en-US" sz="2800" dirty="0" smtClean="0"/>
              <a:t>During </a:t>
            </a:r>
            <a:r>
              <a:rPr lang="en-US" sz="2800" dirty="0"/>
              <a:t>this period, news and political commentaries were introduced and special broadcasts were made for the people on the strategic northeastern and northwestern borders. </a:t>
            </a:r>
            <a:endParaRPr lang="en-US" sz="2800" dirty="0" smtClean="0"/>
          </a:p>
          <a:p>
            <a:pPr algn="just"/>
            <a:r>
              <a:rPr lang="en-US" sz="2800" dirty="0" smtClean="0"/>
              <a:t>After </a:t>
            </a:r>
            <a:r>
              <a:rPr lang="en-US" sz="2800" dirty="0"/>
              <a:t>Independence, the broadcast scenario has dramatically changed with 198 broadcasting centers, including 74 local radio stations, covering more than 97.3 per cent of the country's </a:t>
            </a:r>
            <a:r>
              <a:rPr lang="en-US" sz="2800" dirty="0" smtClean="0"/>
              <a:t>population.</a:t>
            </a:r>
          </a:p>
          <a:p>
            <a:pPr algn="just"/>
            <a:r>
              <a:rPr lang="en-US" sz="2800" dirty="0" smtClean="0"/>
              <a:t>Presently, it broadcasts </a:t>
            </a:r>
            <a:r>
              <a:rPr lang="en-US" sz="2800" dirty="0" err="1" smtClean="0"/>
              <a:t>programmes</a:t>
            </a:r>
            <a:r>
              <a:rPr lang="en-US" sz="2800" dirty="0" smtClean="0"/>
              <a:t> in a number of languages throughout the day. </a:t>
            </a:r>
          </a:p>
          <a:p>
            <a:pPr algn="just"/>
            <a:endParaRPr lang="en-US" sz="2400" dirty="0"/>
          </a:p>
        </p:txBody>
      </p:sp>
    </p:spTree>
    <p:extLst>
      <p:ext uri="{BB962C8B-B14F-4D97-AF65-F5344CB8AC3E}">
        <p14:creationId xmlns:p14="http://schemas.microsoft.com/office/powerpoint/2010/main" xmlns="" val="1026216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577" y="618186"/>
            <a:ext cx="11745533" cy="5507978"/>
          </a:xfrm>
        </p:spPr>
        <p:txBody>
          <a:bodyPr/>
          <a:lstStyle/>
          <a:p>
            <a:pPr algn="just"/>
            <a:r>
              <a:rPr lang="en-US" sz="3600" dirty="0" smtClean="0"/>
              <a:t>The </a:t>
            </a:r>
            <a:r>
              <a:rPr lang="en-US" sz="3600" dirty="0"/>
              <a:t>function in of All India Radio is unparalleled in sense that it is perhaps the only news organizations, which remain active, round-the-clock and never sleeps</a:t>
            </a:r>
            <a:r>
              <a:rPr lang="en-US" sz="3600" dirty="0" smtClean="0"/>
              <a:t>.</a:t>
            </a:r>
          </a:p>
          <a:p>
            <a:pPr algn="just"/>
            <a:r>
              <a:rPr lang="en-US" sz="3600" dirty="0" smtClean="0"/>
              <a:t>Mostly </a:t>
            </a:r>
            <a:r>
              <a:rPr lang="en-US" sz="3600" dirty="0"/>
              <a:t>the broadcasting centers are full-fledged stations with a network of medium wave, short wave and FM transmission. </a:t>
            </a:r>
            <a:endParaRPr lang="en-US" sz="3600" dirty="0" smtClean="0"/>
          </a:p>
          <a:p>
            <a:pPr algn="just"/>
            <a:r>
              <a:rPr lang="en-US" sz="3600" dirty="0" smtClean="0"/>
              <a:t>Besides</a:t>
            </a:r>
            <a:r>
              <a:rPr lang="en-US" sz="3600" dirty="0"/>
              <a:t>, the external services Division of AIR is a link with different regions of world through its </a:t>
            </a:r>
            <a:r>
              <a:rPr lang="en-US" sz="3600" dirty="0" err="1"/>
              <a:t>programmes</a:t>
            </a:r>
            <a:r>
              <a:rPr lang="en-US" sz="3600" dirty="0"/>
              <a:t> in as many as 24 languages for about 72 hours a day. </a:t>
            </a:r>
          </a:p>
        </p:txBody>
      </p:sp>
    </p:spTree>
    <p:extLst>
      <p:ext uri="{BB962C8B-B14F-4D97-AF65-F5344CB8AC3E}">
        <p14:creationId xmlns:p14="http://schemas.microsoft.com/office/powerpoint/2010/main" xmlns="" val="3706243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634" y="613955"/>
            <a:ext cx="11242766" cy="5512210"/>
          </a:xfrm>
        </p:spPr>
        <p:txBody>
          <a:bodyPr/>
          <a:lstStyle/>
          <a:p>
            <a:pPr>
              <a:buNone/>
            </a:pPr>
            <a:r>
              <a:rPr lang="en-US" sz="2800" dirty="0" smtClean="0"/>
              <a:t>Broadcasting Tier:</a:t>
            </a:r>
          </a:p>
          <a:p>
            <a:pPr>
              <a:buNone/>
            </a:pPr>
            <a:r>
              <a:rPr lang="en-US" sz="2800" dirty="0" smtClean="0"/>
              <a:t>		Private FM Radio</a:t>
            </a:r>
          </a:p>
          <a:p>
            <a:pPr>
              <a:buNone/>
            </a:pPr>
            <a:r>
              <a:rPr lang="en-US" sz="2800" dirty="0" smtClean="0"/>
              <a:t>		Community Radio</a:t>
            </a:r>
          </a:p>
          <a:p>
            <a:pPr>
              <a:buNone/>
            </a:pPr>
            <a:r>
              <a:rPr lang="en-US" sz="2800" dirty="0" smtClean="0"/>
              <a:t>FM service of AIR has two channels –    1. FM Rainbow </a:t>
            </a:r>
          </a:p>
          <a:p>
            <a:pPr>
              <a:buNone/>
            </a:pPr>
            <a:r>
              <a:rPr lang="en-US" sz="2800" dirty="0" smtClean="0"/>
              <a:t>								2.FM Gold.</a:t>
            </a:r>
          </a:p>
          <a:p>
            <a:pPr>
              <a:buNone/>
            </a:pPr>
            <a:r>
              <a:rPr lang="en-US" sz="2800" dirty="0" smtClean="0"/>
              <a:t> • There are 12 FM Rainbow channels and 4 FM Gold Channels.</a:t>
            </a:r>
          </a:p>
          <a:p>
            <a:pPr>
              <a:buNone/>
            </a:pPr>
            <a:r>
              <a:rPr lang="en-US" sz="2800" dirty="0" smtClean="0"/>
              <a:t> • The </a:t>
            </a:r>
            <a:r>
              <a:rPr lang="en-US" sz="2800" dirty="0" err="1" smtClean="0"/>
              <a:t>programme</a:t>
            </a:r>
            <a:r>
              <a:rPr lang="en-US" sz="2800" dirty="0" smtClean="0"/>
              <a:t> content of these channels is mainly popular Indian and Western music, compared in a vivacious and contemporary style and therefore highly popular with the urban youth. </a:t>
            </a:r>
          </a:p>
          <a:p>
            <a:pPr>
              <a:buNone/>
            </a:pPr>
            <a:r>
              <a:rPr lang="en-US" sz="2800" dirty="0" smtClean="0"/>
              <a:t>• A sort of News bulletins and current affairs </a:t>
            </a:r>
            <a:r>
              <a:rPr lang="en-US" sz="2800" dirty="0" err="1" smtClean="0"/>
              <a:t>programmes</a:t>
            </a:r>
            <a:r>
              <a:rPr lang="en-US" sz="2800" dirty="0" smtClean="0"/>
              <a:t> are also broadcast from these channels.</a:t>
            </a: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TV</a:t>
            </a:r>
            <a:endParaRPr lang="en-US" dirty="0"/>
          </a:p>
        </p:txBody>
      </p:sp>
      <p:sp>
        <p:nvSpPr>
          <p:cNvPr id="3" name="Content Placeholder 2"/>
          <p:cNvSpPr>
            <a:spLocks noGrp="1"/>
          </p:cNvSpPr>
          <p:nvPr>
            <p:ph idx="1"/>
          </p:nvPr>
        </p:nvSpPr>
        <p:spPr/>
        <p:txBody>
          <a:bodyPr/>
          <a:lstStyle/>
          <a:p>
            <a:r>
              <a:rPr lang="en-US" sz="3600" dirty="0" smtClean="0"/>
              <a:t>Television is a widely used telecommunication system for broadcasting and receiving moving pictures and sound over a distance.</a:t>
            </a:r>
          </a:p>
          <a:p>
            <a:r>
              <a:rPr lang="en-US" sz="3600" dirty="0" smtClean="0"/>
              <a:t>The word “television” is derived from Latin word “</a:t>
            </a:r>
            <a:r>
              <a:rPr lang="en-US" sz="3600" dirty="0" err="1" smtClean="0"/>
              <a:t>tele</a:t>
            </a:r>
            <a:r>
              <a:rPr lang="en-US" sz="3600" dirty="0" smtClean="0"/>
              <a:t>” which means far and Latin word “vision” means “sight”.</a:t>
            </a:r>
          </a:p>
          <a:p>
            <a:r>
              <a:rPr lang="en-US" sz="3600" dirty="0" smtClean="0"/>
              <a:t>John </a:t>
            </a:r>
            <a:r>
              <a:rPr lang="en-US" sz="3600" dirty="0" err="1" smtClean="0"/>
              <a:t>Logie</a:t>
            </a:r>
            <a:r>
              <a:rPr lang="en-US" sz="3600" dirty="0" smtClean="0"/>
              <a:t> Baird invented the television.</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83" y="627017"/>
            <a:ext cx="11295017" cy="5499148"/>
          </a:xfrm>
        </p:spPr>
        <p:txBody>
          <a:bodyPr/>
          <a:lstStyle/>
          <a:p>
            <a:pPr algn="just"/>
            <a:r>
              <a:rPr lang="en-US" dirty="0" smtClean="0"/>
              <a:t>Paul Gottlieb </a:t>
            </a:r>
            <a:r>
              <a:rPr lang="en-US" dirty="0" err="1" smtClean="0"/>
              <a:t>Nipkow</a:t>
            </a:r>
            <a:r>
              <a:rPr lang="en-US" dirty="0" smtClean="0"/>
              <a:t>- developed the first ever mechanical module of television in late 1800s. He succeeded in sending images through wires with the help of a rotating metal disk. This technology was called the “electric </a:t>
            </a:r>
            <a:r>
              <a:rPr lang="en-US" dirty="0" err="1" smtClean="0"/>
              <a:t>telescope”that</a:t>
            </a:r>
            <a:r>
              <a:rPr lang="en-US" dirty="0" smtClean="0"/>
              <a:t> had 18 lines of resolution.</a:t>
            </a:r>
          </a:p>
          <a:p>
            <a:pPr algn="just"/>
            <a:r>
              <a:rPr lang="en-US" dirty="0" smtClean="0"/>
              <a:t>Campbell-</a:t>
            </a:r>
            <a:r>
              <a:rPr lang="en-US" dirty="0" err="1" smtClean="0"/>
              <a:t>Swinton</a:t>
            </a:r>
            <a:r>
              <a:rPr lang="en-US" dirty="0" smtClean="0"/>
              <a:t> and Boris </a:t>
            </a:r>
            <a:r>
              <a:rPr lang="en-US" dirty="0" err="1" smtClean="0"/>
              <a:t>Rosing</a:t>
            </a:r>
            <a:r>
              <a:rPr lang="en-US" dirty="0" smtClean="0"/>
              <a:t>, used the cathode ray tube in addition to the mechanical scanner system, to create a new television system in 1907. From the experiments of </a:t>
            </a:r>
            <a:r>
              <a:rPr lang="en-US" dirty="0" err="1" smtClean="0"/>
              <a:t>Nipkow</a:t>
            </a:r>
            <a:r>
              <a:rPr lang="en-US" dirty="0" smtClean="0"/>
              <a:t> and </a:t>
            </a:r>
            <a:r>
              <a:rPr lang="en-US" dirty="0" err="1" smtClean="0"/>
              <a:t>Rosing</a:t>
            </a:r>
            <a:r>
              <a:rPr lang="en-US" dirty="0" smtClean="0"/>
              <a:t>, two types of television systems came into existence: mechanical television and electronic television.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83" y="627017"/>
            <a:ext cx="11295017" cy="5499148"/>
          </a:xfrm>
        </p:spPr>
        <p:txBody>
          <a:bodyPr/>
          <a:lstStyle/>
          <a:p>
            <a:pPr algn="just"/>
            <a:r>
              <a:rPr lang="en-US" dirty="0" smtClean="0"/>
              <a:t>In 1923, Charles Jenkins used the disk idea of </a:t>
            </a:r>
            <a:r>
              <a:rPr lang="en-US" dirty="0" err="1" smtClean="0"/>
              <a:t>Nipkow</a:t>
            </a:r>
            <a:r>
              <a:rPr lang="en-US" dirty="0" smtClean="0"/>
              <a:t> to invent the first ever practical mechanical television system. 1931 His </a:t>
            </a:r>
            <a:r>
              <a:rPr lang="en-US" dirty="0" err="1" smtClean="0"/>
              <a:t>Radiovisor</a:t>
            </a:r>
            <a:r>
              <a:rPr lang="en-US" dirty="0" smtClean="0"/>
              <a:t> Model 100 was being sold in a complete kit as a mechanical television. </a:t>
            </a:r>
          </a:p>
          <a:p>
            <a:pPr algn="just"/>
            <a:r>
              <a:rPr lang="en-US" dirty="0" smtClean="0"/>
              <a:t>1926 John </a:t>
            </a:r>
            <a:r>
              <a:rPr lang="en-US" dirty="0" err="1" smtClean="0"/>
              <a:t>Logie</a:t>
            </a:r>
            <a:r>
              <a:rPr lang="en-US" dirty="0" smtClean="0"/>
              <a:t> Baird, was the first person to have succeeded in transmitting moving pictures through the mechanical disk system started by </a:t>
            </a:r>
            <a:r>
              <a:rPr lang="en-US" dirty="0" err="1" smtClean="0"/>
              <a:t>Nipkow</a:t>
            </a:r>
            <a:r>
              <a:rPr lang="en-US" dirty="0" smtClean="0"/>
              <a:t>. He also started the first ever TV studio.</a:t>
            </a:r>
          </a:p>
          <a:p>
            <a:pPr algn="just"/>
            <a:r>
              <a:rPr lang="en-US" dirty="0" smtClean="0"/>
              <a:t>In 1934 All television systems had converted into the electronic system, which is what is being used even today.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096" y="0"/>
            <a:ext cx="10848304" cy="1692275"/>
          </a:xfrm>
        </p:spPr>
        <p:txBody>
          <a:bodyPr/>
          <a:lstStyle/>
          <a:p>
            <a:r>
              <a:rPr lang="en-US" b="1" dirty="0" smtClean="0"/>
              <a:t>TELEVISION IN INDIA</a:t>
            </a:r>
            <a:r>
              <a:rPr lang="en-US" dirty="0" smtClean="0"/>
              <a:t> </a:t>
            </a:r>
            <a:endParaRPr lang="en-US" dirty="0"/>
          </a:p>
        </p:txBody>
      </p:sp>
      <p:sp>
        <p:nvSpPr>
          <p:cNvPr id="3" name="Content Placeholder 2"/>
          <p:cNvSpPr>
            <a:spLocks noGrp="1"/>
          </p:cNvSpPr>
          <p:nvPr>
            <p:ph idx="1"/>
          </p:nvPr>
        </p:nvSpPr>
        <p:spPr>
          <a:xfrm>
            <a:off x="666206" y="1397726"/>
            <a:ext cx="10580914" cy="4728438"/>
          </a:xfrm>
        </p:spPr>
        <p:txBody>
          <a:bodyPr/>
          <a:lstStyle/>
          <a:p>
            <a:pPr algn="just"/>
            <a:r>
              <a:rPr lang="en-US" sz="2800" dirty="0"/>
              <a:t>Television began in India way back in 1959 as a part of All India Radio when it was formally commissioned on September 15 as an experimental service</a:t>
            </a:r>
            <a:r>
              <a:rPr lang="en-US" sz="2800" dirty="0" smtClean="0"/>
              <a:t>.</a:t>
            </a:r>
          </a:p>
          <a:p>
            <a:pPr algn="just"/>
            <a:r>
              <a:rPr lang="en-US" sz="2800" dirty="0" smtClean="0"/>
              <a:t>Its </a:t>
            </a:r>
            <a:r>
              <a:rPr lang="en-US" sz="2800" dirty="0"/>
              <a:t>aim was to promote social education and general awareness. It was not until Mrs. Indira Gandhi was in charge of the Information and Broadcasting Ministry that television was commissioned as a regular daily service from 15th August 1965. </a:t>
            </a:r>
            <a:endParaRPr lang="en-US" sz="2800" dirty="0" smtClean="0"/>
          </a:p>
          <a:p>
            <a:pPr algn="just"/>
            <a:r>
              <a:rPr lang="en-US" sz="2800" dirty="0" smtClean="0"/>
              <a:t>Now </a:t>
            </a:r>
            <a:r>
              <a:rPr lang="en-US" sz="2800" dirty="0"/>
              <a:t>television transmitters carry Doordarshan signals to almost three fourth of the country's population. </a:t>
            </a:r>
            <a:endParaRPr lang="en-US" sz="2800" dirty="0" smtClean="0"/>
          </a:p>
        </p:txBody>
      </p:sp>
    </p:spTree>
    <p:extLst>
      <p:ext uri="{BB962C8B-B14F-4D97-AF65-F5344CB8AC3E}">
        <p14:creationId xmlns:p14="http://schemas.microsoft.com/office/powerpoint/2010/main" xmlns="" val="2869964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1703" y="653143"/>
            <a:ext cx="11020697" cy="5473021"/>
          </a:xfrm>
        </p:spPr>
        <p:txBody>
          <a:bodyPr/>
          <a:lstStyle/>
          <a:p>
            <a:pPr algn="just"/>
            <a:r>
              <a:rPr lang="en-US" dirty="0" smtClean="0"/>
              <a:t>On August 1, 1975 a Satellite Instructional Television Experiment (SITE) was launched with the help of an American Satellite for a period of one year when 2400 villages in six states - Orissa, Bihar, Rajasthan, Madhya Pradesh, Andhra Pradesh and Karnataka were exposed to area specific </a:t>
            </a:r>
            <a:r>
              <a:rPr lang="en-US" dirty="0" err="1" smtClean="0"/>
              <a:t>programmes</a:t>
            </a:r>
            <a:r>
              <a:rPr lang="en-US" dirty="0" smtClean="0"/>
              <a:t> beamed with the help of the satellite. The experiment was successful and was universally launched. </a:t>
            </a:r>
          </a:p>
          <a:p>
            <a:pPr algn="just"/>
            <a:r>
              <a:rPr lang="en-US" dirty="0" smtClean="0"/>
              <a:t>The </a:t>
            </a:r>
            <a:r>
              <a:rPr lang="en-US" dirty="0" err="1" smtClean="0"/>
              <a:t>programme</a:t>
            </a:r>
            <a:r>
              <a:rPr lang="en-US" dirty="0" smtClean="0"/>
              <a:t> content had the three necessary ingredients of entertainment, education and information. </a:t>
            </a:r>
          </a:p>
          <a:p>
            <a:pPr algn="just"/>
            <a:endParaRPr lang="en-US" dirty="0" smtClean="0"/>
          </a:p>
          <a:p>
            <a:pPr algn="just"/>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824249"/>
            <a:ext cx="11144518" cy="5301916"/>
          </a:xfrm>
        </p:spPr>
        <p:txBody>
          <a:bodyPr/>
          <a:lstStyle/>
          <a:p>
            <a:pPr algn="just"/>
            <a:r>
              <a:rPr lang="en-US" sz="2800" dirty="0" smtClean="0"/>
              <a:t>There </a:t>
            </a:r>
            <a:r>
              <a:rPr lang="en-US" sz="2800" dirty="0"/>
              <a:t>was no denying that Doordarshan had become a catalyst to social change. One of the most popular </a:t>
            </a:r>
            <a:r>
              <a:rPr lang="en-US" sz="2800" dirty="0" err="1"/>
              <a:t>programmes</a:t>
            </a:r>
            <a:r>
              <a:rPr lang="en-US" sz="2800" dirty="0"/>
              <a:t> of Doordarshan has been the rural </a:t>
            </a:r>
            <a:r>
              <a:rPr lang="en-US" sz="2800" dirty="0" err="1"/>
              <a:t>programme</a:t>
            </a:r>
            <a:r>
              <a:rPr lang="en-US" sz="2800" dirty="0"/>
              <a:t> called "</a:t>
            </a:r>
            <a:r>
              <a:rPr lang="en-US" sz="2800" dirty="0" err="1"/>
              <a:t>Krishi</a:t>
            </a:r>
            <a:r>
              <a:rPr lang="en-US" sz="2800" dirty="0"/>
              <a:t> </a:t>
            </a:r>
            <a:r>
              <a:rPr lang="en-US" sz="2800" dirty="0" err="1"/>
              <a:t>Darshan</a:t>
            </a:r>
            <a:r>
              <a:rPr lang="en-US" sz="2800" dirty="0"/>
              <a:t>" which was launched on 26 January 1967. </a:t>
            </a:r>
            <a:endParaRPr lang="en-US" sz="2800" dirty="0" smtClean="0"/>
          </a:p>
          <a:p>
            <a:pPr algn="just"/>
            <a:r>
              <a:rPr lang="en-US" sz="2800" dirty="0" smtClean="0"/>
              <a:t>Doordarshan </a:t>
            </a:r>
            <a:r>
              <a:rPr lang="en-US" sz="2800" dirty="0"/>
              <a:t>also caters to many schools and universities in the country through its Educational TV and Open University </a:t>
            </a:r>
            <a:r>
              <a:rPr lang="en-US" sz="2800" dirty="0" err="1"/>
              <a:t>programmes</a:t>
            </a:r>
            <a:r>
              <a:rPr lang="en-US" sz="2800" dirty="0"/>
              <a:t>. </a:t>
            </a:r>
            <a:endParaRPr lang="en-US" sz="2800" dirty="0" smtClean="0"/>
          </a:p>
          <a:p>
            <a:pPr algn="just"/>
            <a:r>
              <a:rPr lang="en-US" sz="2800" dirty="0" smtClean="0"/>
              <a:t>In </a:t>
            </a:r>
            <a:r>
              <a:rPr lang="en-US" sz="2800" dirty="0"/>
              <a:t>1982, Doordarshan went into </a:t>
            </a:r>
            <a:r>
              <a:rPr lang="en-US" sz="2800" dirty="0" err="1"/>
              <a:t>colour</a:t>
            </a:r>
            <a:r>
              <a:rPr lang="en-US" sz="2800" dirty="0"/>
              <a:t> and created its own national network through the help of INSAT- I A. Now with the help of INSAT-1B and Microwave facilities, Doordarshan is able to cater to a very wide area of the country in terms of imparting information and entertainment. </a:t>
            </a:r>
          </a:p>
        </p:txBody>
      </p:sp>
    </p:spTree>
    <p:extLst>
      <p:ext uri="{BB962C8B-B14F-4D97-AF65-F5344CB8AC3E}">
        <p14:creationId xmlns:p14="http://schemas.microsoft.com/office/powerpoint/2010/main" xmlns="" val="2172579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824249"/>
            <a:ext cx="11144518" cy="5301916"/>
          </a:xfrm>
        </p:spPr>
        <p:txBody>
          <a:bodyPr/>
          <a:lstStyle/>
          <a:p>
            <a:pPr algn="just"/>
            <a:r>
              <a:rPr lang="en-US" sz="2400" dirty="0"/>
              <a:t>Some of the significant presentations have been the IX Asian Games, the NAM summit, the CHOGUM conference, Republic Day Parades, Independence Day Celebrations, etc. Television went commercial from January 1, 1976 and now good numbers of sponsored </a:t>
            </a:r>
            <a:r>
              <a:rPr lang="en-US" sz="2400" dirty="0" err="1"/>
              <a:t>programmes</a:t>
            </a:r>
            <a:r>
              <a:rPr lang="en-US" sz="2400" dirty="0"/>
              <a:t> are telecast on Doordarshan, increasing its revenue. </a:t>
            </a:r>
            <a:endParaRPr lang="en-US" sz="2400" dirty="0" smtClean="0"/>
          </a:p>
          <a:p>
            <a:pPr algn="just"/>
            <a:r>
              <a:rPr lang="en-US" sz="2400" dirty="0"/>
              <a:t>On March 22, 2000, INSAT- 3 B was launched under the INSAT series. It has three Ku-band transponders with 12 extended C-band transponders and </a:t>
            </a:r>
            <a:r>
              <a:rPr lang="en-US" sz="2400" dirty="0" err="1"/>
              <a:t>Sband</a:t>
            </a:r>
            <a:r>
              <a:rPr lang="en-US" sz="2400" dirty="0"/>
              <a:t> mobile Satellite service payloads</a:t>
            </a:r>
            <a:r>
              <a:rPr lang="en-US" sz="2400" dirty="0" smtClean="0"/>
              <a:t>.</a:t>
            </a:r>
          </a:p>
          <a:p>
            <a:pPr algn="just"/>
            <a:r>
              <a:rPr lang="en-US" sz="2400" dirty="0" smtClean="0"/>
              <a:t>This </a:t>
            </a:r>
            <a:r>
              <a:rPr lang="en-US" sz="2400" dirty="0"/>
              <a:t>will double the capacity, which was earlier, provided by seven transponders of INSAT-2B and INSAT-2C. INSAT-3B, besides providing business communication, development communication and mobile communication, will also provide set of transponders for the </a:t>
            </a:r>
            <a:r>
              <a:rPr lang="en-US" sz="2400" dirty="0" err="1"/>
              <a:t>Swarna</a:t>
            </a:r>
            <a:r>
              <a:rPr lang="en-US" sz="2400" dirty="0"/>
              <a:t> </a:t>
            </a:r>
            <a:r>
              <a:rPr lang="en-US" sz="2400" dirty="0" err="1"/>
              <a:t>Jayanthi</a:t>
            </a:r>
            <a:r>
              <a:rPr lang="en-US" sz="2400" dirty="0"/>
              <a:t> </a:t>
            </a:r>
            <a:r>
              <a:rPr lang="en-US" sz="2400" dirty="0" err="1"/>
              <a:t>Vidya</a:t>
            </a:r>
            <a:r>
              <a:rPr lang="en-US" sz="2400" dirty="0"/>
              <a:t> </a:t>
            </a:r>
            <a:r>
              <a:rPr lang="en-US" sz="2400" dirty="0" err="1"/>
              <a:t>Vikas</a:t>
            </a:r>
            <a:r>
              <a:rPr lang="en-US" sz="2400" dirty="0"/>
              <a:t> </a:t>
            </a:r>
            <a:r>
              <a:rPr lang="en-US" sz="2400" dirty="0" err="1"/>
              <a:t>Upagraha</a:t>
            </a:r>
            <a:r>
              <a:rPr lang="en-US" sz="2400" dirty="0"/>
              <a:t> </a:t>
            </a:r>
            <a:r>
              <a:rPr lang="en-US" sz="2400" dirty="0" err="1"/>
              <a:t>Yojana</a:t>
            </a:r>
            <a:r>
              <a:rPr lang="en-US" sz="2400" dirty="0"/>
              <a:t> for </a:t>
            </a:r>
            <a:r>
              <a:rPr lang="en-US" sz="2400" dirty="0" err="1"/>
              <a:t>Vidya</a:t>
            </a:r>
            <a:r>
              <a:rPr lang="en-US" sz="2400" dirty="0"/>
              <a:t> </a:t>
            </a:r>
            <a:r>
              <a:rPr lang="en-US" sz="2400" dirty="0" err="1"/>
              <a:t>Vahini</a:t>
            </a:r>
            <a:r>
              <a:rPr lang="en-US" sz="2400" dirty="0"/>
              <a:t>, an exclusive educational channel. </a:t>
            </a:r>
          </a:p>
        </p:txBody>
      </p:sp>
    </p:spTree>
    <p:extLst>
      <p:ext uri="{BB962C8B-B14F-4D97-AF65-F5344CB8AC3E}">
        <p14:creationId xmlns:p14="http://schemas.microsoft.com/office/powerpoint/2010/main" xmlns="" val="3289305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451" y="0"/>
            <a:ext cx="11072949" cy="1692275"/>
          </a:xfrm>
        </p:spPr>
        <p:txBody>
          <a:bodyPr/>
          <a:lstStyle/>
          <a:p>
            <a:r>
              <a:rPr lang="en-US" b="1" dirty="0" smtClean="0"/>
              <a:t>Electronic Media</a:t>
            </a:r>
            <a:endParaRPr lang="en-US" dirty="0"/>
          </a:p>
        </p:txBody>
      </p:sp>
      <p:sp>
        <p:nvSpPr>
          <p:cNvPr id="3" name="Content Placeholder 2"/>
          <p:cNvSpPr>
            <a:spLocks noGrp="1"/>
          </p:cNvSpPr>
          <p:nvPr>
            <p:ph idx="1"/>
          </p:nvPr>
        </p:nvSpPr>
        <p:spPr>
          <a:xfrm>
            <a:off x="195943" y="1214847"/>
            <a:ext cx="11808823" cy="4962116"/>
          </a:xfrm>
        </p:spPr>
        <p:txBody>
          <a:bodyPr>
            <a:normAutofit fontScale="85000" lnSpcReduction="20000"/>
          </a:bodyPr>
          <a:lstStyle/>
          <a:p>
            <a:pPr algn="just"/>
            <a:endParaRPr lang="en-US" sz="3300" dirty="0" smtClean="0"/>
          </a:p>
          <a:p>
            <a:pPr algn="just"/>
            <a:r>
              <a:rPr lang="en-US" sz="3300" dirty="0" smtClean="0"/>
              <a:t>Rapid </a:t>
            </a:r>
            <a:r>
              <a:rPr lang="en-US" sz="3300" dirty="0"/>
              <a:t>communication through latest technology has facilitated speedy information gathering and dissemination and this has become an essential part of the modern society. </a:t>
            </a:r>
            <a:endParaRPr lang="en-US" sz="3300" dirty="0" smtClean="0"/>
          </a:p>
          <a:p>
            <a:pPr algn="just"/>
            <a:r>
              <a:rPr lang="en-US" sz="3300" dirty="0" smtClean="0"/>
              <a:t>It </a:t>
            </a:r>
            <a:r>
              <a:rPr lang="en-US" sz="3300" dirty="0"/>
              <a:t>was Marshall McLuhan who said that electronic technology is reshaping and restructuring patterns of social interdependence and every aspect of our personal life. </a:t>
            </a:r>
            <a:endParaRPr lang="en-US" sz="3300" dirty="0" smtClean="0"/>
          </a:p>
          <a:p>
            <a:pPr algn="just"/>
            <a:r>
              <a:rPr lang="en-US" sz="3300" dirty="0" smtClean="0"/>
              <a:t>Extraordinary </a:t>
            </a:r>
            <a:r>
              <a:rPr lang="en-US" sz="3300" dirty="0"/>
              <a:t>information explosion have dramatically shrunk time and distance and have converted our world into a Global </a:t>
            </a:r>
            <a:r>
              <a:rPr lang="en-US" sz="3300" dirty="0" smtClean="0"/>
              <a:t>Village [all the different parts of the </a:t>
            </a:r>
            <a:r>
              <a:rPr lang="en-US" sz="3300" b="1" dirty="0" smtClean="0"/>
              <a:t>world</a:t>
            </a:r>
            <a:r>
              <a:rPr lang="en-US" sz="3300" dirty="0" smtClean="0"/>
              <a:t> form one community linked together by electronic communications, especially the internet. Now that we are all part of the </a:t>
            </a:r>
            <a:r>
              <a:rPr lang="en-US" sz="3300" b="1" dirty="0" smtClean="0"/>
              <a:t>global village</a:t>
            </a:r>
            <a:r>
              <a:rPr lang="en-US" sz="3300" dirty="0" smtClean="0"/>
              <a:t>, everyone becomes a neighbour]. </a:t>
            </a:r>
          </a:p>
          <a:p>
            <a:pPr algn="just">
              <a:buNone/>
            </a:pPr>
            <a:r>
              <a:rPr lang="en-US" dirty="0" smtClean="0"/>
              <a:t> </a:t>
            </a:r>
            <a:endParaRPr lang="en-US" dirty="0"/>
          </a:p>
        </p:txBody>
      </p:sp>
    </p:spTree>
    <p:extLst>
      <p:ext uri="{BB962C8B-B14F-4D97-AF65-F5344CB8AC3E}">
        <p14:creationId xmlns:p14="http://schemas.microsoft.com/office/powerpoint/2010/main" xmlns="" val="12766943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PRESENT SECENARIO OF RADIO AND TELEVISION: </a:t>
            </a:r>
            <a:endParaRPr lang="en-US" sz="3200" dirty="0"/>
          </a:p>
        </p:txBody>
      </p:sp>
      <p:sp>
        <p:nvSpPr>
          <p:cNvPr id="3" name="Content Placeholder 2"/>
          <p:cNvSpPr>
            <a:spLocks noGrp="1"/>
          </p:cNvSpPr>
          <p:nvPr>
            <p:ph idx="1"/>
          </p:nvPr>
        </p:nvSpPr>
        <p:spPr/>
        <p:txBody>
          <a:bodyPr/>
          <a:lstStyle/>
          <a:p>
            <a:pPr algn="just"/>
            <a:r>
              <a:rPr lang="en-US" sz="2800" dirty="0" smtClean="0"/>
              <a:t>AIR </a:t>
            </a:r>
            <a:r>
              <a:rPr lang="en-US" sz="2800" dirty="0"/>
              <a:t>is utilizing satellite services for transmission of its </a:t>
            </a:r>
            <a:r>
              <a:rPr lang="en-US" sz="2800" dirty="0" err="1"/>
              <a:t>programmes</a:t>
            </a:r>
            <a:r>
              <a:rPr lang="en-US" sz="2800" dirty="0"/>
              <a:t> throughout the country with a radio networking. With the introduction of Radio Paging Service, FM transmitter has become the landmark of AIR. </a:t>
            </a:r>
            <a:endParaRPr lang="en-US" sz="2800" dirty="0" smtClean="0"/>
          </a:p>
          <a:p>
            <a:pPr algn="just"/>
            <a:r>
              <a:rPr lang="en-US" sz="2800" dirty="0" smtClean="0"/>
              <a:t>Today</a:t>
            </a:r>
            <a:r>
              <a:rPr lang="en-US" sz="2800" dirty="0"/>
              <a:t>, All India Radio counts among the few largest broadcasting networks in the world to serve the mass communication needs of the pluralistic population of India. The network has expanded gradually, imbibing new technologies and </a:t>
            </a:r>
            <a:r>
              <a:rPr lang="en-US" sz="2800" dirty="0" err="1"/>
              <a:t>programme</a:t>
            </a:r>
            <a:r>
              <a:rPr lang="en-US" sz="2800" dirty="0"/>
              <a:t> production techniques. </a:t>
            </a:r>
            <a:endParaRPr lang="en-US" sz="2800" dirty="0" smtClean="0"/>
          </a:p>
          <a:p>
            <a:pPr algn="just"/>
            <a:endParaRPr lang="en-US" sz="2400" dirty="0"/>
          </a:p>
        </p:txBody>
      </p:sp>
    </p:spTree>
    <p:extLst>
      <p:ext uri="{BB962C8B-B14F-4D97-AF65-F5344CB8AC3E}">
        <p14:creationId xmlns:p14="http://schemas.microsoft.com/office/powerpoint/2010/main" xmlns="" val="33913011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142" y="0"/>
            <a:ext cx="10929257" cy="1692275"/>
          </a:xfrm>
        </p:spPr>
        <p:txBody>
          <a:bodyPr/>
          <a:lstStyle/>
          <a:p>
            <a:r>
              <a:rPr lang="en-US" b="1" dirty="0"/>
              <a:t>ROLE OF ELECTRONIC </a:t>
            </a:r>
            <a:r>
              <a:rPr lang="en-US" b="1" dirty="0" smtClean="0"/>
              <a:t>MEDIA </a:t>
            </a:r>
            <a:endParaRPr lang="en-US" dirty="0"/>
          </a:p>
        </p:txBody>
      </p:sp>
      <p:sp>
        <p:nvSpPr>
          <p:cNvPr id="3" name="Content Placeholder 2"/>
          <p:cNvSpPr>
            <a:spLocks noGrp="1"/>
          </p:cNvSpPr>
          <p:nvPr>
            <p:ph idx="1"/>
          </p:nvPr>
        </p:nvSpPr>
        <p:spPr>
          <a:xfrm>
            <a:off x="261257" y="1214846"/>
            <a:ext cx="11612880" cy="4911319"/>
          </a:xfrm>
        </p:spPr>
        <p:txBody>
          <a:bodyPr/>
          <a:lstStyle/>
          <a:p>
            <a:pPr algn="just"/>
            <a:r>
              <a:rPr lang="en-US" sz="2800" dirty="0"/>
              <a:t>T</a:t>
            </a:r>
            <a:r>
              <a:rPr lang="en-US" sz="2800" dirty="0" smtClean="0"/>
              <a:t>he </a:t>
            </a:r>
            <a:r>
              <a:rPr lang="en-US" sz="2800" dirty="0"/>
              <a:t>role of electronic media is not confined to provide information, education and entertainment. It has to play a greater role. It has to promote citizens right to information. Further to secure the citizen's civil, political and social rights</a:t>
            </a:r>
            <a:r>
              <a:rPr lang="en-US" sz="2800" dirty="0" smtClean="0"/>
              <a:t>.</a:t>
            </a:r>
          </a:p>
          <a:p>
            <a:pPr algn="just"/>
            <a:r>
              <a:rPr lang="en-US" sz="2800" dirty="0" smtClean="0"/>
              <a:t>It </a:t>
            </a:r>
            <a:r>
              <a:rPr lang="en-US" sz="2800" dirty="0"/>
              <a:t>also has also to act as a public watchdog to reveal state abuses. Public Communication System has been recognized as a public sphere, where widespread debate and discussion can take place</a:t>
            </a:r>
            <a:r>
              <a:rPr lang="en-US" sz="2800" dirty="0" smtClean="0"/>
              <a:t>.</a:t>
            </a:r>
          </a:p>
          <a:p>
            <a:pPr algn="just"/>
            <a:r>
              <a:rPr lang="en-US" sz="2800" dirty="0" smtClean="0"/>
              <a:t>This </a:t>
            </a:r>
            <a:r>
              <a:rPr lang="en-US" sz="2800" dirty="0"/>
              <a:t>will provide people information necessary to make informed decisions, and facilitate the formation of public opinion and can thus enable the citizens to shape the conduct of government by articulating their views. </a:t>
            </a:r>
          </a:p>
        </p:txBody>
      </p:sp>
    </p:spTree>
    <p:extLst>
      <p:ext uri="{BB962C8B-B14F-4D97-AF65-F5344CB8AC3E}">
        <p14:creationId xmlns:p14="http://schemas.microsoft.com/office/powerpoint/2010/main" xmlns="" val="339091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0"/>
            <a:ext cx="10850880" cy="1692275"/>
          </a:xfrm>
        </p:spPr>
        <p:txBody>
          <a:bodyPr/>
          <a:lstStyle/>
          <a:p>
            <a:r>
              <a:rPr lang="en-US" b="1" dirty="0"/>
              <a:t>ROLE OF ELECTRONIC </a:t>
            </a:r>
            <a:r>
              <a:rPr lang="en-US" b="1" dirty="0" smtClean="0"/>
              <a:t>MEDIA </a:t>
            </a:r>
            <a:endParaRPr lang="en-US" dirty="0"/>
          </a:p>
        </p:txBody>
      </p:sp>
      <p:sp>
        <p:nvSpPr>
          <p:cNvPr id="3" name="Content Placeholder 2"/>
          <p:cNvSpPr>
            <a:spLocks noGrp="1"/>
          </p:cNvSpPr>
          <p:nvPr>
            <p:ph idx="1"/>
          </p:nvPr>
        </p:nvSpPr>
        <p:spPr>
          <a:xfrm>
            <a:off x="352697" y="1045029"/>
            <a:ext cx="11229703" cy="5081135"/>
          </a:xfrm>
        </p:spPr>
        <p:txBody>
          <a:bodyPr/>
          <a:lstStyle/>
          <a:p>
            <a:pPr algn="just"/>
            <a:r>
              <a:rPr lang="en-US" sz="2800" dirty="0"/>
              <a:t>Role of electronic media, both radio and television is to be conceived in terms of representing adequately different social interests also. </a:t>
            </a:r>
            <a:endParaRPr lang="en-US" sz="2800" dirty="0" smtClean="0"/>
          </a:p>
          <a:p>
            <a:pPr algn="just"/>
            <a:r>
              <a:rPr lang="en-US" sz="2800" dirty="0" smtClean="0"/>
              <a:t>They </a:t>
            </a:r>
            <a:r>
              <a:rPr lang="en-US" sz="2800" dirty="0"/>
              <a:t>have to give adequate expression to the full range of cultural-political values in society</a:t>
            </a:r>
            <a:r>
              <a:rPr lang="en-US" sz="2800" dirty="0" smtClean="0"/>
              <a:t>.</a:t>
            </a:r>
          </a:p>
          <a:p>
            <a:pPr algn="just"/>
            <a:r>
              <a:rPr lang="en-US" sz="2800" dirty="0" smtClean="0"/>
              <a:t>A </a:t>
            </a:r>
            <a:r>
              <a:rPr lang="en-US" sz="2800" dirty="0"/>
              <a:t>UNESCO study has also highlighted the role of the media in socialization, cultural promotion and national integration for creating better understanding and appreciation of others viewpoints and aspirations</a:t>
            </a:r>
            <a:r>
              <a:rPr lang="en-US" sz="2800" dirty="0" smtClean="0"/>
              <a:t>.</a:t>
            </a:r>
          </a:p>
          <a:p>
            <a:pPr algn="just"/>
            <a:r>
              <a:rPr lang="en-US" sz="2800" dirty="0" smtClean="0"/>
              <a:t>Media </a:t>
            </a:r>
            <a:r>
              <a:rPr lang="en-US" sz="2800" dirty="0"/>
              <a:t>can help to democratize the relationship between government and governed. </a:t>
            </a:r>
          </a:p>
        </p:txBody>
      </p:sp>
    </p:spTree>
    <p:extLst>
      <p:ext uri="{BB962C8B-B14F-4D97-AF65-F5344CB8AC3E}">
        <p14:creationId xmlns:p14="http://schemas.microsoft.com/office/powerpoint/2010/main" xmlns="" val="2314367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sz="2800" dirty="0" smtClean="0">
                <a:hlinkClick r:id="rId2"/>
              </a:rPr>
              <a:t>http://www.nraismc.com/wp-content/uploads/2017/03/104-electronic-media.pdf</a:t>
            </a:r>
            <a:endParaRPr lang="en-US" sz="2800" dirty="0" smtClean="0"/>
          </a:p>
          <a:p>
            <a:r>
              <a:rPr lang="en-US" sz="2800" dirty="0" smtClean="0">
                <a:hlinkClick r:id="rId3"/>
              </a:rPr>
              <a:t>http://www.universityofcalicut.info/SDE/Electronic%20Media%20Sem%20I_25april2015.pdf</a:t>
            </a:r>
            <a:endParaRPr lang="en-US" sz="2800" dirty="0" smtClean="0"/>
          </a:p>
          <a:p>
            <a:r>
              <a:rPr lang="en-US" sz="2800" dirty="0" smtClean="0"/>
              <a:t>Joseph A </a:t>
            </a:r>
            <a:r>
              <a:rPr lang="en-US" sz="2800" dirty="0" err="1" smtClean="0"/>
              <a:t>Devito</a:t>
            </a:r>
            <a:r>
              <a:rPr lang="en-US" sz="2800" dirty="0" smtClean="0"/>
              <a:t>, ‘</a:t>
            </a:r>
            <a:r>
              <a:rPr lang="en-US" sz="2800" dirty="0" err="1" smtClean="0"/>
              <a:t>Communicology</a:t>
            </a:r>
            <a:r>
              <a:rPr lang="en-US" sz="2800" dirty="0" smtClean="0"/>
              <a:t>: An Introduction to the study of Communication, Harper and Row, New York, 1985.’</a:t>
            </a:r>
          </a:p>
          <a:p>
            <a:r>
              <a:rPr lang="en-US" sz="2800" dirty="0" smtClean="0"/>
              <a:t>Agee, Ault &amp; Emery, ‘Introduction to Mass Communications, Harper and Row, New York, 1985.’ </a:t>
            </a:r>
            <a:endParaRPr lang="en-US" sz="2800" dirty="0"/>
          </a:p>
        </p:txBody>
      </p:sp>
    </p:spTree>
    <p:extLst>
      <p:ext uri="{BB962C8B-B14F-4D97-AF65-F5344CB8AC3E}">
        <p14:creationId xmlns:p14="http://schemas.microsoft.com/office/powerpoint/2010/main" xmlns="" val="3288372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Electronic Media</a:t>
            </a:r>
            <a:endParaRPr lang="en-US" dirty="0"/>
          </a:p>
        </p:txBody>
      </p:sp>
      <p:sp>
        <p:nvSpPr>
          <p:cNvPr id="3" name="Content Placeholder 2"/>
          <p:cNvSpPr>
            <a:spLocks noGrp="1"/>
          </p:cNvSpPr>
          <p:nvPr>
            <p:ph idx="1"/>
          </p:nvPr>
        </p:nvSpPr>
        <p:spPr/>
        <p:txBody>
          <a:bodyPr/>
          <a:lstStyle/>
          <a:p>
            <a:pPr algn="just"/>
            <a:r>
              <a:rPr lang="en-US" dirty="0" smtClean="0"/>
              <a:t>Electronic media have transformed communication and our ability to share, store and gain information and knowledge. </a:t>
            </a:r>
          </a:p>
          <a:p>
            <a:pPr algn="just"/>
            <a:r>
              <a:rPr lang="en-US" dirty="0" smtClean="0"/>
              <a:t>The widely available media services are changing the ways in which we live and work and also altering our perceptions and beliefs. It is essential that we understand these changes and effects in order to develop our electronic resources for the benefit of society.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6670" y="708339"/>
            <a:ext cx="11015730" cy="5417826"/>
          </a:xfrm>
        </p:spPr>
        <p:txBody>
          <a:bodyPr/>
          <a:lstStyle/>
          <a:p>
            <a:pPr marL="0" indent="0">
              <a:buNone/>
            </a:pPr>
            <a:r>
              <a:rPr lang="en-US" dirty="0"/>
              <a:t>These changes are: </a:t>
            </a:r>
            <a:endParaRPr lang="en-US" dirty="0" smtClean="0"/>
          </a:p>
          <a:p>
            <a:pPr algn="just">
              <a:buFont typeface="Arial" panose="020B0604020202020204" pitchFamily="34" charset="0"/>
              <a:buChar char="•"/>
            </a:pPr>
            <a:r>
              <a:rPr lang="en-US" dirty="0" smtClean="0"/>
              <a:t>It </a:t>
            </a:r>
            <a:r>
              <a:rPr lang="en-US" dirty="0"/>
              <a:t>has abolished distances and time in disseminating the information, events and ideas. </a:t>
            </a:r>
            <a:endParaRPr lang="en-US" dirty="0" smtClean="0"/>
          </a:p>
          <a:p>
            <a:pPr algn="just">
              <a:buFont typeface="Arial" panose="020B0604020202020204" pitchFamily="34" charset="0"/>
              <a:buChar char="•"/>
            </a:pPr>
            <a:r>
              <a:rPr lang="en-US" dirty="0" smtClean="0"/>
              <a:t>People's </a:t>
            </a:r>
            <a:r>
              <a:rPr lang="en-US" dirty="0"/>
              <a:t>access to information has become easy and universal. </a:t>
            </a:r>
            <a:endParaRPr lang="en-US" dirty="0" smtClean="0"/>
          </a:p>
          <a:p>
            <a:pPr algn="just">
              <a:buFont typeface="Arial" panose="020B0604020202020204" pitchFamily="34" charset="0"/>
              <a:buChar char="•"/>
            </a:pPr>
            <a:r>
              <a:rPr lang="en-US" dirty="0" smtClean="0"/>
              <a:t>External </a:t>
            </a:r>
            <a:r>
              <a:rPr lang="en-US" dirty="0"/>
              <a:t>control of information flows has become more difficult</a:t>
            </a:r>
            <a:r>
              <a:rPr lang="en-US" dirty="0" smtClean="0"/>
              <a:t>.</a:t>
            </a:r>
          </a:p>
          <a:p>
            <a:pPr algn="just">
              <a:buFont typeface="Arial" panose="020B0604020202020204" pitchFamily="34" charset="0"/>
              <a:buChar char="•"/>
            </a:pPr>
            <a:r>
              <a:rPr lang="en-US" dirty="0" smtClean="0"/>
              <a:t>Information </a:t>
            </a:r>
            <a:r>
              <a:rPr lang="en-US" dirty="0"/>
              <a:t>exchange has come cheaper and simple. </a:t>
            </a:r>
            <a:endParaRPr lang="en-US" dirty="0" smtClean="0"/>
          </a:p>
          <a:p>
            <a:pPr algn="just">
              <a:buFont typeface="Arial" panose="020B0604020202020204" pitchFamily="34" charset="0"/>
              <a:buChar char="•"/>
            </a:pPr>
            <a:r>
              <a:rPr lang="en-US" dirty="0" smtClean="0"/>
              <a:t>It </a:t>
            </a:r>
            <a:r>
              <a:rPr lang="en-US" dirty="0"/>
              <a:t>has become easy to have two-way interaction and exchange of ideas. </a:t>
            </a:r>
            <a:endParaRPr lang="en-US" dirty="0" smtClean="0"/>
          </a:p>
        </p:txBody>
      </p:sp>
    </p:spTree>
    <p:extLst>
      <p:ext uri="{BB962C8B-B14F-4D97-AF65-F5344CB8AC3E}">
        <p14:creationId xmlns:p14="http://schemas.microsoft.com/office/powerpoint/2010/main" xmlns="" val="241437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6670" y="708339"/>
            <a:ext cx="11015730" cy="5417826"/>
          </a:xfrm>
        </p:spPr>
        <p:txBody>
          <a:bodyPr/>
          <a:lstStyle/>
          <a:p>
            <a:pPr algn="just">
              <a:buFont typeface="Arial" panose="020B0604020202020204" pitchFamily="34" charset="0"/>
              <a:buChar char="•"/>
            </a:pPr>
            <a:r>
              <a:rPr lang="en-US" sz="3600" dirty="0" smtClean="0"/>
              <a:t>Wide </a:t>
            </a:r>
            <a:r>
              <a:rPr lang="en-US" sz="3600" dirty="0"/>
              <a:t>reach and low reception costs encourage </a:t>
            </a:r>
            <a:r>
              <a:rPr lang="en-US" sz="3600" dirty="0" smtClean="0"/>
              <a:t>centralized </a:t>
            </a:r>
            <a:r>
              <a:rPr lang="en-US" sz="3600" dirty="0"/>
              <a:t>information dissemination. With multi-channels listeners and viewers have opportunity to pick and choose among the </a:t>
            </a:r>
            <a:r>
              <a:rPr lang="en-US" sz="3600" dirty="0" err="1"/>
              <a:t>programmes</a:t>
            </a:r>
            <a:r>
              <a:rPr lang="en-US" sz="3600" dirty="0"/>
              <a:t> of their likings? </a:t>
            </a:r>
            <a:endParaRPr lang="en-US" sz="3600" dirty="0" smtClean="0"/>
          </a:p>
          <a:p>
            <a:pPr algn="just">
              <a:buFont typeface="Arial" panose="020B0604020202020204" pitchFamily="34" charset="0"/>
              <a:buChar char="•"/>
            </a:pPr>
            <a:r>
              <a:rPr lang="en-US" sz="3600" dirty="0" smtClean="0"/>
              <a:t>Politically </a:t>
            </a:r>
            <a:r>
              <a:rPr lang="en-US" sz="3600" dirty="0"/>
              <a:t>two-way media are democratic in which each party is equally empowered to raise new issues on electronic network. </a:t>
            </a:r>
          </a:p>
        </p:txBody>
      </p:sp>
    </p:spTree>
    <p:extLst>
      <p:ext uri="{BB962C8B-B14F-4D97-AF65-F5344CB8AC3E}">
        <p14:creationId xmlns:p14="http://schemas.microsoft.com/office/powerpoint/2010/main" xmlns="" val="2414376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954" y="0"/>
            <a:ext cx="10968446" cy="1692275"/>
          </a:xfrm>
        </p:spPr>
        <p:txBody>
          <a:bodyPr/>
          <a:lstStyle/>
          <a:p>
            <a:r>
              <a:rPr lang="en-US" b="1" dirty="0"/>
              <a:t>HISTORY OF RADIO </a:t>
            </a:r>
            <a:endParaRPr lang="en-US" dirty="0"/>
          </a:p>
        </p:txBody>
      </p:sp>
      <p:sp>
        <p:nvSpPr>
          <p:cNvPr id="3" name="Content Placeholder 2"/>
          <p:cNvSpPr>
            <a:spLocks noGrp="1"/>
          </p:cNvSpPr>
          <p:nvPr>
            <p:ph idx="1"/>
          </p:nvPr>
        </p:nvSpPr>
        <p:spPr>
          <a:xfrm>
            <a:off x="274319" y="1149531"/>
            <a:ext cx="11469189" cy="4898256"/>
          </a:xfrm>
        </p:spPr>
        <p:txBody>
          <a:bodyPr/>
          <a:lstStyle/>
          <a:p>
            <a:pPr algn="just"/>
            <a:r>
              <a:rPr lang="en-US" sz="2800" dirty="0" smtClean="0"/>
              <a:t>Marconi </a:t>
            </a:r>
            <a:r>
              <a:rPr lang="en-US" sz="2800" dirty="0"/>
              <a:t>started radio broadcasting in 1896 with the invention of first wireless telegraph link. </a:t>
            </a:r>
            <a:endParaRPr lang="en-US" sz="2800" dirty="0" smtClean="0"/>
          </a:p>
          <a:p>
            <a:pPr algn="just"/>
            <a:r>
              <a:rPr lang="en-US" sz="2800" dirty="0" smtClean="0"/>
              <a:t>It </a:t>
            </a:r>
            <a:r>
              <a:rPr lang="en-US" sz="2800" dirty="0"/>
              <a:t>took ten years since then for the first demonstration of radio broadcasting to establish but it was hard to distinguish words from music. </a:t>
            </a:r>
            <a:endParaRPr lang="en-US" sz="2800" dirty="0" smtClean="0"/>
          </a:p>
          <a:p>
            <a:pPr algn="just"/>
            <a:r>
              <a:rPr lang="en-US" sz="2800" dirty="0" smtClean="0"/>
              <a:t>Another </a:t>
            </a:r>
            <a:r>
              <a:rPr lang="en-US" sz="2800" dirty="0"/>
              <a:t>successful demonstration took place from the Eiffel Tower in Paris in 1908</a:t>
            </a:r>
            <a:r>
              <a:rPr lang="en-US" sz="2800" dirty="0" smtClean="0"/>
              <a:t>.</a:t>
            </a:r>
          </a:p>
          <a:p>
            <a:pPr algn="just"/>
            <a:r>
              <a:rPr lang="en-US" sz="2800" dirty="0" smtClean="0"/>
              <a:t>A </a:t>
            </a:r>
            <a:r>
              <a:rPr lang="en-US" sz="2800" dirty="0"/>
              <a:t>New York Station transmitted the first radio news bulletin in 1916 on the occasion of the election of US President. </a:t>
            </a:r>
            <a:endParaRPr lang="en-US" sz="2800" dirty="0" smtClean="0"/>
          </a:p>
          <a:p>
            <a:pPr algn="just"/>
            <a:r>
              <a:rPr lang="en-US" sz="2800" dirty="0" smtClean="0"/>
              <a:t>By </a:t>
            </a:r>
            <a:r>
              <a:rPr lang="en-US" sz="2800" dirty="0"/>
              <a:t>1927, broadcasting services were started as a major medium of information</a:t>
            </a:r>
            <a:r>
              <a:rPr lang="en-US" sz="2400" dirty="0"/>
              <a:t>. </a:t>
            </a:r>
            <a:endParaRPr lang="en-US" sz="2400" dirty="0" smtClean="0"/>
          </a:p>
        </p:txBody>
      </p:sp>
    </p:spTree>
    <p:extLst>
      <p:ext uri="{BB962C8B-B14F-4D97-AF65-F5344CB8AC3E}">
        <p14:creationId xmlns:p14="http://schemas.microsoft.com/office/powerpoint/2010/main" xmlns="" val="4097261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Radio in India</a:t>
            </a:r>
            <a:endParaRPr lang="en-US" dirty="0"/>
          </a:p>
        </p:txBody>
      </p:sp>
      <p:sp>
        <p:nvSpPr>
          <p:cNvPr id="3" name="Content Placeholder 2"/>
          <p:cNvSpPr>
            <a:spLocks noGrp="1"/>
          </p:cNvSpPr>
          <p:nvPr>
            <p:ph idx="1"/>
          </p:nvPr>
        </p:nvSpPr>
        <p:spPr/>
        <p:txBody>
          <a:bodyPr/>
          <a:lstStyle/>
          <a:p>
            <a:r>
              <a:rPr lang="en-US" dirty="0" smtClean="0"/>
              <a:t>Radio broadcasting in India began as a private venture in 1923 and 1924, when three radio clubs were established in Bombay, Calcutta and Madras (now Chennai). </a:t>
            </a:r>
          </a:p>
          <a:p>
            <a:r>
              <a:rPr lang="en-US" dirty="0" smtClean="0"/>
              <a:t>The Radio Club broadcast the first radio </a:t>
            </a:r>
            <a:r>
              <a:rPr lang="en-US" dirty="0" err="1" smtClean="0"/>
              <a:t>programme</a:t>
            </a:r>
            <a:r>
              <a:rPr lang="en-US" dirty="0" smtClean="0"/>
              <a:t> in India in June 1923. The daily broadcasts of 2 to 3 hours consisted mainly of music and talks.</a:t>
            </a:r>
          </a:p>
          <a:p>
            <a:r>
              <a:rPr lang="en-US" dirty="0" smtClean="0"/>
              <a:t>These stations had to close down in 1927 for lack of sufficient financial support.</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470263"/>
            <a:ext cx="12003110" cy="5655901"/>
          </a:xfrm>
        </p:spPr>
        <p:txBody>
          <a:bodyPr/>
          <a:lstStyle/>
          <a:p>
            <a:pPr algn="just"/>
            <a:r>
              <a:rPr lang="en-US" sz="3600" dirty="0" smtClean="0"/>
              <a:t>It </a:t>
            </a:r>
            <a:r>
              <a:rPr lang="en-US" sz="3600" dirty="0"/>
              <a:t>was followed by the setting up a Broadcasting Service that began broadcasting in India in July 1927 on an experimental basis at Bombay and a month later at Calcutta under an agreement between the Government of India and a private company called the Indian Broadcasting Company Ltd</a:t>
            </a:r>
            <a:r>
              <a:rPr lang="en-US" sz="3600" dirty="0" smtClean="0"/>
              <a:t>.</a:t>
            </a:r>
          </a:p>
          <a:p>
            <a:pPr algn="just"/>
            <a:r>
              <a:rPr lang="en-US" sz="3600" dirty="0" smtClean="0"/>
              <a:t>Faced </a:t>
            </a:r>
            <a:r>
              <a:rPr lang="en-US" sz="3600" dirty="0"/>
              <a:t>with a widespread public outcry against the closure of the IBC, the Government acquired its assets and constituted the Indian Broadcasting Service under the Department of </a:t>
            </a:r>
            <a:r>
              <a:rPr lang="en-US" sz="3600" dirty="0" err="1"/>
              <a:t>Labour</a:t>
            </a:r>
            <a:r>
              <a:rPr lang="en-US" sz="3600" dirty="0"/>
              <a:t> and Industries. </a:t>
            </a:r>
            <a:endParaRPr lang="en-US" sz="3600" dirty="0" smtClean="0"/>
          </a:p>
        </p:txBody>
      </p:sp>
    </p:spTree>
    <p:extLst>
      <p:ext uri="{BB962C8B-B14F-4D97-AF65-F5344CB8AC3E}">
        <p14:creationId xmlns:p14="http://schemas.microsoft.com/office/powerpoint/2010/main" xmlns="" val="3104542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4137" y="875211"/>
            <a:ext cx="11138263" cy="5250953"/>
          </a:xfrm>
        </p:spPr>
        <p:txBody>
          <a:bodyPr/>
          <a:lstStyle/>
          <a:p>
            <a:pPr algn="just"/>
            <a:r>
              <a:rPr lang="en-US" sz="2800" dirty="0" smtClean="0"/>
              <a:t>Since then, broadcasting in India has remained under Government control. In 1936, a radio station was commissioned in Delhi. In the same year, the Indian Broadcasting Service was renamed All India Radio (AIR) and a new signature tune was added. The Delhi station became the nucleus of broadcasting at the national level.</a:t>
            </a:r>
          </a:p>
          <a:p>
            <a:pPr algn="just"/>
            <a:r>
              <a:rPr lang="en-US" sz="2800" dirty="0" smtClean="0"/>
              <a:t>All India Radio has come a long way since June 1936. When India became Independent, the AIR network had only six stations at Delhi, Bombay, Calcutta, Madras, </a:t>
            </a:r>
            <a:r>
              <a:rPr lang="en-US" sz="2800" dirty="0" err="1" smtClean="0"/>
              <a:t>Lucknow</a:t>
            </a:r>
            <a:r>
              <a:rPr lang="en-US" sz="2800" dirty="0" smtClean="0"/>
              <a:t> and </a:t>
            </a:r>
            <a:r>
              <a:rPr lang="en-US" sz="2800" dirty="0" err="1" smtClean="0"/>
              <a:t>Tiruchirapalli</a:t>
            </a:r>
            <a:r>
              <a:rPr lang="en-US" sz="2800" dirty="0" smtClean="0"/>
              <a:t> with 18 transmitters - six on the medium wave and the remaining on short wave, Radio listening on medium wave was confined to the urban elite of these cities. </a:t>
            </a:r>
          </a:p>
          <a:p>
            <a:pPr algn="just"/>
            <a:r>
              <a:rPr lang="en-US" sz="2800" dirty="0" smtClean="0"/>
              <a:t> </a:t>
            </a:r>
          </a:p>
          <a:p>
            <a:pPr algn="just"/>
            <a:endParaRPr lang="en-US" sz="2800" dirty="0"/>
          </a:p>
        </p:txBody>
      </p:sp>
    </p:spTree>
  </p:cSld>
  <p:clrMapOvr>
    <a:masterClrMapping/>
  </p:clrMapOvr>
</p:sld>
</file>

<file path=ppt/theme/theme1.xml><?xml version="1.0" encoding="utf-8"?>
<a:theme xmlns:a="http://schemas.openxmlformats.org/drawingml/2006/main" name="Theme3">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000000"/>
        </a:dk2>
        <a:lt2>
          <a:srgbClr val="E3EBF1"/>
        </a:lt2>
        <a:accent1>
          <a:srgbClr val="B2B2B2"/>
        </a:accent1>
        <a:accent2>
          <a:srgbClr val="808080"/>
        </a:accent2>
        <a:accent3>
          <a:srgbClr val="AAAAAA"/>
        </a:accent3>
        <a:accent4>
          <a:srgbClr val="DADADA"/>
        </a:accent4>
        <a:accent5>
          <a:srgbClr val="D5D5D5"/>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
      <a:clrScheme name="Default Design 14">
        <a:dk1>
          <a:srgbClr val="336699"/>
        </a:dk1>
        <a:lt1>
          <a:srgbClr val="FFFFFF"/>
        </a:lt1>
        <a:dk2>
          <a:srgbClr val="000000"/>
        </a:dk2>
        <a:lt2>
          <a:srgbClr val="E3EBF1"/>
        </a:lt2>
        <a:accent1>
          <a:srgbClr val="333333"/>
        </a:accent1>
        <a:accent2>
          <a:srgbClr val="808080"/>
        </a:accent2>
        <a:accent3>
          <a:srgbClr val="AAAAAA"/>
        </a:accent3>
        <a:accent4>
          <a:srgbClr val="DADADA"/>
        </a:accent4>
        <a:accent5>
          <a:srgbClr val="ADADAD"/>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
      <a:clrScheme name="Default Design 15">
        <a:dk1>
          <a:srgbClr val="336699"/>
        </a:dk1>
        <a:lt1>
          <a:srgbClr val="FFFFFF"/>
        </a:lt1>
        <a:dk2>
          <a:srgbClr val="000000"/>
        </a:dk2>
        <a:lt2>
          <a:srgbClr val="FFFFFF"/>
        </a:lt2>
        <a:accent1>
          <a:srgbClr val="333333"/>
        </a:accent1>
        <a:accent2>
          <a:srgbClr val="808080"/>
        </a:accent2>
        <a:accent3>
          <a:srgbClr val="AAAAAA"/>
        </a:accent3>
        <a:accent4>
          <a:srgbClr val="DADADA"/>
        </a:accent4>
        <a:accent5>
          <a:srgbClr val="ADADAD"/>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Agriculture Extension</Template>
  <TotalTime>143</TotalTime>
  <Words>1845</Words>
  <Application>Microsoft Office PowerPoint</Application>
  <PresentationFormat>Custom</PresentationFormat>
  <Paragraphs>88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Theme3</vt:lpstr>
      <vt:lpstr>Electronic Media</vt:lpstr>
      <vt:lpstr>Electronic Media</vt:lpstr>
      <vt:lpstr>Electronic Media</vt:lpstr>
      <vt:lpstr>Slide 4</vt:lpstr>
      <vt:lpstr>Slide 5</vt:lpstr>
      <vt:lpstr>HISTORY OF RADIO </vt:lpstr>
      <vt:lpstr>History of Radio in India</vt:lpstr>
      <vt:lpstr>Slide 8</vt:lpstr>
      <vt:lpstr>Slide 9</vt:lpstr>
      <vt:lpstr>Slide 10</vt:lpstr>
      <vt:lpstr>Slide 11</vt:lpstr>
      <vt:lpstr>Slide 12</vt:lpstr>
      <vt:lpstr>History of TV</vt:lpstr>
      <vt:lpstr>Slide 14</vt:lpstr>
      <vt:lpstr>Slide 15</vt:lpstr>
      <vt:lpstr>TELEVISION IN INDIA </vt:lpstr>
      <vt:lpstr>Slide 17</vt:lpstr>
      <vt:lpstr>Slide 18</vt:lpstr>
      <vt:lpstr>Slide 19</vt:lpstr>
      <vt:lpstr>PRESENT SECENARIO OF RADIO AND TELEVISION: </vt:lpstr>
      <vt:lpstr>ROLE OF ELECTRONIC MEDIA </vt:lpstr>
      <vt:lpstr>ROLE OF ELECTRONIC MEDIA </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 Media</dc:title>
  <dc:creator>Mudasir zargar</dc:creator>
  <cp:lastModifiedBy>Mudasir zargar</cp:lastModifiedBy>
  <cp:revision>15</cp:revision>
  <dcterms:created xsi:type="dcterms:W3CDTF">2020-11-23T09:58:52Z</dcterms:created>
  <dcterms:modified xsi:type="dcterms:W3CDTF">2021-10-22T04:32:54Z</dcterms:modified>
</cp:coreProperties>
</file>