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4" r:id="rId17"/>
    <p:sldId id="271" r:id="rId18"/>
    <p:sldId id="272" r:id="rId19"/>
    <p:sldId id="273" r:id="rId20"/>
    <p:sldId id="274" r:id="rId21"/>
    <p:sldId id="275" r:id="rId22"/>
    <p:sldId id="276"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09600"/>
            <a:ext cx="7772400" cy="1698625"/>
          </a:xfrm>
        </p:spPr>
        <p:txBody>
          <a:bodyPr>
            <a:normAutofit fontScale="90000"/>
          </a:bodyPr>
          <a:lstStyle/>
          <a:p>
            <a:r>
              <a:rPr lang="en-IN" b="1" dirty="0">
                <a:latin typeface="Times New Roman"/>
                <a:ea typeface="Calibri"/>
              </a:rPr>
              <a:t>INTRODUCTION </a:t>
            </a:r>
            <a:r>
              <a:rPr lang="en-IN" b="1" dirty="0" smtClean="0">
                <a:latin typeface="Times New Roman"/>
                <a:ea typeface="Calibri"/>
              </a:rPr>
              <a:t/>
            </a:r>
            <a:br>
              <a:rPr lang="en-IN" b="1" dirty="0" smtClean="0">
                <a:latin typeface="Times New Roman"/>
                <a:ea typeface="Calibri"/>
              </a:rPr>
            </a:br>
            <a:r>
              <a:rPr lang="en-IN" b="1" dirty="0" smtClean="0">
                <a:latin typeface="Times New Roman"/>
                <a:ea typeface="Calibri"/>
              </a:rPr>
              <a:t>TO </a:t>
            </a:r>
            <a:br>
              <a:rPr lang="en-IN" b="1" dirty="0" smtClean="0">
                <a:latin typeface="Times New Roman"/>
                <a:ea typeface="Calibri"/>
              </a:rPr>
            </a:br>
            <a:r>
              <a:rPr lang="en-IN" b="1" dirty="0" smtClean="0">
                <a:latin typeface="Times New Roman"/>
                <a:ea typeface="Calibri"/>
              </a:rPr>
              <a:t>ENVIRONMENTAL </a:t>
            </a:r>
            <a:r>
              <a:rPr lang="en-IN" b="1" dirty="0">
                <a:latin typeface="Times New Roman"/>
                <a:ea typeface="Calibri"/>
              </a:rPr>
              <a:t>STUDIES</a:t>
            </a:r>
            <a:endParaRPr lang="en-US" dirty="0"/>
          </a:p>
        </p:txBody>
      </p:sp>
      <p:sp>
        <p:nvSpPr>
          <p:cNvPr id="3" name="Subtitle 2"/>
          <p:cNvSpPr>
            <a:spLocks noGrp="1"/>
          </p:cNvSpPr>
          <p:nvPr>
            <p:ph type="subTitle" idx="1"/>
          </p:nvPr>
        </p:nvSpPr>
        <p:spPr>
          <a:xfrm>
            <a:off x="152400" y="4419600"/>
            <a:ext cx="8839200" cy="1752600"/>
          </a:xfrm>
        </p:spPr>
        <p:txBody>
          <a:bodyPr>
            <a:normAutofit fontScale="70000" lnSpcReduction="20000"/>
          </a:bodyPr>
          <a:lstStyle/>
          <a:p>
            <a:r>
              <a:rPr lang="en-US" b="1" dirty="0" smtClean="0">
                <a:solidFill>
                  <a:schemeClr val="tx1"/>
                </a:solidFill>
                <a:latin typeface="Times New Roman" pitchFamily="18" charset="0"/>
                <a:cs typeface="Times New Roman" pitchFamily="18" charset="0"/>
              </a:rPr>
              <a:t>FAHEEM AHAMAD </a:t>
            </a:r>
          </a:p>
          <a:p>
            <a:r>
              <a:rPr lang="en-US" b="1" dirty="0" smtClean="0">
                <a:solidFill>
                  <a:schemeClr val="tx1"/>
                </a:solidFill>
                <a:latin typeface="Times New Roman" pitchFamily="18" charset="0"/>
                <a:cs typeface="Times New Roman" pitchFamily="18" charset="0"/>
              </a:rPr>
              <a:t>Assistant Professor</a:t>
            </a:r>
          </a:p>
          <a:p>
            <a:endParaRPr lang="en-US" b="1" dirty="0" smtClean="0">
              <a:solidFill>
                <a:schemeClr val="tx1"/>
              </a:solidFill>
              <a:latin typeface="Times New Roman" pitchFamily="18" charset="0"/>
              <a:cs typeface="Times New Roman" pitchFamily="18" charset="0"/>
            </a:endParaRPr>
          </a:p>
          <a:p>
            <a:r>
              <a:rPr lang="en-US" b="1" dirty="0" smtClean="0">
                <a:solidFill>
                  <a:schemeClr val="tx1"/>
                </a:solidFill>
                <a:latin typeface="Times New Roman" pitchFamily="18" charset="0"/>
                <a:cs typeface="Times New Roman" pitchFamily="18" charset="0"/>
              </a:rPr>
              <a:t>SWAMI </a:t>
            </a:r>
            <a:r>
              <a:rPr lang="en-US" b="1" dirty="0">
                <a:solidFill>
                  <a:schemeClr val="tx1"/>
                </a:solidFill>
                <a:latin typeface="Times New Roman" pitchFamily="18" charset="0"/>
                <a:cs typeface="Times New Roman" pitchFamily="18" charset="0"/>
              </a:rPr>
              <a:t>VIVEKANAND SUBHARTI UNIVERSITY</a:t>
            </a:r>
          </a:p>
          <a:p>
            <a:r>
              <a:rPr lang="en-US" b="1" dirty="0">
                <a:solidFill>
                  <a:schemeClr val="tx1"/>
                </a:solidFill>
                <a:latin typeface="Times New Roman" pitchFamily="18" charset="0"/>
                <a:cs typeface="Times New Roman" pitchFamily="18" charset="0"/>
              </a:rPr>
              <a:t>MEERUT-250005, UTTAR PRADESH, INDIA</a:t>
            </a:r>
          </a:p>
          <a:p>
            <a:endParaRPr lang="en-US" b="1" dirty="0">
              <a:solidFill>
                <a:schemeClr val="tx1"/>
              </a:solidFill>
              <a:latin typeface="Times New Roman" pitchFamily="18" charset="0"/>
              <a:cs typeface="Times New Roman" pitchFamily="18" charset="0"/>
            </a:endParaRPr>
          </a:p>
        </p:txBody>
      </p:sp>
      <p:pic>
        <p:nvPicPr>
          <p:cNvPr id="4" name="Picture 1" descr="subharti logo">
            <a:extLst>
              <a:ext uri="{FF2B5EF4-FFF2-40B4-BE49-F238E27FC236}">
                <a16:creationId xmlns="" xmlns:a16="http://schemas.microsoft.com/office/drawing/2014/main" id="{0F70CE4A-39B3-4584-976F-76180AD39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456403"/>
            <a:ext cx="1869601" cy="1648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859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noAutofit/>
          </a:bodyPr>
          <a:lstStyle/>
          <a:p>
            <a:r>
              <a:rPr lang="en-US" sz="3600" b="1" dirty="0">
                <a:latin typeface="Times New Roman" pitchFamily="18" charset="0"/>
                <a:cs typeface="Times New Roman" pitchFamily="18" charset="0"/>
              </a:rPr>
              <a:t>Lapse Rate</a:t>
            </a:r>
          </a:p>
        </p:txBody>
      </p:sp>
      <p:sp>
        <p:nvSpPr>
          <p:cNvPr id="3" name="Content Placeholder 2"/>
          <p:cNvSpPr>
            <a:spLocks noGrp="1"/>
          </p:cNvSpPr>
          <p:nvPr>
            <p:ph idx="1"/>
          </p:nvPr>
        </p:nvSpPr>
        <p:spPr>
          <a:xfrm>
            <a:off x="457200" y="1828800"/>
            <a:ext cx="8475260" cy="4800600"/>
          </a:xfrm>
        </p:spPr>
        <p:txBody>
          <a:bodyPr>
            <a:noAutofit/>
          </a:bodyPr>
          <a:lstStyle/>
          <a:p>
            <a:pPr algn="just">
              <a:buFont typeface="Wingdings" pitchFamily="2" charset="2"/>
              <a:buChar char="v"/>
            </a:pPr>
            <a:r>
              <a:rPr lang="en-US" sz="2400" b="1" dirty="0">
                <a:latin typeface="Times New Roman" pitchFamily="18" charset="0"/>
                <a:cs typeface="Times New Roman" pitchFamily="18" charset="0"/>
              </a:rPr>
              <a:t>Lapse Rate: </a:t>
            </a:r>
            <a:r>
              <a:rPr lang="en-US" sz="2400" dirty="0">
                <a:latin typeface="Times New Roman" pitchFamily="18" charset="0"/>
                <a:cs typeface="Times New Roman" pitchFamily="18" charset="0"/>
              </a:rPr>
              <a:t>Laps rate is the change in temperature with respect to height. I</a:t>
            </a:r>
            <a:r>
              <a:rPr lang="en-US" sz="2400" dirty="0" smtClean="0">
                <a:latin typeface="Times New Roman" pitchFamily="18" charset="0"/>
                <a:cs typeface="Times New Roman" pitchFamily="18" charset="0"/>
              </a:rPr>
              <a:t>t is </a:t>
            </a:r>
            <a:r>
              <a:rPr lang="en-US" sz="2400" dirty="0">
                <a:latin typeface="Times New Roman" pitchFamily="18" charset="0"/>
                <a:cs typeface="Times New Roman" pitchFamily="18" charset="0"/>
              </a:rPr>
              <a:t>is of two types</a:t>
            </a:r>
            <a:r>
              <a:rPr lang="en-US" sz="2400" dirty="0" smtClean="0">
                <a:latin typeface="Times New Roman" pitchFamily="18" charset="0"/>
                <a:cs typeface="Times New Roman" pitchFamily="18" charset="0"/>
              </a:rPr>
              <a:t>:-</a:t>
            </a:r>
          </a:p>
          <a:p>
            <a:pPr algn="just">
              <a:buFont typeface="Wingdings" pitchFamily="2" charset="2"/>
              <a:buChar char="v"/>
            </a:pPr>
            <a:endParaRPr lang="en-US" sz="2400" dirty="0">
              <a:latin typeface="Times New Roman" pitchFamily="18" charset="0"/>
              <a:cs typeface="Times New Roman" pitchFamily="18" charset="0"/>
            </a:endParaRPr>
          </a:p>
          <a:p>
            <a:pPr marL="0" indent="0" algn="just">
              <a:buNone/>
            </a:pP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a): Positive </a:t>
            </a:r>
            <a:r>
              <a:rPr lang="en-US" sz="2400" b="1" dirty="0">
                <a:latin typeface="Times New Roman" pitchFamily="18" charset="0"/>
                <a:cs typeface="Times New Roman" pitchFamily="18" charset="0"/>
              </a:rPr>
              <a:t>lapse rate: </a:t>
            </a:r>
            <a:r>
              <a:rPr lang="en-US" sz="2400" dirty="0">
                <a:latin typeface="Times New Roman" pitchFamily="18" charset="0"/>
                <a:cs typeface="Times New Roman" pitchFamily="18" charset="0"/>
              </a:rPr>
              <a:t>if temperature decreases with </a:t>
            </a:r>
            <a:r>
              <a:rPr lang="en-US" sz="2400" dirty="0" smtClean="0">
                <a:latin typeface="Times New Roman" pitchFamily="18" charset="0"/>
                <a:cs typeface="Times New Roman" pitchFamily="18" charset="0"/>
              </a:rPr>
              <a:t>	the increase </a:t>
            </a:r>
            <a:r>
              <a:rPr lang="en-US" sz="2400" dirty="0">
                <a:latin typeface="Times New Roman" pitchFamily="18" charset="0"/>
                <a:cs typeface="Times New Roman" pitchFamily="18" charset="0"/>
              </a:rPr>
              <a:t>in height</a:t>
            </a:r>
            <a:r>
              <a:rPr lang="en-US" sz="2400" dirty="0" smtClean="0">
                <a:latin typeface="Times New Roman" pitchFamily="18" charset="0"/>
                <a:cs typeface="Times New Roman" pitchFamily="18" charset="0"/>
              </a:rPr>
              <a:t>.</a:t>
            </a:r>
          </a:p>
          <a:p>
            <a:pPr marL="0" indent="0" algn="just">
              <a:buNone/>
            </a:pPr>
            <a:r>
              <a:rPr lang="en-US" sz="2400" dirty="0" smtClean="0">
                <a:latin typeface="Times New Roman" pitchFamily="18" charset="0"/>
                <a:cs typeface="Times New Roman" pitchFamily="18" charset="0"/>
              </a:rPr>
              <a:t>		Temperature 			Height </a:t>
            </a:r>
            <a:endParaRPr lang="en-US" sz="2400" dirty="0">
              <a:latin typeface="Times New Roman" pitchFamily="18" charset="0"/>
              <a:cs typeface="Times New Roman" pitchFamily="18" charset="0"/>
            </a:endParaRPr>
          </a:p>
          <a:p>
            <a:pPr marL="0" indent="0" algn="just">
              <a:buNone/>
            </a:pPr>
            <a:r>
              <a:rPr lang="en-US" sz="2400" dirty="0" smtClean="0">
                <a:latin typeface="Times New Roman" pitchFamily="18" charset="0"/>
                <a:cs typeface="Times New Roman" pitchFamily="18" charset="0"/>
              </a:rPr>
              <a:t>	</a:t>
            </a:r>
          </a:p>
          <a:p>
            <a:pPr marL="0" indent="0" algn="just">
              <a:buNone/>
            </a:pPr>
            <a:endParaRPr lang="en-US" sz="2400" b="1" dirty="0">
              <a:latin typeface="Times New Roman" pitchFamily="18" charset="0"/>
              <a:cs typeface="Times New Roman" pitchFamily="18" charset="0"/>
            </a:endParaRPr>
          </a:p>
          <a:p>
            <a:pPr marL="0" indent="0" algn="just">
              <a:buNone/>
            </a:pPr>
            <a:r>
              <a:rPr lang="en-US" sz="2400" b="1" dirty="0" smtClean="0">
                <a:latin typeface="Times New Roman" pitchFamily="18" charset="0"/>
                <a:cs typeface="Times New Roman" pitchFamily="18" charset="0"/>
              </a:rPr>
              <a:t>	b): Negative </a:t>
            </a:r>
            <a:r>
              <a:rPr lang="en-US" sz="2400" b="1" dirty="0">
                <a:latin typeface="Times New Roman" pitchFamily="18" charset="0"/>
                <a:cs typeface="Times New Roman" pitchFamily="18" charset="0"/>
              </a:rPr>
              <a:t>lapse rate: </a:t>
            </a:r>
            <a:r>
              <a:rPr lang="en-US" sz="2400" dirty="0">
                <a:latin typeface="Times New Roman" pitchFamily="18" charset="0"/>
                <a:cs typeface="Times New Roman" pitchFamily="18" charset="0"/>
              </a:rPr>
              <a:t>if </a:t>
            </a:r>
            <a:r>
              <a:rPr lang="en-US" sz="2400" dirty="0" smtClean="0">
                <a:latin typeface="Times New Roman" pitchFamily="18" charset="0"/>
                <a:cs typeface="Times New Roman" pitchFamily="18" charset="0"/>
              </a:rPr>
              <a:t>temperature increases </a:t>
            </a:r>
            <a:r>
              <a:rPr lang="en-US" sz="2400" dirty="0">
                <a:latin typeface="Times New Roman" pitchFamily="18" charset="0"/>
                <a:cs typeface="Times New Roman" pitchFamily="18" charset="0"/>
              </a:rPr>
              <a:t>with </a:t>
            </a:r>
            <a:r>
              <a:rPr lang="en-US" sz="2400" dirty="0" smtClean="0">
                <a:latin typeface="Times New Roman" pitchFamily="18" charset="0"/>
                <a:cs typeface="Times New Roman" pitchFamily="18" charset="0"/>
              </a:rPr>
              <a:t>	the increase </a:t>
            </a:r>
            <a:r>
              <a:rPr lang="en-US" sz="2400" dirty="0">
                <a:latin typeface="Times New Roman" pitchFamily="18" charset="0"/>
                <a:cs typeface="Times New Roman" pitchFamily="18" charset="0"/>
              </a:rPr>
              <a:t>in height</a:t>
            </a:r>
            <a:r>
              <a:rPr lang="en-US" sz="2400" dirty="0" smtClean="0">
                <a:latin typeface="Times New Roman" pitchFamily="18" charset="0"/>
                <a:cs typeface="Times New Roman" pitchFamily="18" charset="0"/>
              </a:rPr>
              <a:t>.</a:t>
            </a:r>
          </a:p>
          <a:p>
            <a:pPr marL="0" indent="0" algn="just">
              <a:buNone/>
            </a:pPr>
            <a:r>
              <a:rPr lang="en-US" sz="2400" dirty="0" smtClean="0">
                <a:latin typeface="Times New Roman" pitchFamily="18" charset="0"/>
                <a:cs typeface="Times New Roman" pitchFamily="18" charset="0"/>
              </a:rPr>
              <a:t>		Temperature </a:t>
            </a:r>
            <a:r>
              <a:rPr lang="en-US" sz="2400" dirty="0">
                <a:latin typeface="Times New Roman" pitchFamily="18" charset="0"/>
                <a:cs typeface="Times New Roman" pitchFamily="18" charset="0"/>
              </a:rPr>
              <a:t>			Height </a:t>
            </a:r>
          </a:p>
          <a:p>
            <a:pPr marL="0" indent="0" algn="just">
              <a:buNone/>
            </a:pPr>
            <a:endParaRPr lang="en-US" sz="2400" dirty="0">
              <a:latin typeface="Times New Roman" pitchFamily="18" charset="0"/>
              <a:cs typeface="Times New Roman" pitchFamily="18" charset="0"/>
            </a:endParaRPr>
          </a:p>
        </p:txBody>
      </p:sp>
      <p:sp>
        <p:nvSpPr>
          <p:cNvPr id="4" name="Down Arrow 3"/>
          <p:cNvSpPr/>
          <p:nvPr/>
        </p:nvSpPr>
        <p:spPr>
          <a:xfrm>
            <a:off x="3886200" y="4005616"/>
            <a:ext cx="152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a:off x="6858000" y="3889611"/>
            <a:ext cx="1524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a:off x="3962400" y="6096000"/>
            <a:ext cx="1524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6945573" y="6096000"/>
            <a:ext cx="1524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905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686800" cy="914400"/>
          </a:xfrm>
        </p:spPr>
        <p:txBody>
          <a:bodyPr>
            <a:noAutofit/>
          </a:bodyPr>
          <a:lstStyle/>
          <a:p>
            <a:r>
              <a:rPr lang="en-US" sz="3600" b="1" dirty="0">
                <a:latin typeface="Times New Roman" pitchFamily="18" charset="0"/>
                <a:cs typeface="Times New Roman" pitchFamily="18" charset="0"/>
              </a:rPr>
              <a:t>Following are the layers of the atmosphere-</a:t>
            </a:r>
          </a:p>
        </p:txBody>
      </p:sp>
      <p:sp>
        <p:nvSpPr>
          <p:cNvPr id="5" name="AutoShape 4" descr="Layers of the atmosphere|How to draw layer of earth atmosphere|Layer of  atmosphere drawing easy - YouTub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600200"/>
            <a:ext cx="5029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1345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noAutofit/>
          </a:bodyPr>
          <a:lstStyle/>
          <a:p>
            <a:r>
              <a:rPr lang="en-US" sz="3600" b="1" dirty="0">
                <a:latin typeface="Times New Roman" pitchFamily="18" charset="0"/>
                <a:cs typeface="Times New Roman" pitchFamily="18" charset="0"/>
              </a:rPr>
              <a:t>Troposphere</a:t>
            </a:r>
          </a:p>
        </p:txBody>
      </p:sp>
      <p:sp>
        <p:nvSpPr>
          <p:cNvPr id="3" name="Content Placeholder 2"/>
          <p:cNvSpPr>
            <a:spLocks noGrp="1"/>
          </p:cNvSpPr>
          <p:nvPr>
            <p:ph idx="1"/>
          </p:nvPr>
        </p:nvSpPr>
        <p:spPr>
          <a:xfrm>
            <a:off x="457200" y="1828800"/>
            <a:ext cx="8475260" cy="4038600"/>
          </a:xfrm>
        </p:spPr>
        <p:txBody>
          <a:bodyPr>
            <a:noAutofit/>
          </a:bodyPr>
          <a:lstStyle/>
          <a:p>
            <a:pPr algn="just">
              <a:buFont typeface="Wingdings" pitchFamily="2" charset="2"/>
              <a:buChar char="v"/>
            </a:pPr>
            <a:r>
              <a:rPr lang="en-US" sz="2400" dirty="0" smtClean="0">
                <a:latin typeface="Times New Roman" pitchFamily="18" charset="0"/>
                <a:cs typeface="Times New Roman" pitchFamily="18" charset="0"/>
              </a:rPr>
              <a:t>1</a:t>
            </a:r>
            <a:r>
              <a:rPr lang="en-US" sz="2400" baseline="30000" dirty="0" smtClean="0">
                <a:latin typeface="Times New Roman" pitchFamily="18" charset="0"/>
                <a:cs typeface="Times New Roman" pitchFamily="18" charset="0"/>
              </a:rPr>
              <a:t>st</a:t>
            </a:r>
            <a:r>
              <a:rPr lang="en-US" sz="2400" dirty="0" smtClean="0">
                <a:latin typeface="Times New Roman" pitchFamily="18" charset="0"/>
                <a:cs typeface="Times New Roman" pitchFamily="18" charset="0"/>
              </a:rPr>
              <a:t> Layer </a:t>
            </a:r>
            <a:r>
              <a:rPr lang="en-US" sz="2400" dirty="0">
                <a:latin typeface="Times New Roman" pitchFamily="18" charset="0"/>
                <a:cs typeface="Times New Roman" pitchFamily="18" charset="0"/>
              </a:rPr>
              <a:t>of the atmosphere.</a:t>
            </a:r>
          </a:p>
          <a:p>
            <a:pPr algn="just">
              <a:buFont typeface="Wingdings" pitchFamily="2" charset="2"/>
              <a:buChar char="v"/>
            </a:pPr>
            <a:r>
              <a:rPr lang="en-US" sz="2400" dirty="0" smtClean="0">
                <a:latin typeface="Times New Roman" pitchFamily="18" charset="0"/>
                <a:cs typeface="Times New Roman" pitchFamily="18" charset="0"/>
              </a:rPr>
              <a:t>Closest </a:t>
            </a:r>
            <a:r>
              <a:rPr lang="en-US" sz="2400" dirty="0">
                <a:latin typeface="Times New Roman" pitchFamily="18" charset="0"/>
                <a:cs typeface="Times New Roman" pitchFamily="18" charset="0"/>
              </a:rPr>
              <a:t>layer to the earth.</a:t>
            </a:r>
          </a:p>
          <a:p>
            <a:pPr algn="just">
              <a:buFont typeface="Wingdings" pitchFamily="2" charset="2"/>
              <a:buChar char="v"/>
            </a:pPr>
            <a:r>
              <a:rPr lang="en-US" sz="2400" dirty="0" smtClean="0">
                <a:latin typeface="Times New Roman" pitchFamily="18" charset="0"/>
                <a:cs typeface="Times New Roman" pitchFamily="18" charset="0"/>
              </a:rPr>
              <a:t>About </a:t>
            </a:r>
            <a:r>
              <a:rPr lang="en-US" sz="2400" dirty="0">
                <a:latin typeface="Times New Roman" pitchFamily="18" charset="0"/>
                <a:cs typeface="Times New Roman" pitchFamily="18" charset="0"/>
              </a:rPr>
              <a:t>80% of the atmospheric mass is contained within it.</a:t>
            </a:r>
          </a:p>
          <a:p>
            <a:pPr algn="just">
              <a:buFont typeface="Wingdings" pitchFamily="2" charset="2"/>
              <a:buChar char="v"/>
            </a:pPr>
            <a:r>
              <a:rPr lang="en-US" sz="2400" dirty="0" smtClean="0">
                <a:latin typeface="Times New Roman" pitchFamily="18" charset="0"/>
                <a:cs typeface="Times New Roman" pitchFamily="18" charset="0"/>
              </a:rPr>
              <a:t>Thickness </a:t>
            </a:r>
            <a:r>
              <a:rPr lang="en-US" sz="2400" dirty="0">
                <a:latin typeface="Times New Roman" pitchFamily="18" charset="0"/>
                <a:cs typeface="Times New Roman" pitchFamily="18" charset="0"/>
              </a:rPr>
              <a:t>varies from 17.5Km at the equator to about 6.4Km at poles averaging about 12Km.</a:t>
            </a:r>
          </a:p>
          <a:p>
            <a:pPr algn="just">
              <a:buFont typeface="Wingdings" pitchFamily="2" charset="2"/>
              <a:buChar char="v"/>
            </a:pPr>
            <a:r>
              <a:rPr lang="en-US" sz="2400" dirty="0" smtClean="0">
                <a:latin typeface="Times New Roman" pitchFamily="18" charset="0"/>
                <a:cs typeface="Times New Roman" pitchFamily="18" charset="0"/>
              </a:rPr>
              <a:t>Most </a:t>
            </a:r>
            <a:r>
              <a:rPr lang="en-US" sz="2400" dirty="0">
                <a:latin typeface="Times New Roman" pitchFamily="18" charset="0"/>
                <a:cs typeface="Times New Roman" pitchFamily="18" charset="0"/>
              </a:rPr>
              <a:t>of the cloud and weather system occur in this region</a:t>
            </a:r>
            <a:r>
              <a:rPr lang="en-US" sz="2400" dirty="0" smtClean="0">
                <a:latin typeface="Times New Roman" pitchFamily="18" charset="0"/>
                <a:cs typeface="Times New Roman" pitchFamily="18" charset="0"/>
              </a:rPr>
              <a:t>.</a:t>
            </a:r>
          </a:p>
          <a:p>
            <a:pPr algn="just">
              <a:buFont typeface="Wingdings" pitchFamily="2" charset="2"/>
              <a:buChar char="v"/>
            </a:pPr>
            <a:r>
              <a:rPr lang="en-US" sz="2400" dirty="0" smtClean="0">
                <a:latin typeface="Times New Roman" pitchFamily="18" charset="0"/>
                <a:cs typeface="Times New Roman" pitchFamily="18" charset="0"/>
              </a:rPr>
              <a:t>Heavy </a:t>
            </a:r>
            <a:r>
              <a:rPr lang="en-US" sz="2400" dirty="0">
                <a:latin typeface="Times New Roman" pitchFamily="18" charset="0"/>
                <a:cs typeface="Times New Roman" pitchFamily="18" charset="0"/>
              </a:rPr>
              <a:t>gases occupy this zone </a:t>
            </a:r>
            <a:r>
              <a:rPr lang="en-US" sz="2400" dirty="0" err="1">
                <a:latin typeface="Times New Roman" pitchFamily="18" charset="0"/>
                <a:cs typeface="Times New Roman" pitchFamily="18" charset="0"/>
              </a:rPr>
              <a:t>e.g</a:t>
            </a:r>
            <a:r>
              <a:rPr lang="en-US" sz="2400" dirty="0">
                <a:latin typeface="Times New Roman" pitchFamily="18" charset="0"/>
                <a:cs typeface="Times New Roman" pitchFamily="18" charset="0"/>
              </a:rPr>
              <a:t> CO2 which also effects the temperature change along the height across this zone</a:t>
            </a:r>
            <a:r>
              <a:rPr lang="en-US" sz="2400" dirty="0" smtClean="0">
                <a:latin typeface="Times New Roman" pitchFamily="18" charset="0"/>
                <a:cs typeface="Times New Roman" pitchFamily="18" charset="0"/>
              </a:rPr>
              <a:t>.</a:t>
            </a:r>
          </a:p>
          <a:p>
            <a:pPr algn="just">
              <a:buFont typeface="Wingdings" pitchFamily="2" charset="2"/>
              <a:buChar char="v"/>
            </a:pPr>
            <a:r>
              <a:rPr lang="en-US" sz="2400" dirty="0" smtClean="0">
                <a:latin typeface="Times New Roman" pitchFamily="18" charset="0"/>
                <a:cs typeface="Times New Roman" pitchFamily="18" charset="0"/>
              </a:rPr>
              <a:t>Lapse </a:t>
            </a:r>
            <a:r>
              <a:rPr lang="en-US" sz="2400" dirty="0">
                <a:latin typeface="Times New Roman" pitchFamily="18" charset="0"/>
                <a:cs typeface="Times New Roman" pitchFamily="18" charset="0"/>
              </a:rPr>
              <a:t>rate is positive. </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lgn="just">
              <a:buFont typeface="Wingdings" pitchFamily="2" charset="2"/>
              <a:buChar char="v"/>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870098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Autofit/>
          </a:bodyPr>
          <a:lstStyle/>
          <a:p>
            <a:r>
              <a:rPr lang="en-US" sz="3600" b="1" dirty="0">
                <a:latin typeface="Times New Roman" pitchFamily="18" charset="0"/>
                <a:cs typeface="Times New Roman" pitchFamily="18" charset="0"/>
              </a:rPr>
              <a:t>Stratosphere</a:t>
            </a:r>
          </a:p>
        </p:txBody>
      </p:sp>
      <p:sp>
        <p:nvSpPr>
          <p:cNvPr id="3" name="Content Placeholder 2"/>
          <p:cNvSpPr>
            <a:spLocks noGrp="1"/>
          </p:cNvSpPr>
          <p:nvPr>
            <p:ph idx="1"/>
          </p:nvPr>
        </p:nvSpPr>
        <p:spPr>
          <a:xfrm>
            <a:off x="381000" y="1295400"/>
            <a:ext cx="8475260" cy="5029200"/>
          </a:xfrm>
        </p:spPr>
        <p:txBody>
          <a:bodyPr>
            <a:noAutofit/>
          </a:bodyPr>
          <a:lstStyle/>
          <a:p>
            <a:pPr algn="just">
              <a:buFont typeface="Wingdings" pitchFamily="2" charset="2"/>
              <a:buChar char="v"/>
            </a:pPr>
            <a:r>
              <a:rPr lang="en-US" sz="2400" dirty="0" smtClean="0">
                <a:latin typeface="Times New Roman" pitchFamily="18" charset="0"/>
                <a:cs typeface="Times New Roman" pitchFamily="18" charset="0"/>
              </a:rPr>
              <a:t>2</a:t>
            </a:r>
            <a:r>
              <a:rPr lang="en-US" sz="2400" baseline="30000" dirty="0" smtClean="0">
                <a:latin typeface="Times New Roman" pitchFamily="18" charset="0"/>
                <a:cs typeface="Times New Roman" pitchFamily="18" charset="0"/>
              </a:rPr>
              <a:t>nd</a:t>
            </a:r>
            <a:r>
              <a:rPr lang="en-US" sz="2400" dirty="0" smtClean="0">
                <a:latin typeface="Times New Roman" pitchFamily="18" charset="0"/>
                <a:cs typeface="Times New Roman" pitchFamily="18" charset="0"/>
              </a:rPr>
              <a:t> Layer of the atmosphere.</a:t>
            </a:r>
            <a:endParaRPr lang="en-US" sz="2400" dirty="0">
              <a:latin typeface="Times New Roman" pitchFamily="18" charset="0"/>
              <a:cs typeface="Times New Roman" pitchFamily="18" charset="0"/>
            </a:endParaRPr>
          </a:p>
          <a:p>
            <a:pPr algn="just">
              <a:buFont typeface="Wingdings" pitchFamily="2" charset="2"/>
              <a:buChar char="v"/>
            </a:pPr>
            <a:r>
              <a:rPr lang="en-US" sz="2400" dirty="0">
                <a:latin typeface="Times New Roman" pitchFamily="18" charset="0"/>
                <a:cs typeface="Times New Roman" pitchFamily="18" charset="0"/>
              </a:rPr>
              <a:t>Starts from </a:t>
            </a:r>
            <a:r>
              <a:rPr lang="en-US" sz="2400" dirty="0" err="1">
                <a:latin typeface="Times New Roman" pitchFamily="18" charset="0"/>
                <a:cs typeface="Times New Roman" pitchFamily="18" charset="0"/>
              </a:rPr>
              <a:t>tropopause</a:t>
            </a:r>
            <a:r>
              <a:rPr lang="en-US" sz="2400" dirty="0">
                <a:latin typeface="Times New Roman" pitchFamily="18" charset="0"/>
                <a:cs typeface="Times New Roman" pitchFamily="18" charset="0"/>
              </a:rPr>
              <a:t> and stretch up to 50 km, therefore its thickness is 38 km.</a:t>
            </a:r>
          </a:p>
          <a:p>
            <a:pPr algn="just">
              <a:buFont typeface="Wingdings" pitchFamily="2" charset="2"/>
              <a:buChar char="v"/>
            </a:pPr>
            <a:r>
              <a:rPr lang="en-US" sz="2400" dirty="0">
                <a:latin typeface="Times New Roman" pitchFamily="18" charset="0"/>
                <a:cs typeface="Times New Roman" pitchFamily="18" charset="0"/>
              </a:rPr>
              <a:t>At poles layer is thinner than equator due to intensity of sun being less at poles. (UV rays from sun help in ozone formation)</a:t>
            </a:r>
          </a:p>
          <a:p>
            <a:pPr algn="just">
              <a:buFont typeface="Wingdings" pitchFamily="2" charset="2"/>
              <a:buChar char="v"/>
            </a:pPr>
            <a:r>
              <a:rPr lang="en-US" sz="2400" dirty="0" smtClean="0">
                <a:latin typeface="Times New Roman" pitchFamily="18" charset="0"/>
                <a:cs typeface="Times New Roman" pitchFamily="18" charset="0"/>
              </a:rPr>
              <a:t>Devoid </a:t>
            </a:r>
            <a:r>
              <a:rPr lang="en-US" sz="2400" dirty="0">
                <a:latin typeface="Times New Roman" pitchFamily="18" charset="0"/>
                <a:cs typeface="Times New Roman" pitchFamily="18" charset="0"/>
              </a:rPr>
              <a:t>of weather phenomenon and is nearly free from moisture and dust.</a:t>
            </a:r>
          </a:p>
          <a:p>
            <a:pPr algn="just">
              <a:buFont typeface="Wingdings" pitchFamily="2" charset="2"/>
              <a:buChar char="v"/>
            </a:pPr>
            <a:r>
              <a:rPr lang="en-US" sz="2400" dirty="0" smtClean="0">
                <a:latin typeface="Times New Roman" pitchFamily="18" charset="0"/>
                <a:cs typeface="Times New Roman" pitchFamily="18" charset="0"/>
              </a:rPr>
              <a:t>Air </a:t>
            </a:r>
            <a:r>
              <a:rPr lang="en-US" sz="2400" dirty="0">
                <a:latin typeface="Times New Roman" pitchFamily="18" charset="0"/>
                <a:cs typeface="Times New Roman" pitchFamily="18" charset="0"/>
              </a:rPr>
              <a:t>is thinner in this layer as compared to troposphere.</a:t>
            </a:r>
          </a:p>
          <a:p>
            <a:pPr algn="just">
              <a:buFont typeface="Wingdings" pitchFamily="2" charset="2"/>
              <a:buChar char="v"/>
            </a:pPr>
            <a:r>
              <a:rPr lang="en-US" sz="2400" dirty="0" smtClean="0">
                <a:latin typeface="Times New Roman" pitchFamily="18" charset="0"/>
                <a:cs typeface="Times New Roman" pitchFamily="18" charset="0"/>
              </a:rPr>
              <a:t>Ozone </a:t>
            </a:r>
            <a:r>
              <a:rPr lang="en-US" sz="2400" dirty="0">
                <a:latin typeface="Times New Roman" pitchFamily="18" charset="0"/>
                <a:cs typeface="Times New Roman" pitchFamily="18" charset="0"/>
              </a:rPr>
              <a:t>is present in this layer of </a:t>
            </a:r>
            <a:r>
              <a:rPr lang="en-US" sz="2400" dirty="0" smtClean="0">
                <a:latin typeface="Times New Roman" pitchFamily="18" charset="0"/>
                <a:cs typeface="Times New Roman" pitchFamily="18" charset="0"/>
              </a:rPr>
              <a:t>Atmosphere.       </a:t>
            </a:r>
            <a:endParaRPr lang="en-US" sz="2400" dirty="0">
              <a:latin typeface="Times New Roman" pitchFamily="18" charset="0"/>
              <a:cs typeface="Times New Roman" pitchFamily="18" charset="0"/>
            </a:endParaRPr>
          </a:p>
          <a:p>
            <a:pPr algn="just">
              <a:buFont typeface="Wingdings" pitchFamily="2" charset="2"/>
              <a:buChar char="v"/>
            </a:pPr>
            <a:r>
              <a:rPr lang="en-US" sz="2400" dirty="0" smtClean="0">
                <a:latin typeface="Times New Roman" pitchFamily="18" charset="0"/>
                <a:cs typeface="Times New Roman" pitchFamily="18" charset="0"/>
              </a:rPr>
              <a:t>Stratosphere </a:t>
            </a:r>
            <a:r>
              <a:rPr lang="en-US" sz="2400" dirty="0">
                <a:latin typeface="Times New Roman" pitchFamily="18" charset="0"/>
                <a:cs typeface="Times New Roman" pitchFamily="18" charset="0"/>
              </a:rPr>
              <a:t>is significant for the flight of jet planes and for radio communication. </a:t>
            </a:r>
            <a:endParaRPr lang="en-US" sz="2400" dirty="0" smtClean="0">
              <a:latin typeface="Times New Roman" pitchFamily="18" charset="0"/>
              <a:cs typeface="Times New Roman" pitchFamily="18" charset="0"/>
            </a:endParaRPr>
          </a:p>
          <a:p>
            <a:pPr algn="just">
              <a:buFont typeface="Wingdings" pitchFamily="2" charset="2"/>
              <a:buChar char="v"/>
            </a:pPr>
            <a:r>
              <a:rPr lang="en-US" sz="2400" dirty="0" smtClean="0">
                <a:latin typeface="Times New Roman" pitchFamily="18" charset="0"/>
                <a:cs typeface="Times New Roman" pitchFamily="18" charset="0"/>
              </a:rPr>
              <a:t>Lapse </a:t>
            </a:r>
            <a:r>
              <a:rPr lang="en-US" sz="2400" dirty="0">
                <a:latin typeface="Times New Roman" pitchFamily="18" charset="0"/>
                <a:cs typeface="Times New Roman" pitchFamily="18" charset="0"/>
              </a:rPr>
              <a:t>rate is negative in this layer. </a:t>
            </a:r>
            <a:endParaRPr lang="en-US" sz="2400" dirty="0" smtClean="0">
              <a:latin typeface="Times New Roman" pitchFamily="18" charset="0"/>
              <a:cs typeface="Times New Roman" pitchFamily="18" charset="0"/>
            </a:endParaRPr>
          </a:p>
          <a:p>
            <a:pPr algn="just">
              <a:buFont typeface="Wingdings" pitchFamily="2" charset="2"/>
              <a:buChar char="v"/>
            </a:pPr>
            <a:endParaRPr lang="en-US" sz="2400" dirty="0">
              <a:latin typeface="Times New Roman" pitchFamily="18" charset="0"/>
              <a:cs typeface="Times New Roman" pitchFamily="18" charset="0"/>
            </a:endParaRPr>
          </a:p>
          <a:p>
            <a:pPr algn="just">
              <a:buFont typeface="Wingdings" pitchFamily="2" charset="2"/>
              <a:buChar char="v"/>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644536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Autofit/>
          </a:bodyPr>
          <a:lstStyle/>
          <a:p>
            <a:r>
              <a:rPr lang="en-US" sz="3600" b="1" dirty="0">
                <a:latin typeface="Times New Roman" pitchFamily="18" charset="0"/>
                <a:cs typeface="Times New Roman" pitchFamily="18" charset="0"/>
              </a:rPr>
              <a:t>Mesosphere</a:t>
            </a:r>
          </a:p>
        </p:txBody>
      </p:sp>
      <p:sp>
        <p:nvSpPr>
          <p:cNvPr id="3" name="Content Placeholder 2"/>
          <p:cNvSpPr>
            <a:spLocks noGrp="1"/>
          </p:cNvSpPr>
          <p:nvPr>
            <p:ph idx="1"/>
          </p:nvPr>
        </p:nvSpPr>
        <p:spPr>
          <a:xfrm>
            <a:off x="381000" y="1295400"/>
            <a:ext cx="8475260" cy="5029200"/>
          </a:xfrm>
        </p:spPr>
        <p:txBody>
          <a:bodyPr>
            <a:noAutofit/>
          </a:bodyPr>
          <a:lstStyle/>
          <a:p>
            <a:pPr algn="just">
              <a:buFont typeface="Wingdings" pitchFamily="2" charset="2"/>
              <a:buChar char="v"/>
            </a:pPr>
            <a:r>
              <a:rPr lang="en-US" sz="2400" dirty="0" smtClean="0">
                <a:latin typeface="Times New Roman" pitchFamily="18" charset="0"/>
                <a:cs typeface="Times New Roman" pitchFamily="18" charset="0"/>
              </a:rPr>
              <a:t>3</a:t>
            </a:r>
            <a:r>
              <a:rPr lang="en-US" sz="2400" baseline="30000" dirty="0" smtClean="0">
                <a:latin typeface="Times New Roman" pitchFamily="18" charset="0"/>
                <a:cs typeface="Times New Roman" pitchFamily="18" charset="0"/>
              </a:rPr>
              <a:t>rd</a:t>
            </a:r>
            <a:r>
              <a:rPr lang="en-US" sz="2400" dirty="0" smtClean="0">
                <a:latin typeface="Times New Roman" pitchFamily="18" charset="0"/>
                <a:cs typeface="Times New Roman" pitchFamily="18" charset="0"/>
              </a:rPr>
              <a:t> layer of the atmosphere.</a:t>
            </a:r>
          </a:p>
          <a:p>
            <a:pPr algn="just">
              <a:buFont typeface="Wingdings" pitchFamily="2" charset="2"/>
              <a:buChar char="v"/>
            </a:pPr>
            <a:r>
              <a:rPr lang="en-US" sz="2400" dirty="0" smtClean="0">
                <a:latin typeface="Times New Roman" pitchFamily="18" charset="0"/>
                <a:cs typeface="Times New Roman" pitchFamily="18" charset="0"/>
              </a:rPr>
              <a:t>Lies </a:t>
            </a:r>
            <a:r>
              <a:rPr lang="en-US" sz="2400" dirty="0">
                <a:latin typeface="Times New Roman" pitchFamily="18" charset="0"/>
                <a:cs typeface="Times New Roman" pitchFamily="18" charset="0"/>
              </a:rPr>
              <a:t>above the Stratosphere and extends to about 85km</a:t>
            </a:r>
            <a:r>
              <a:rPr lang="en-US" sz="2400" dirty="0" smtClean="0">
                <a:latin typeface="Times New Roman" pitchFamily="18" charset="0"/>
                <a:cs typeface="Times New Roman" pitchFamily="18" charset="0"/>
              </a:rPr>
              <a:t>.</a:t>
            </a:r>
          </a:p>
          <a:p>
            <a:pPr algn="just">
              <a:buFont typeface="Wingdings" pitchFamily="2" charset="2"/>
              <a:buChar char="v"/>
            </a:pPr>
            <a:r>
              <a:rPr lang="en-US" sz="2400" dirty="0" smtClean="0">
                <a:latin typeface="Times New Roman" pitchFamily="18" charset="0"/>
                <a:cs typeface="Times New Roman" pitchFamily="18" charset="0"/>
              </a:rPr>
              <a:t>Thus </a:t>
            </a:r>
            <a:r>
              <a:rPr lang="en-US" sz="2400" dirty="0">
                <a:latin typeface="Times New Roman" pitchFamily="18" charset="0"/>
                <a:cs typeface="Times New Roman" pitchFamily="18" charset="0"/>
              </a:rPr>
              <a:t>thickness = 35 km</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buFont typeface="Wingdings" pitchFamily="2" charset="2"/>
              <a:buChar char="v"/>
            </a:pPr>
            <a:r>
              <a:rPr lang="en-US" sz="2400" dirty="0" smtClean="0">
                <a:latin typeface="Times New Roman" pitchFamily="18" charset="0"/>
                <a:cs typeface="Times New Roman" pitchFamily="18" charset="0"/>
              </a:rPr>
              <a:t>Dissociation </a:t>
            </a:r>
            <a:r>
              <a:rPr lang="en-US" sz="2400" dirty="0">
                <a:latin typeface="Times New Roman" pitchFamily="18" charset="0"/>
                <a:cs typeface="Times New Roman" pitchFamily="18" charset="0"/>
              </a:rPr>
              <a:t>of oxygen molecule, </a:t>
            </a:r>
            <a:r>
              <a:rPr lang="en-US" sz="2400" dirty="0" err="1">
                <a:latin typeface="Times New Roman" pitchFamily="18" charset="0"/>
                <a:cs typeface="Times New Roman" pitchFamily="18" charset="0"/>
              </a:rPr>
              <a:t>ionisation</a:t>
            </a:r>
            <a:r>
              <a:rPr lang="en-US" sz="2400" dirty="0">
                <a:latin typeface="Times New Roman" pitchFamily="18" charset="0"/>
                <a:cs typeface="Times New Roman" pitchFamily="18" charset="0"/>
              </a:rPr>
              <a:t> of the oxygen atom, oxygen molecule and nitrogen molecule occurs in this region.</a:t>
            </a:r>
          </a:p>
          <a:p>
            <a:pPr algn="just">
              <a:buFont typeface="Wingdings" pitchFamily="2" charset="2"/>
              <a:buChar char="v"/>
            </a:pPr>
            <a:r>
              <a:rPr lang="en-US" sz="2400" dirty="0" smtClean="0">
                <a:latin typeface="Times New Roman" pitchFamily="18" charset="0"/>
                <a:cs typeface="Times New Roman" pitchFamily="18" charset="0"/>
              </a:rPr>
              <a:t>Mesosphere </a:t>
            </a:r>
            <a:r>
              <a:rPr lang="en-US" sz="2400" dirty="0">
                <a:latin typeface="Times New Roman" pitchFamily="18" charset="0"/>
                <a:cs typeface="Times New Roman" pitchFamily="18" charset="0"/>
              </a:rPr>
              <a:t>is the region of minimum temperature (coldest) in the atmosphere (-100 °C</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buFont typeface="Wingdings" pitchFamily="2" charset="2"/>
              <a:buChar char="v"/>
            </a:pPr>
            <a:r>
              <a:rPr lang="en-US" sz="2400" dirty="0" smtClean="0">
                <a:latin typeface="Times New Roman" pitchFamily="18" charset="0"/>
                <a:cs typeface="Times New Roman" pitchFamily="18" charset="0"/>
              </a:rPr>
              <a:t>Lapse </a:t>
            </a:r>
            <a:r>
              <a:rPr lang="en-US" sz="2400" dirty="0">
                <a:latin typeface="Times New Roman" pitchFamily="18" charset="0"/>
                <a:cs typeface="Times New Roman" pitchFamily="18" charset="0"/>
              </a:rPr>
              <a:t>rate is p</a:t>
            </a:r>
            <a:r>
              <a:rPr lang="en-US" sz="2400" dirty="0" smtClean="0">
                <a:latin typeface="Times New Roman" pitchFamily="18" charset="0"/>
                <a:cs typeface="Times New Roman" pitchFamily="18" charset="0"/>
              </a:rPr>
              <a:t>ositive.</a:t>
            </a:r>
            <a:endParaRPr lang="en-US" sz="2400" dirty="0">
              <a:latin typeface="Times New Roman" pitchFamily="18" charset="0"/>
              <a:cs typeface="Times New Roman" pitchFamily="18" charset="0"/>
            </a:endParaRPr>
          </a:p>
          <a:p>
            <a:pPr algn="just">
              <a:buFont typeface="Wingdings" pitchFamily="2" charset="2"/>
              <a:buChar char="v"/>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126292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Autofit/>
          </a:bodyPr>
          <a:lstStyle/>
          <a:p>
            <a:r>
              <a:rPr lang="en-US" sz="3600" b="1" dirty="0">
                <a:latin typeface="Times New Roman" pitchFamily="18" charset="0"/>
                <a:cs typeface="Times New Roman" pitchFamily="18" charset="0"/>
              </a:rPr>
              <a:t>Thermosphere</a:t>
            </a:r>
          </a:p>
        </p:txBody>
      </p:sp>
      <p:sp>
        <p:nvSpPr>
          <p:cNvPr id="3" name="Content Placeholder 2"/>
          <p:cNvSpPr>
            <a:spLocks noGrp="1"/>
          </p:cNvSpPr>
          <p:nvPr>
            <p:ph idx="1"/>
          </p:nvPr>
        </p:nvSpPr>
        <p:spPr>
          <a:xfrm>
            <a:off x="381000" y="1295400"/>
            <a:ext cx="8475260" cy="5029200"/>
          </a:xfrm>
        </p:spPr>
        <p:txBody>
          <a:bodyPr>
            <a:noAutofit/>
          </a:bodyPr>
          <a:lstStyle/>
          <a:p>
            <a:pPr algn="just">
              <a:buFont typeface="Wingdings" pitchFamily="2" charset="2"/>
              <a:buChar char="v"/>
            </a:pPr>
            <a:r>
              <a:rPr lang="en-US" sz="2400" dirty="0" smtClean="0">
                <a:latin typeface="Times New Roman" pitchFamily="18" charset="0"/>
                <a:cs typeface="Times New Roman" pitchFamily="18" charset="0"/>
              </a:rPr>
              <a:t>4</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layer </a:t>
            </a:r>
            <a:r>
              <a:rPr lang="en-US" sz="2400" dirty="0">
                <a:latin typeface="Times New Roman" pitchFamily="18" charset="0"/>
                <a:cs typeface="Times New Roman" pitchFamily="18" charset="0"/>
              </a:rPr>
              <a:t>to earth surface and starts from </a:t>
            </a:r>
            <a:r>
              <a:rPr lang="en-US" sz="2400" dirty="0" err="1" smtClean="0">
                <a:latin typeface="Times New Roman" pitchFamily="18" charset="0"/>
                <a:cs typeface="Times New Roman" pitchFamily="18" charset="0"/>
              </a:rPr>
              <a:t>mesopause</a:t>
            </a:r>
            <a:r>
              <a:rPr lang="en-US" sz="2400" dirty="0">
                <a:latin typeface="Times New Roman" pitchFamily="18" charset="0"/>
                <a:cs typeface="Times New Roman" pitchFamily="18" charset="0"/>
              </a:rPr>
              <a:t>. </a:t>
            </a:r>
          </a:p>
          <a:p>
            <a:pPr algn="just">
              <a:buFont typeface="Wingdings" pitchFamily="2" charset="2"/>
              <a:buChar char="v"/>
            </a:pPr>
            <a:r>
              <a:rPr lang="en-US" sz="2400" dirty="0" smtClean="0">
                <a:latin typeface="Times New Roman" pitchFamily="18" charset="0"/>
                <a:cs typeface="Times New Roman" pitchFamily="18" charset="0"/>
              </a:rPr>
              <a:t>Lies </a:t>
            </a:r>
            <a:r>
              <a:rPr lang="en-US" sz="2400" dirty="0">
                <a:latin typeface="Times New Roman" pitchFamily="18" charset="0"/>
                <a:cs typeface="Times New Roman" pitchFamily="18" charset="0"/>
              </a:rPr>
              <a:t>above mesosphere from 85 Km to 500Km.</a:t>
            </a:r>
          </a:p>
          <a:p>
            <a:pPr algn="just">
              <a:buFont typeface="Wingdings" pitchFamily="2" charset="2"/>
              <a:buChar char="v"/>
            </a:pPr>
            <a:r>
              <a:rPr lang="en-US" sz="2400" dirty="0" smtClean="0">
                <a:latin typeface="Times New Roman" pitchFamily="18" charset="0"/>
                <a:cs typeface="Times New Roman" pitchFamily="18" charset="0"/>
              </a:rPr>
              <a:t>Maximum </a:t>
            </a:r>
            <a:r>
              <a:rPr lang="en-US" sz="2400" dirty="0">
                <a:latin typeface="Times New Roman" pitchFamily="18" charset="0"/>
                <a:cs typeface="Times New Roman" pitchFamily="18" charset="0"/>
              </a:rPr>
              <a:t>temperature, lowest pressure and low density</a:t>
            </a:r>
            <a:r>
              <a:rPr lang="en-US" sz="2400" dirty="0" smtClean="0">
                <a:latin typeface="Times New Roman" pitchFamily="18" charset="0"/>
                <a:cs typeface="Times New Roman" pitchFamily="18" charset="0"/>
              </a:rPr>
              <a:t>.</a:t>
            </a:r>
          </a:p>
          <a:p>
            <a:pPr algn="just">
              <a:buFont typeface="Wingdings" pitchFamily="2" charset="2"/>
              <a:buChar char="v"/>
            </a:pPr>
            <a:r>
              <a:rPr lang="en-US" sz="2400" dirty="0">
                <a:latin typeface="Times New Roman" pitchFamily="18" charset="0"/>
                <a:cs typeface="Times New Roman" pitchFamily="18" charset="0"/>
              </a:rPr>
              <a:t>Laps rate is negative in this layer. </a:t>
            </a:r>
          </a:p>
          <a:p>
            <a:pPr algn="just">
              <a:buFont typeface="Wingdings" pitchFamily="2" charset="2"/>
              <a:buChar char="v"/>
            </a:pPr>
            <a:r>
              <a:rPr lang="en-US" sz="2400" dirty="0">
                <a:latin typeface="Times New Roman" pitchFamily="18" charset="0"/>
                <a:cs typeface="Times New Roman" pitchFamily="18" charset="0"/>
              </a:rPr>
              <a:t>It consist the ionosphere. ( ions of N2, O2, F, </a:t>
            </a:r>
            <a:r>
              <a:rPr lang="en-US" sz="2400" dirty="0" err="1">
                <a:latin typeface="Times New Roman" pitchFamily="18" charset="0"/>
                <a:cs typeface="Times New Roman" pitchFamily="18" charset="0"/>
              </a:rPr>
              <a:t>Cl</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etc.) </a:t>
            </a:r>
            <a:endParaRPr lang="en-US" sz="2400" dirty="0">
              <a:latin typeface="Times New Roman" pitchFamily="18" charset="0"/>
              <a:cs typeface="Times New Roman" pitchFamily="18" charset="0"/>
            </a:endParaRPr>
          </a:p>
          <a:p>
            <a:pPr algn="just">
              <a:buFont typeface="Wingdings" pitchFamily="2" charset="2"/>
              <a:buChar char="v"/>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968683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apse R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76200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356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Autofit/>
          </a:bodyPr>
          <a:lstStyle/>
          <a:p>
            <a:r>
              <a:rPr lang="en-US" sz="3600" b="1" dirty="0">
                <a:latin typeface="Times New Roman" pitchFamily="18" charset="0"/>
                <a:cs typeface="Times New Roman" pitchFamily="18" charset="0"/>
              </a:rPr>
              <a:t>Exosphere</a:t>
            </a:r>
          </a:p>
        </p:txBody>
      </p:sp>
      <p:sp>
        <p:nvSpPr>
          <p:cNvPr id="3" name="Content Placeholder 2"/>
          <p:cNvSpPr>
            <a:spLocks noGrp="1"/>
          </p:cNvSpPr>
          <p:nvPr>
            <p:ph idx="1"/>
          </p:nvPr>
        </p:nvSpPr>
        <p:spPr>
          <a:xfrm>
            <a:off x="381000" y="1295400"/>
            <a:ext cx="8475260" cy="5029200"/>
          </a:xfrm>
        </p:spPr>
        <p:txBody>
          <a:bodyPr>
            <a:noAutofit/>
          </a:bodyPr>
          <a:lstStyle/>
          <a:p>
            <a:pPr algn="just">
              <a:buFont typeface="Wingdings" pitchFamily="2" charset="2"/>
              <a:buChar char="v"/>
            </a:pPr>
            <a:r>
              <a:rPr lang="en-US" sz="2400" dirty="0">
                <a:latin typeface="Times New Roman" pitchFamily="18" charset="0"/>
                <a:cs typeface="Times New Roman" pitchFamily="18" charset="0"/>
              </a:rPr>
              <a:t>Lies above thermosphere from 500Km onwards.</a:t>
            </a:r>
          </a:p>
          <a:p>
            <a:pPr algn="just">
              <a:buFont typeface="Wingdings" pitchFamily="2" charset="2"/>
              <a:buChar char="v"/>
            </a:pPr>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consists of things human construct, use and do in the environment.</a:t>
            </a:r>
          </a:p>
          <a:p>
            <a:pPr algn="just">
              <a:buFont typeface="Wingdings" pitchFamily="2" charset="2"/>
              <a:buChar char="v"/>
            </a:pPr>
            <a:r>
              <a:rPr lang="en-US" sz="2400" dirty="0">
                <a:latin typeface="Times New Roman" pitchFamily="18" charset="0"/>
                <a:cs typeface="Times New Roman" pitchFamily="18" charset="0"/>
              </a:rPr>
              <a:t>As such there is no layer individually as ionosphere. It transits between, from about 48 km (30 mi) to 965 km (600 mi) altitude, a region that includes the thermosphere and parts of the mesosphere and exosphere.</a:t>
            </a:r>
          </a:p>
        </p:txBody>
      </p:sp>
    </p:spTree>
    <p:extLst>
      <p:ext uri="{BB962C8B-B14F-4D97-AF65-F5344CB8AC3E}">
        <p14:creationId xmlns:p14="http://schemas.microsoft.com/office/powerpoint/2010/main" val="2160336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Autofit/>
          </a:bodyPr>
          <a:lstStyle/>
          <a:p>
            <a:r>
              <a:rPr lang="en-US" sz="3600" b="1" dirty="0">
                <a:latin typeface="Times New Roman" pitchFamily="18" charset="0"/>
                <a:cs typeface="Times New Roman" pitchFamily="18" charset="0"/>
              </a:rPr>
              <a:t>Biosphere</a:t>
            </a:r>
          </a:p>
        </p:txBody>
      </p:sp>
      <p:sp>
        <p:nvSpPr>
          <p:cNvPr id="3" name="Content Placeholder 2"/>
          <p:cNvSpPr>
            <a:spLocks noGrp="1"/>
          </p:cNvSpPr>
          <p:nvPr>
            <p:ph idx="1"/>
          </p:nvPr>
        </p:nvSpPr>
        <p:spPr>
          <a:xfrm>
            <a:off x="381000" y="1295400"/>
            <a:ext cx="8475260" cy="1600200"/>
          </a:xfrm>
        </p:spPr>
        <p:txBody>
          <a:bodyPr>
            <a:noAutofit/>
          </a:bodyPr>
          <a:lstStyle/>
          <a:p>
            <a:pPr algn="just">
              <a:buFont typeface="Wingdings" pitchFamily="2" charset="2"/>
              <a:buChar char="v"/>
            </a:pPr>
            <a:r>
              <a:rPr lang="en-US" sz="2400" dirty="0">
                <a:latin typeface="Times New Roman" pitchFamily="18" charset="0"/>
                <a:cs typeface="Times New Roman" pitchFamily="18" charset="0"/>
              </a:rPr>
              <a:t>It refers to that part of earth in which life forms exist.</a:t>
            </a:r>
          </a:p>
          <a:p>
            <a:pPr algn="just">
              <a:buFont typeface="Wingdings" pitchFamily="2" charset="2"/>
              <a:buChar char="v"/>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organism comprising the biosphere is mostly found in the narrow zone of contact between the atmosphere, lithosphere and hydrosphere.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200400"/>
            <a:ext cx="5181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726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534400" cy="914400"/>
          </a:xfrm>
        </p:spPr>
        <p:txBody>
          <a:bodyPr>
            <a:noAutofit/>
          </a:bodyPr>
          <a:lstStyle/>
          <a:p>
            <a:r>
              <a:rPr lang="en-US" sz="3600" b="1" dirty="0">
                <a:latin typeface="Times New Roman" pitchFamily="18" charset="0"/>
                <a:cs typeface="Times New Roman" pitchFamily="18" charset="0"/>
              </a:rPr>
              <a:t>Multidisciplinary Nature of Environment</a:t>
            </a:r>
          </a:p>
        </p:txBody>
      </p:sp>
      <p:sp>
        <p:nvSpPr>
          <p:cNvPr id="3" name="Content Placeholder 2"/>
          <p:cNvSpPr>
            <a:spLocks noGrp="1"/>
          </p:cNvSpPr>
          <p:nvPr>
            <p:ph idx="1"/>
          </p:nvPr>
        </p:nvSpPr>
        <p:spPr>
          <a:xfrm>
            <a:off x="152400" y="1219200"/>
            <a:ext cx="8839200" cy="5410200"/>
          </a:xfrm>
        </p:spPr>
        <p:txBody>
          <a:bodyPr>
            <a:noAutofit/>
          </a:bodyPr>
          <a:lstStyle/>
          <a:p>
            <a:pPr algn="just">
              <a:buFont typeface="Wingdings" pitchFamily="2" charset="2"/>
              <a:buChar char="v"/>
            </a:pPr>
            <a:r>
              <a:rPr lang="en-US" sz="2400" dirty="0">
                <a:latin typeface="Times New Roman" pitchFamily="18" charset="0"/>
                <a:cs typeface="Times New Roman" pitchFamily="18" charset="0"/>
              </a:rPr>
              <a:t>Environmental studies deal with working of earth, its life-support systems, its interactions, influences and solution, keeping in view the complex nature of environment, knowledge and information from various disciplines of science, law and engineering have to be included in environmental studies to understand it.</a:t>
            </a:r>
          </a:p>
          <a:p>
            <a:pPr algn="just">
              <a:buFont typeface="Wingdings" pitchFamily="2" charset="2"/>
              <a:buChar char="v"/>
            </a:pPr>
            <a:r>
              <a:rPr lang="en-US" sz="2400" dirty="0" smtClean="0">
                <a:latin typeface="Times New Roman" pitchFamily="18" charset="0"/>
                <a:cs typeface="Times New Roman" pitchFamily="18" charset="0"/>
              </a:rPr>
              <a:t>Existence </a:t>
            </a:r>
            <a:r>
              <a:rPr lang="en-US" sz="2400" dirty="0">
                <a:latin typeface="Times New Roman" pitchFamily="18" charset="0"/>
                <a:cs typeface="Times New Roman" pitchFamily="18" charset="0"/>
              </a:rPr>
              <a:t>and </a:t>
            </a:r>
            <a:r>
              <a:rPr lang="en-US" sz="2400" dirty="0" err="1">
                <a:latin typeface="Times New Roman" pitchFamily="18" charset="0"/>
                <a:cs typeface="Times New Roman" pitchFamily="18" charset="0"/>
              </a:rPr>
              <a:t>behaviour</a:t>
            </a:r>
            <a:r>
              <a:rPr lang="en-US" sz="2400" dirty="0">
                <a:latin typeface="Times New Roman" pitchFamily="18" charset="0"/>
                <a:cs typeface="Times New Roman" pitchFamily="18" charset="0"/>
              </a:rPr>
              <a:t> of living and non-living constituents of the environment are covered by laws of physical, chemical, geological and biological sciences.</a:t>
            </a:r>
          </a:p>
          <a:p>
            <a:pPr algn="just">
              <a:buFont typeface="Wingdings" pitchFamily="2" charset="2"/>
              <a:buChar char="v"/>
            </a:pPr>
            <a:r>
              <a:rPr lang="en-US" sz="2400" dirty="0" smtClean="0">
                <a:latin typeface="Times New Roman" pitchFamily="18" charset="0"/>
                <a:cs typeface="Times New Roman" pitchFamily="18" charset="0"/>
              </a:rPr>
              <a:t>Human </a:t>
            </a:r>
            <a:r>
              <a:rPr lang="en-US" sz="2400" dirty="0" err="1">
                <a:latin typeface="Times New Roman" pitchFamily="18" charset="0"/>
                <a:cs typeface="Times New Roman" pitchFamily="18" charset="0"/>
              </a:rPr>
              <a:t>behaviour</a:t>
            </a:r>
            <a:r>
              <a:rPr lang="en-US" sz="2400" dirty="0">
                <a:latin typeface="Times New Roman" pitchFamily="18" charset="0"/>
                <a:cs typeface="Times New Roman" pitchFamily="18" charset="0"/>
              </a:rPr>
              <a:t> and management of human societies are covered by physiological, political and social sciences.</a:t>
            </a:r>
          </a:p>
          <a:p>
            <a:pPr algn="just">
              <a:buFont typeface="Wingdings" pitchFamily="2" charset="2"/>
              <a:buChar char="v"/>
            </a:pPr>
            <a:r>
              <a:rPr lang="en-US" sz="2400" dirty="0" smtClean="0">
                <a:latin typeface="Times New Roman" pitchFamily="18" charset="0"/>
                <a:cs typeface="Times New Roman" pitchFamily="18" charset="0"/>
              </a:rPr>
              <a:t>Rules </a:t>
            </a:r>
            <a:r>
              <a:rPr lang="en-US" sz="2400" dirty="0">
                <a:latin typeface="Times New Roman" pitchFamily="18" charset="0"/>
                <a:cs typeface="Times New Roman" pitchFamily="18" charset="0"/>
              </a:rPr>
              <a:t>framed for maintenance of environment in a healthy state come under jurisdiction of national legislation while agreements reached regarding common problems of two or more than two countries come under purview of international law.</a:t>
            </a:r>
          </a:p>
        </p:txBody>
      </p:sp>
    </p:spTree>
    <p:extLst>
      <p:ext uri="{BB962C8B-B14F-4D97-AF65-F5344CB8AC3E}">
        <p14:creationId xmlns:p14="http://schemas.microsoft.com/office/powerpoint/2010/main" val="227368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Autofit/>
          </a:bodyPr>
          <a:lstStyle/>
          <a:p>
            <a:r>
              <a:rPr lang="en-US" sz="3600" b="1" dirty="0">
                <a:latin typeface="Times New Roman" pitchFamily="18" charset="0"/>
                <a:cs typeface="Times New Roman" pitchFamily="18" charset="0"/>
              </a:rPr>
              <a:t>Definition of Environment and Environmental studies</a:t>
            </a:r>
          </a:p>
        </p:txBody>
      </p:sp>
      <p:sp>
        <p:nvSpPr>
          <p:cNvPr id="3" name="Content Placeholder 2"/>
          <p:cNvSpPr>
            <a:spLocks noGrp="1"/>
          </p:cNvSpPr>
          <p:nvPr>
            <p:ph idx="1"/>
          </p:nvPr>
        </p:nvSpPr>
        <p:spPr>
          <a:xfrm>
            <a:off x="135340" y="1447800"/>
            <a:ext cx="8856260" cy="5257800"/>
          </a:xfrm>
        </p:spPr>
        <p:txBody>
          <a:bodyPr>
            <a:noAutofit/>
          </a:bodyPr>
          <a:lstStyle/>
          <a:p>
            <a:pPr algn="just"/>
            <a:r>
              <a:rPr lang="en-US" sz="2400" dirty="0">
                <a:latin typeface="Times New Roman" pitchFamily="18" charset="0"/>
                <a:cs typeface="Times New Roman" pitchFamily="18" charset="0"/>
              </a:rPr>
              <a:t>The word environment is derived from the </a:t>
            </a:r>
            <a:r>
              <a:rPr lang="en-US" sz="2400" b="1" dirty="0">
                <a:latin typeface="Times New Roman" pitchFamily="18" charset="0"/>
                <a:cs typeface="Times New Roman" pitchFamily="18" charset="0"/>
              </a:rPr>
              <a:t>French word</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"Environ" </a:t>
            </a:r>
            <a:r>
              <a:rPr lang="en-US" sz="2400" dirty="0">
                <a:latin typeface="Times New Roman" pitchFamily="18" charset="0"/>
                <a:cs typeface="Times New Roman" pitchFamily="18" charset="0"/>
              </a:rPr>
              <a:t>which means </a:t>
            </a:r>
            <a:r>
              <a:rPr lang="en-US" sz="2400" b="1" dirty="0">
                <a:latin typeface="Times New Roman" pitchFamily="18" charset="0"/>
                <a:cs typeface="Times New Roman" pitchFamily="18" charset="0"/>
              </a:rPr>
              <a:t>"Total Encircle"</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Everything </a:t>
            </a:r>
            <a:r>
              <a:rPr lang="en-US" sz="2400" dirty="0">
                <a:latin typeface="Times New Roman" pitchFamily="18" charset="0"/>
                <a:cs typeface="Times New Roman" pitchFamily="18" charset="0"/>
              </a:rPr>
              <a:t>which envelops us </a:t>
            </a:r>
            <a:r>
              <a:rPr lang="en-US" sz="2400" dirty="0" smtClean="0">
                <a:latin typeface="Times New Roman" pitchFamily="18" charset="0"/>
                <a:cs typeface="Times New Roman" pitchFamily="18" charset="0"/>
              </a:rPr>
              <a:t>may be </a:t>
            </a:r>
            <a:r>
              <a:rPr lang="en-US" sz="2400" dirty="0">
                <a:latin typeface="Times New Roman" pitchFamily="18" charset="0"/>
                <a:cs typeface="Times New Roman" pitchFamily="18" charset="0"/>
              </a:rPr>
              <a:t>referred to as Environment and the study which covers the different aspects of environment, it’s structure, function and maintenance of its quality including conservation of its living and non living constituents can be collectively referred to as “Environmental Studies”. </a:t>
            </a:r>
            <a:endParaRPr lang="en-US" sz="2400" dirty="0" smtClean="0">
              <a:latin typeface="Times New Roman" pitchFamily="18" charset="0"/>
              <a:cs typeface="Times New Roman" pitchFamily="18" charset="0"/>
            </a:endParaRPr>
          </a:p>
          <a:p>
            <a:pPr marL="0" indent="0" algn="just">
              <a:buNone/>
            </a:pPr>
            <a:endParaRPr lang="en-US" sz="2400" dirty="0" smtClean="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Therefore all the physical and cultural  factors and conditions which influence the development of an organism or group of organism is </a:t>
            </a:r>
            <a:r>
              <a:rPr lang="en-US" sz="2400" dirty="0" smtClean="0">
                <a:latin typeface="Times New Roman" pitchFamily="18" charset="0"/>
                <a:cs typeface="Times New Roman" pitchFamily="18" charset="0"/>
              </a:rPr>
              <a:t>known as environment</a:t>
            </a:r>
            <a:r>
              <a:rPr lang="en-US" sz="2400" dirty="0">
                <a:latin typeface="Times New Roman" pitchFamily="18" charset="0"/>
                <a:cs typeface="Times New Roman" pitchFamily="18" charset="0"/>
              </a:rPr>
              <a:t>.</a:t>
            </a:r>
          </a:p>
          <a:p>
            <a:pPr algn="just"/>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785665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534400" cy="914400"/>
          </a:xfrm>
        </p:spPr>
        <p:txBody>
          <a:bodyPr>
            <a:noAutofit/>
          </a:bodyPr>
          <a:lstStyle/>
          <a:p>
            <a:r>
              <a:rPr lang="en-US" sz="2800" b="1" dirty="0" smtClean="0">
                <a:latin typeface="Times New Roman" pitchFamily="18" charset="0"/>
                <a:cs typeface="Times New Roman" pitchFamily="18" charset="0"/>
              </a:rPr>
              <a:t>Figure showing the Multidisciplinary nature </a:t>
            </a:r>
            <a:r>
              <a:rPr lang="en-US" sz="2800" b="1" dirty="0">
                <a:latin typeface="Times New Roman" pitchFamily="18" charset="0"/>
                <a:cs typeface="Times New Roman" pitchFamily="18" charset="0"/>
              </a:rPr>
              <a:t>of </a:t>
            </a:r>
            <a:r>
              <a:rPr lang="en-US" sz="2800" b="1" dirty="0" smtClean="0">
                <a:latin typeface="Times New Roman" pitchFamily="18" charset="0"/>
                <a:cs typeface="Times New Roman" pitchFamily="18" charset="0"/>
              </a:rPr>
              <a:t>Environmental science/studies</a:t>
            </a:r>
            <a:endParaRPr lang="en-US" sz="2800" b="1"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95400"/>
            <a:ext cx="7772400" cy="472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9748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534400" cy="914400"/>
          </a:xfrm>
        </p:spPr>
        <p:txBody>
          <a:bodyPr>
            <a:noAutofit/>
          </a:bodyPr>
          <a:lstStyle/>
          <a:p>
            <a:r>
              <a:rPr lang="en-US" sz="2800" b="1" dirty="0">
                <a:latin typeface="Times New Roman" pitchFamily="18" charset="0"/>
                <a:cs typeface="Times New Roman" pitchFamily="18" charset="0"/>
              </a:rPr>
              <a:t>Figure showing the Multidisciplinary nature of Environmental science/studies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06513"/>
            <a:ext cx="6400800" cy="509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5239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609600"/>
          </a:xfrm>
        </p:spPr>
        <p:txBody>
          <a:bodyPr>
            <a:noAutofit/>
          </a:bodyPr>
          <a:lstStyle/>
          <a:p>
            <a:r>
              <a:rPr lang="en-US" sz="2800" b="1" dirty="0">
                <a:latin typeface="Times New Roman" pitchFamily="18" charset="0"/>
                <a:cs typeface="Times New Roman" pitchFamily="18" charset="0"/>
              </a:rPr>
              <a:t>Scope of Environmental Science/Environmental studies</a:t>
            </a:r>
          </a:p>
        </p:txBody>
      </p:sp>
      <p:sp>
        <p:nvSpPr>
          <p:cNvPr id="4" name="Content Placeholder 2"/>
          <p:cNvSpPr>
            <a:spLocks noGrp="1"/>
          </p:cNvSpPr>
          <p:nvPr>
            <p:ph idx="1"/>
          </p:nvPr>
        </p:nvSpPr>
        <p:spPr>
          <a:xfrm>
            <a:off x="76200" y="914400"/>
            <a:ext cx="8915400" cy="5791200"/>
          </a:xfrm>
        </p:spPr>
        <p:txBody>
          <a:bodyPr>
            <a:noAutofit/>
          </a:bodyPr>
          <a:lstStyle/>
          <a:p>
            <a:pPr algn="just">
              <a:buFont typeface="Wingdings" pitchFamily="2" charset="2"/>
              <a:buChar char="v"/>
            </a:pPr>
            <a:r>
              <a:rPr lang="en-US" sz="2400" dirty="0" smtClean="0">
                <a:latin typeface="Times New Roman" pitchFamily="18" charset="0"/>
                <a:cs typeface="Times New Roman" pitchFamily="18" charset="0"/>
              </a:rPr>
              <a:t>We </a:t>
            </a:r>
            <a:r>
              <a:rPr lang="en-US" sz="2400" dirty="0">
                <a:latin typeface="Times New Roman" pitchFamily="18" charset="0"/>
                <a:cs typeface="Times New Roman" pitchFamily="18" charset="0"/>
              </a:rPr>
              <a:t>live in natural surrounding (forest, river, mountain, etc.) surrounded by renewable (forest and water) and non-renewable (minerals and oil) resources.</a:t>
            </a:r>
          </a:p>
          <a:p>
            <a:pPr algn="just">
              <a:buFont typeface="Wingdings" pitchFamily="2" charset="2"/>
              <a:buChar char="v"/>
            </a:pPr>
            <a:r>
              <a:rPr lang="en-US" sz="2400" dirty="0" smtClean="0">
                <a:latin typeface="Times New Roman" pitchFamily="18" charset="0"/>
                <a:cs typeface="Times New Roman" pitchFamily="18" charset="0"/>
              </a:rPr>
              <a:t>Due </a:t>
            </a:r>
            <a:r>
              <a:rPr lang="en-US" sz="2400" dirty="0">
                <a:latin typeface="Times New Roman" pitchFamily="18" charset="0"/>
                <a:cs typeface="Times New Roman" pitchFamily="18" charset="0"/>
              </a:rPr>
              <a:t>to increase in population these resources are getting depleted gradually.</a:t>
            </a:r>
          </a:p>
          <a:p>
            <a:pPr algn="just">
              <a:buFont typeface="Wingdings" pitchFamily="2" charset="2"/>
              <a:buChar char="v"/>
            </a:pPr>
            <a:r>
              <a:rPr lang="en-US" sz="2400" dirty="0" smtClean="0">
                <a:latin typeface="Times New Roman" pitchFamily="18" charset="0"/>
                <a:cs typeface="Times New Roman" pitchFamily="18" charset="0"/>
              </a:rPr>
              <a:t>There </a:t>
            </a:r>
            <a:r>
              <a:rPr lang="en-US" sz="2400" dirty="0">
                <a:latin typeface="Times New Roman" pitchFamily="18" charset="0"/>
                <a:cs typeface="Times New Roman" pitchFamily="18" charset="0"/>
              </a:rPr>
              <a:t>is a need to understand, make ourselves aware of our natural assets and get concerned about our </a:t>
            </a:r>
            <a:r>
              <a:rPr lang="en-US" sz="2400" dirty="0" smtClean="0">
                <a:latin typeface="Times New Roman" pitchFamily="18" charset="0"/>
                <a:cs typeface="Times New Roman" pitchFamily="18" charset="0"/>
              </a:rPr>
              <a:t>environment </a:t>
            </a:r>
            <a:r>
              <a:rPr lang="en-US" sz="2400" dirty="0">
                <a:latin typeface="Times New Roman" pitchFamily="18" charset="0"/>
                <a:cs typeface="Times New Roman" pitchFamily="18" charset="0"/>
              </a:rPr>
              <a:t>and sustainable use of the resources.</a:t>
            </a:r>
          </a:p>
          <a:p>
            <a:pPr algn="just">
              <a:buFont typeface="Wingdings" pitchFamily="2" charset="2"/>
              <a:buChar char="v"/>
            </a:pPr>
            <a:r>
              <a:rPr lang="en-US" sz="2400" dirty="0" smtClean="0">
                <a:latin typeface="Times New Roman" pitchFamily="18" charset="0"/>
                <a:cs typeface="Times New Roman" pitchFamily="18" charset="0"/>
              </a:rPr>
              <a:t>Scope </a:t>
            </a:r>
            <a:r>
              <a:rPr lang="en-US" sz="2400" dirty="0">
                <a:latin typeface="Times New Roman" pitchFamily="18" charset="0"/>
                <a:cs typeface="Times New Roman" pitchFamily="18" charset="0"/>
              </a:rPr>
              <a:t>of environmental studies is very wide and nearly covers aspects of every major discipline (biology, chemistry, physics, geography, resource management, economy, etc.)</a:t>
            </a:r>
          </a:p>
          <a:p>
            <a:pPr algn="just">
              <a:buFont typeface="Wingdings" pitchFamily="2" charset="2"/>
              <a:buChar char="v"/>
            </a:pP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India and worldwide, environmental experts are focusing on moving from Environmental Education to Education for Sustainable Development, which emphasizes more on sustainable development. </a:t>
            </a:r>
          </a:p>
        </p:txBody>
      </p:sp>
    </p:spTree>
    <p:extLst>
      <p:ext uri="{BB962C8B-B14F-4D97-AF65-F5344CB8AC3E}">
        <p14:creationId xmlns:p14="http://schemas.microsoft.com/office/powerpoint/2010/main" val="372883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opes.jpg"/>
          <p:cNvPicPr/>
          <p:nvPr/>
        </p:nvPicPr>
        <p:blipFill>
          <a:blip r:embed="rId2"/>
          <a:stretch>
            <a:fillRect/>
          </a:stretch>
        </p:blipFill>
        <p:spPr>
          <a:xfrm>
            <a:off x="533400" y="1295400"/>
            <a:ext cx="8077200" cy="4572000"/>
          </a:xfrm>
          <a:prstGeom prst="rect">
            <a:avLst/>
          </a:prstGeom>
          <a:ln w="228600" cap="sq" cmpd="thickThin">
            <a:solidFill>
              <a:srgbClr val="9BBB59"/>
            </a:solidFill>
            <a:prstDash val="solid"/>
            <a:miter lim="800000"/>
          </a:ln>
          <a:effectLst>
            <a:innerShdw blurRad="76200">
              <a:srgbClr val="000000"/>
            </a:innerShdw>
          </a:effectLst>
        </p:spPr>
      </p:pic>
      <p:sp>
        <p:nvSpPr>
          <p:cNvPr id="6" name="Title 1"/>
          <p:cNvSpPr>
            <a:spLocks noGrp="1"/>
          </p:cNvSpPr>
          <p:nvPr>
            <p:ph type="title"/>
          </p:nvPr>
        </p:nvSpPr>
        <p:spPr>
          <a:xfrm>
            <a:off x="152400" y="152400"/>
            <a:ext cx="8915400" cy="914400"/>
          </a:xfrm>
        </p:spPr>
        <p:txBody>
          <a:bodyPr>
            <a:noAutofit/>
          </a:bodyPr>
          <a:lstStyle/>
          <a:p>
            <a:r>
              <a:rPr lang="en-US" sz="2800" b="1" dirty="0" smtClean="0">
                <a:latin typeface="Times New Roman" pitchFamily="18" charset="0"/>
                <a:cs typeface="Times New Roman" pitchFamily="18" charset="0"/>
              </a:rPr>
              <a:t>Figure showing the scope of Environmental science/studies</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531512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400" y="152400"/>
            <a:ext cx="8915400" cy="685800"/>
          </a:xfrm>
        </p:spPr>
        <p:txBody>
          <a:bodyPr>
            <a:noAutofit/>
          </a:bodyPr>
          <a:lstStyle/>
          <a:p>
            <a:r>
              <a:rPr lang="en-US" sz="3600" b="1" dirty="0">
                <a:latin typeface="Times New Roman" pitchFamily="18" charset="0"/>
                <a:cs typeface="Times New Roman" pitchFamily="18" charset="0"/>
              </a:rPr>
              <a:t>Importance of Environmental Science</a:t>
            </a:r>
          </a:p>
        </p:txBody>
      </p:sp>
      <p:sp>
        <p:nvSpPr>
          <p:cNvPr id="2" name="Rectangle 1"/>
          <p:cNvSpPr/>
          <p:nvPr/>
        </p:nvSpPr>
        <p:spPr>
          <a:xfrm>
            <a:off x="228600" y="838200"/>
            <a:ext cx="8686800" cy="6145272"/>
          </a:xfrm>
          <a:prstGeom prst="rect">
            <a:avLst/>
          </a:prstGeom>
        </p:spPr>
        <p:txBody>
          <a:bodyPr wrap="square">
            <a:spAutoFit/>
          </a:bodyPr>
          <a:lstStyle/>
          <a:p>
            <a:pPr algn="just">
              <a:lnSpc>
                <a:spcPct val="150000"/>
              </a:lnSpc>
              <a:spcAft>
                <a:spcPts val="1000"/>
              </a:spcAft>
            </a:pPr>
            <a:r>
              <a:rPr lang="en-US" sz="2400" dirty="0">
                <a:latin typeface="Times New Roman"/>
                <a:ea typeface="Calibri"/>
                <a:cs typeface="Times New Roman"/>
              </a:rPr>
              <a:t>The growing complexity of environmental problems is creating a need for scientists with rigorous, interdisciplinary training in environmental science. Environmental scientists and specialists use their knowledge of the natural sciences to protect the environment and human health. They must have a solid background in economics, sociology, and political science.</a:t>
            </a:r>
            <a:endParaRPr lang="en-US" sz="2400" dirty="0">
              <a:ea typeface="Calibri"/>
              <a:cs typeface="Times New Roman"/>
            </a:endParaRPr>
          </a:p>
          <a:p>
            <a:pPr marL="342900" marR="0" lvl="0" indent="-342900" algn="just">
              <a:lnSpc>
                <a:spcPct val="150000"/>
              </a:lnSpc>
              <a:spcBef>
                <a:spcPts val="0"/>
              </a:spcBef>
              <a:spcAft>
                <a:spcPts val="1000"/>
              </a:spcAft>
              <a:buFont typeface="Wingdings" pitchFamily="2" charset="2"/>
              <a:buChar char="v"/>
              <a:tabLst>
                <a:tab pos="457200" algn="l"/>
              </a:tabLst>
            </a:pPr>
            <a:r>
              <a:rPr lang="en-US" sz="2400" dirty="0">
                <a:latin typeface="Times New Roman"/>
                <a:ea typeface="Calibri"/>
                <a:cs typeface="Times New Roman"/>
              </a:rPr>
              <a:t>To realize that environmental problems are </a:t>
            </a:r>
            <a:r>
              <a:rPr lang="en-US" sz="2400" dirty="0" smtClean="0">
                <a:latin typeface="Times New Roman"/>
                <a:ea typeface="Calibri"/>
                <a:cs typeface="Times New Roman"/>
              </a:rPr>
              <a:t>global.</a:t>
            </a:r>
            <a:endParaRPr lang="en-US" sz="2400" dirty="0">
              <a:ea typeface="Calibri"/>
              <a:cs typeface="Times New Roman"/>
            </a:endParaRPr>
          </a:p>
          <a:p>
            <a:pPr marL="342900" marR="0" lvl="0" indent="-342900" algn="just">
              <a:lnSpc>
                <a:spcPct val="150000"/>
              </a:lnSpc>
              <a:spcBef>
                <a:spcPts val="0"/>
              </a:spcBef>
              <a:spcAft>
                <a:spcPts val="1000"/>
              </a:spcAft>
              <a:buFont typeface="Wingdings" pitchFamily="2" charset="2"/>
              <a:buChar char="v"/>
              <a:tabLst>
                <a:tab pos="457200" algn="l"/>
              </a:tabLst>
            </a:pPr>
            <a:r>
              <a:rPr lang="en-US" sz="2400" dirty="0">
                <a:latin typeface="Times New Roman"/>
                <a:ea typeface="Calibri"/>
                <a:cs typeface="Times New Roman"/>
              </a:rPr>
              <a:t>To understand the impacts of development on the </a:t>
            </a:r>
            <a:r>
              <a:rPr lang="en-US" sz="2400" dirty="0" smtClean="0">
                <a:latin typeface="Times New Roman"/>
                <a:ea typeface="Calibri"/>
                <a:cs typeface="Times New Roman"/>
              </a:rPr>
              <a:t>environment.</a:t>
            </a:r>
            <a:endParaRPr lang="en-US" sz="2400" dirty="0">
              <a:ea typeface="Calibri"/>
              <a:cs typeface="Times New Roman"/>
            </a:endParaRPr>
          </a:p>
          <a:p>
            <a:pPr marL="342900" marR="0" lvl="0" indent="-342900" algn="just">
              <a:lnSpc>
                <a:spcPct val="150000"/>
              </a:lnSpc>
              <a:spcBef>
                <a:spcPts val="0"/>
              </a:spcBef>
              <a:spcAft>
                <a:spcPts val="1000"/>
              </a:spcAft>
              <a:buFont typeface="Wingdings" pitchFamily="2" charset="2"/>
              <a:buChar char="v"/>
              <a:tabLst>
                <a:tab pos="457200" algn="l"/>
              </a:tabLst>
            </a:pPr>
            <a:r>
              <a:rPr lang="en-US" sz="2400" dirty="0">
                <a:latin typeface="Times New Roman"/>
                <a:ea typeface="Calibri"/>
                <a:cs typeface="Times New Roman"/>
              </a:rPr>
              <a:t>To discover sustainable ways of </a:t>
            </a:r>
            <a:r>
              <a:rPr lang="en-US" sz="2400" dirty="0" smtClean="0">
                <a:latin typeface="Times New Roman"/>
                <a:ea typeface="Calibri"/>
                <a:cs typeface="Times New Roman"/>
              </a:rPr>
              <a:t>living.</a:t>
            </a:r>
            <a:endParaRPr lang="en-US" sz="2400" dirty="0">
              <a:ea typeface="Calibri"/>
              <a:cs typeface="Times New Roman"/>
            </a:endParaRPr>
          </a:p>
          <a:p>
            <a:pPr marL="342900" marR="0" lvl="0" indent="-342900" algn="just">
              <a:lnSpc>
                <a:spcPct val="150000"/>
              </a:lnSpc>
              <a:spcBef>
                <a:spcPts val="0"/>
              </a:spcBef>
              <a:spcAft>
                <a:spcPts val="1000"/>
              </a:spcAft>
              <a:buFont typeface="Wingdings" pitchFamily="2" charset="2"/>
              <a:buChar char="v"/>
              <a:tabLst>
                <a:tab pos="457200" algn="l"/>
              </a:tabLst>
            </a:pPr>
            <a:r>
              <a:rPr lang="en-US" sz="2400" dirty="0">
                <a:latin typeface="Times New Roman"/>
                <a:ea typeface="Calibri"/>
                <a:cs typeface="Times New Roman"/>
              </a:rPr>
              <a:t>To utilize natural resources </a:t>
            </a:r>
            <a:r>
              <a:rPr lang="en-US" sz="2400" dirty="0" smtClean="0">
                <a:latin typeface="Times New Roman"/>
                <a:ea typeface="Calibri"/>
                <a:cs typeface="Times New Roman"/>
              </a:rPr>
              <a:t>efficiently.</a:t>
            </a:r>
            <a:endParaRPr lang="en-US" sz="2400" dirty="0">
              <a:ea typeface="Calibri"/>
              <a:cs typeface="Times New Roman"/>
            </a:endParaRPr>
          </a:p>
        </p:txBody>
      </p:sp>
    </p:spTree>
    <p:extLst>
      <p:ext uri="{BB962C8B-B14F-4D97-AF65-F5344CB8AC3E}">
        <p14:creationId xmlns:p14="http://schemas.microsoft.com/office/powerpoint/2010/main" val="3512391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943" y="158730"/>
            <a:ext cx="8686800" cy="6699270"/>
          </a:xfrm>
          <a:prstGeom prst="rect">
            <a:avLst/>
          </a:prstGeom>
        </p:spPr>
        <p:txBody>
          <a:bodyPr wrap="square">
            <a:spAutoFit/>
          </a:bodyPr>
          <a:lstStyle/>
          <a:p>
            <a:pPr marL="342900" lvl="0" indent="-342900" algn="just">
              <a:lnSpc>
                <a:spcPct val="150000"/>
              </a:lnSpc>
              <a:spcAft>
                <a:spcPts val="1000"/>
              </a:spcAft>
              <a:buFont typeface="Wingdings" pitchFamily="2" charset="2"/>
              <a:buChar char="v"/>
              <a:tabLst>
                <a:tab pos="457200" algn="l"/>
              </a:tabLst>
            </a:pPr>
            <a:r>
              <a:rPr lang="en-US" sz="2400" dirty="0">
                <a:solidFill>
                  <a:prstClr val="black"/>
                </a:solidFill>
                <a:latin typeface="Times New Roman"/>
                <a:ea typeface="Calibri"/>
                <a:cs typeface="Times New Roman"/>
              </a:rPr>
              <a:t>To shed light on contemporary concepts such as how to conserve </a:t>
            </a:r>
            <a:r>
              <a:rPr lang="en-US" sz="2400" dirty="0" smtClean="0">
                <a:solidFill>
                  <a:prstClr val="black"/>
                </a:solidFill>
                <a:latin typeface="Times New Roman"/>
                <a:ea typeface="Calibri"/>
                <a:cs typeface="Times New Roman"/>
              </a:rPr>
              <a:t>biodiversity.</a:t>
            </a:r>
            <a:endParaRPr lang="en-US" sz="2400" dirty="0">
              <a:solidFill>
                <a:prstClr val="black"/>
              </a:solidFill>
              <a:latin typeface="Times New Roman"/>
              <a:ea typeface="Calibri"/>
              <a:cs typeface="Times New Roman"/>
            </a:endParaRPr>
          </a:p>
          <a:p>
            <a:pPr marL="342900" lvl="0" indent="-342900" algn="just">
              <a:lnSpc>
                <a:spcPct val="150000"/>
              </a:lnSpc>
              <a:spcAft>
                <a:spcPts val="1000"/>
              </a:spcAft>
              <a:buFont typeface="Wingdings" pitchFamily="2" charset="2"/>
              <a:buChar char="v"/>
              <a:tabLst>
                <a:tab pos="457200" algn="l"/>
              </a:tabLst>
            </a:pPr>
            <a:r>
              <a:rPr lang="en-US" sz="2400" dirty="0">
                <a:solidFill>
                  <a:prstClr val="black"/>
                </a:solidFill>
                <a:latin typeface="Times New Roman"/>
                <a:ea typeface="Calibri"/>
                <a:cs typeface="Times New Roman"/>
              </a:rPr>
              <a:t>To learn and create awareness about environmental problems at local, national and international </a:t>
            </a:r>
            <a:r>
              <a:rPr lang="en-US" sz="2400" dirty="0" smtClean="0">
                <a:solidFill>
                  <a:prstClr val="black"/>
                </a:solidFill>
                <a:latin typeface="Times New Roman"/>
                <a:ea typeface="Calibri"/>
                <a:cs typeface="Times New Roman"/>
              </a:rPr>
              <a:t>levels.</a:t>
            </a:r>
            <a:endParaRPr lang="en-US" sz="2400" dirty="0">
              <a:solidFill>
                <a:prstClr val="black"/>
              </a:solidFill>
              <a:latin typeface="Times New Roman"/>
              <a:ea typeface="Calibri"/>
              <a:cs typeface="Times New Roman"/>
            </a:endParaRPr>
          </a:p>
          <a:p>
            <a:pPr marL="342900" lvl="0" indent="-342900" algn="just">
              <a:lnSpc>
                <a:spcPct val="150000"/>
              </a:lnSpc>
              <a:spcAft>
                <a:spcPts val="1000"/>
              </a:spcAft>
              <a:buFont typeface="Wingdings" pitchFamily="2" charset="2"/>
              <a:buChar char="v"/>
              <a:tabLst>
                <a:tab pos="457200" algn="l"/>
              </a:tabLst>
            </a:pPr>
            <a:r>
              <a:rPr lang="en-IN" sz="2400" dirty="0" smtClean="0">
                <a:solidFill>
                  <a:prstClr val="black"/>
                </a:solidFill>
                <a:latin typeface="Times New Roman"/>
                <a:ea typeface="Calibri"/>
                <a:cs typeface="Times New Roman"/>
              </a:rPr>
              <a:t>Water</a:t>
            </a:r>
            <a:r>
              <a:rPr lang="en-IN" sz="2400" dirty="0">
                <a:solidFill>
                  <a:prstClr val="black"/>
                </a:solidFill>
                <a:latin typeface="Times New Roman"/>
                <a:ea typeface="Calibri"/>
                <a:cs typeface="Times New Roman"/>
              </a:rPr>
              <a:t>, air, soil, forests are all part of our life support systems. Without them life itself would be impossible.</a:t>
            </a:r>
            <a:endParaRPr lang="en-US" sz="2400" dirty="0">
              <a:solidFill>
                <a:prstClr val="black"/>
              </a:solidFill>
              <a:ea typeface="Calibri"/>
              <a:cs typeface="Times New Roman"/>
            </a:endParaRPr>
          </a:p>
          <a:p>
            <a:pPr marL="342900" lvl="0" indent="-342900" algn="just">
              <a:lnSpc>
                <a:spcPct val="150000"/>
              </a:lnSpc>
              <a:spcAft>
                <a:spcPts val="1000"/>
              </a:spcAft>
              <a:buFont typeface="Wingdings" pitchFamily="2" charset="2"/>
              <a:buChar char="v"/>
              <a:tabLst>
                <a:tab pos="457200" algn="l"/>
              </a:tabLst>
            </a:pPr>
            <a:r>
              <a:rPr lang="en-IN" sz="2400" dirty="0">
                <a:solidFill>
                  <a:prstClr val="black"/>
                </a:solidFill>
                <a:latin typeface="Times New Roman"/>
                <a:ea typeface="Calibri"/>
                <a:cs typeface="Times New Roman"/>
              </a:rPr>
              <a:t>Natural resources are limited in nature and continue to shrink and may be get depleted if not utilized in a sustainable manner.</a:t>
            </a:r>
            <a:endParaRPr lang="en-US" sz="2400" dirty="0">
              <a:solidFill>
                <a:prstClr val="black"/>
              </a:solidFill>
              <a:ea typeface="Calibri"/>
              <a:cs typeface="Times New Roman"/>
            </a:endParaRPr>
          </a:p>
          <a:p>
            <a:pPr marL="342900" lvl="0" indent="-342900" algn="just">
              <a:lnSpc>
                <a:spcPct val="150000"/>
              </a:lnSpc>
              <a:spcAft>
                <a:spcPts val="1000"/>
              </a:spcAft>
              <a:buFont typeface="Wingdings" pitchFamily="2" charset="2"/>
              <a:buChar char="v"/>
              <a:tabLst>
                <a:tab pos="457200" algn="l"/>
              </a:tabLst>
            </a:pPr>
            <a:r>
              <a:rPr lang="en-IN" sz="2400" dirty="0">
                <a:solidFill>
                  <a:prstClr val="black"/>
                </a:solidFill>
                <a:latin typeface="Times New Roman"/>
                <a:ea typeface="Calibri"/>
                <a:cs typeface="Times New Roman"/>
              </a:rPr>
              <a:t>Almost every act of human beings creates some effect on environment: solid waste, water pollution, air pollution, soil pollution etc. </a:t>
            </a:r>
            <a:r>
              <a:rPr lang="en-IN" sz="2400" dirty="0" smtClean="0">
                <a:solidFill>
                  <a:prstClr val="black"/>
                </a:solidFill>
                <a:latin typeface="Times New Roman"/>
                <a:ea typeface="Calibri"/>
                <a:cs typeface="Times New Roman"/>
              </a:rPr>
              <a:t>and </a:t>
            </a:r>
            <a:r>
              <a:rPr lang="en-IN" sz="2400" dirty="0">
                <a:solidFill>
                  <a:prstClr val="black"/>
                </a:solidFill>
                <a:latin typeface="Times New Roman"/>
                <a:ea typeface="Calibri"/>
                <a:cs typeface="Times New Roman"/>
              </a:rPr>
              <a:t>these have ill-effect on human health</a:t>
            </a:r>
            <a:r>
              <a:rPr lang="en-IN" sz="2400" dirty="0" smtClean="0">
                <a:solidFill>
                  <a:prstClr val="black"/>
                </a:solidFill>
                <a:latin typeface="Times New Roman"/>
                <a:ea typeface="Calibri"/>
                <a:cs typeface="Times New Roman"/>
              </a:rPr>
              <a:t>.</a:t>
            </a:r>
            <a:endParaRPr lang="en-US" sz="2400" dirty="0">
              <a:solidFill>
                <a:prstClr val="black"/>
              </a:solidFill>
              <a:ea typeface="Calibri"/>
              <a:cs typeface="Times New Roman"/>
            </a:endParaRPr>
          </a:p>
        </p:txBody>
      </p:sp>
    </p:spTree>
    <p:extLst>
      <p:ext uri="{BB962C8B-B14F-4D97-AF65-F5344CB8AC3E}">
        <p14:creationId xmlns:p14="http://schemas.microsoft.com/office/powerpoint/2010/main" val="858030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400" y="152400"/>
            <a:ext cx="8915400" cy="685800"/>
          </a:xfrm>
        </p:spPr>
        <p:txBody>
          <a:bodyPr>
            <a:noAutofit/>
          </a:bodyPr>
          <a:lstStyle/>
          <a:p>
            <a:r>
              <a:rPr lang="en-US" sz="3600" b="1" dirty="0">
                <a:latin typeface="Times New Roman" pitchFamily="18" charset="0"/>
                <a:cs typeface="Times New Roman" pitchFamily="18" charset="0"/>
              </a:rPr>
              <a:t>Need for Public Awareness</a:t>
            </a:r>
          </a:p>
        </p:txBody>
      </p:sp>
      <p:sp>
        <p:nvSpPr>
          <p:cNvPr id="2" name="Rectangle 1"/>
          <p:cNvSpPr/>
          <p:nvPr/>
        </p:nvSpPr>
        <p:spPr>
          <a:xfrm>
            <a:off x="228600" y="838200"/>
            <a:ext cx="8686800" cy="5463034"/>
          </a:xfrm>
          <a:prstGeom prst="rect">
            <a:avLst/>
          </a:prstGeom>
        </p:spPr>
        <p:txBody>
          <a:bodyPr wrap="square">
            <a:spAutoFit/>
          </a:bodyPr>
          <a:lstStyle/>
          <a:p>
            <a:pPr algn="just">
              <a:lnSpc>
                <a:spcPct val="150000"/>
              </a:lnSpc>
              <a:spcAft>
                <a:spcPts val="1000"/>
              </a:spcAft>
            </a:pPr>
            <a:r>
              <a:rPr lang="en-US" sz="2400" dirty="0" smtClean="0">
                <a:latin typeface="Times New Roman"/>
                <a:ea typeface="Calibri"/>
                <a:cs typeface="Times New Roman"/>
              </a:rPr>
              <a:t>1.Humans </a:t>
            </a:r>
            <a:r>
              <a:rPr lang="en-US" sz="2400" dirty="0">
                <a:latin typeface="Times New Roman"/>
                <a:ea typeface="Calibri"/>
                <a:cs typeface="Times New Roman"/>
              </a:rPr>
              <a:t>are responsible for depletion of the natural resources; degradation of the vital life-supporting systems (like air, water, soil, etc.); ecological imbalance; deteriorated environment, etc.</a:t>
            </a:r>
          </a:p>
          <a:p>
            <a:pPr algn="just">
              <a:lnSpc>
                <a:spcPct val="150000"/>
              </a:lnSpc>
              <a:spcAft>
                <a:spcPts val="1000"/>
              </a:spcAft>
            </a:pPr>
            <a:r>
              <a:rPr lang="en-US" sz="2400" dirty="0" smtClean="0">
                <a:latin typeface="Times New Roman"/>
                <a:ea typeface="Calibri"/>
                <a:cs typeface="Times New Roman"/>
              </a:rPr>
              <a:t>2.To </a:t>
            </a:r>
            <a:r>
              <a:rPr lang="en-US" sz="2400" dirty="0">
                <a:latin typeface="Times New Roman"/>
                <a:ea typeface="Calibri"/>
                <a:cs typeface="Times New Roman"/>
              </a:rPr>
              <a:t>get rid of environmental problems, environmental awareness is imperative. It ensures that everyone knows about the consequences of his activities on nature. </a:t>
            </a:r>
          </a:p>
          <a:p>
            <a:pPr algn="just">
              <a:lnSpc>
                <a:spcPct val="150000"/>
              </a:lnSpc>
              <a:spcAft>
                <a:spcPts val="1000"/>
              </a:spcAft>
            </a:pPr>
            <a:r>
              <a:rPr lang="en-US" sz="2400" dirty="0" smtClean="0">
                <a:latin typeface="Times New Roman"/>
                <a:ea typeface="Calibri"/>
                <a:cs typeface="Times New Roman"/>
              </a:rPr>
              <a:t>3.The </a:t>
            </a:r>
            <a:r>
              <a:rPr lang="en-US" sz="2400" dirty="0">
                <a:latin typeface="Times New Roman"/>
                <a:ea typeface="Calibri"/>
                <a:cs typeface="Times New Roman"/>
              </a:rPr>
              <a:t>main objectives of creating awareness among people on environmental problems and conservation should be:-</a:t>
            </a:r>
          </a:p>
          <a:p>
            <a:pPr algn="just">
              <a:lnSpc>
                <a:spcPct val="150000"/>
              </a:lnSpc>
              <a:spcAft>
                <a:spcPts val="1000"/>
              </a:spcAft>
            </a:pPr>
            <a:r>
              <a:rPr lang="en-US" sz="2400" b="1" dirty="0" smtClean="0">
                <a:latin typeface="Times New Roman"/>
                <a:ea typeface="Calibri"/>
                <a:cs typeface="Times New Roman"/>
              </a:rPr>
              <a:t>a) </a:t>
            </a:r>
            <a:r>
              <a:rPr lang="en-US" sz="2400" dirty="0" smtClean="0">
                <a:latin typeface="Times New Roman"/>
                <a:ea typeface="Calibri"/>
                <a:cs typeface="Times New Roman"/>
              </a:rPr>
              <a:t>improving </a:t>
            </a:r>
            <a:r>
              <a:rPr lang="en-US" sz="2400" dirty="0">
                <a:latin typeface="Times New Roman"/>
                <a:ea typeface="Calibri"/>
                <a:cs typeface="Times New Roman"/>
              </a:rPr>
              <a:t>the quality of </a:t>
            </a:r>
            <a:r>
              <a:rPr lang="en-US" sz="2400" dirty="0" smtClean="0">
                <a:latin typeface="Times New Roman"/>
                <a:ea typeface="Calibri"/>
                <a:cs typeface="Times New Roman"/>
              </a:rPr>
              <a:t>environment</a:t>
            </a:r>
            <a:endParaRPr lang="en-US" sz="2400" dirty="0">
              <a:latin typeface="Times New Roman"/>
              <a:ea typeface="Calibri"/>
              <a:cs typeface="Times New Roman"/>
            </a:endParaRPr>
          </a:p>
        </p:txBody>
      </p:sp>
    </p:spTree>
    <p:extLst>
      <p:ext uri="{BB962C8B-B14F-4D97-AF65-F5344CB8AC3E}">
        <p14:creationId xmlns:p14="http://schemas.microsoft.com/office/powerpoint/2010/main" val="1357633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44428"/>
            <a:ext cx="8763000" cy="6699270"/>
          </a:xfrm>
          <a:prstGeom prst="rect">
            <a:avLst/>
          </a:prstGeom>
        </p:spPr>
        <p:txBody>
          <a:bodyPr wrap="square">
            <a:spAutoFit/>
          </a:bodyPr>
          <a:lstStyle/>
          <a:p>
            <a:pPr algn="just">
              <a:lnSpc>
                <a:spcPct val="150000"/>
              </a:lnSpc>
              <a:spcAft>
                <a:spcPts val="1000"/>
              </a:spcAft>
            </a:pPr>
            <a:r>
              <a:rPr lang="en-US" sz="2400" b="1" dirty="0" smtClean="0">
                <a:latin typeface="Times New Roman"/>
                <a:ea typeface="Calibri"/>
                <a:cs typeface="Times New Roman"/>
              </a:rPr>
              <a:t>b) </a:t>
            </a:r>
            <a:r>
              <a:rPr lang="en-US" sz="2400" dirty="0" smtClean="0">
                <a:latin typeface="Times New Roman"/>
                <a:ea typeface="Calibri"/>
                <a:cs typeface="Times New Roman"/>
              </a:rPr>
              <a:t>creating </a:t>
            </a:r>
            <a:r>
              <a:rPr lang="en-US" sz="2400" dirty="0">
                <a:latin typeface="Times New Roman"/>
                <a:ea typeface="Calibri"/>
                <a:cs typeface="Times New Roman"/>
              </a:rPr>
              <a:t>such an atmosphere so that people find themselves fit enough to participate in decision making so that developmental program are presented after evaluation.</a:t>
            </a:r>
          </a:p>
          <a:p>
            <a:pPr algn="just">
              <a:lnSpc>
                <a:spcPct val="150000"/>
              </a:lnSpc>
              <a:spcAft>
                <a:spcPts val="1000"/>
              </a:spcAft>
            </a:pPr>
            <a:r>
              <a:rPr lang="en-US" sz="2400" b="1" dirty="0" smtClean="0">
                <a:latin typeface="Times New Roman"/>
                <a:ea typeface="Calibri"/>
                <a:cs typeface="Times New Roman"/>
              </a:rPr>
              <a:t>c) </a:t>
            </a:r>
            <a:r>
              <a:rPr lang="en-US" sz="2400" dirty="0" smtClean="0">
                <a:latin typeface="Times New Roman"/>
                <a:ea typeface="Calibri"/>
                <a:cs typeface="Times New Roman"/>
              </a:rPr>
              <a:t>Earth’s </a:t>
            </a:r>
            <a:r>
              <a:rPr lang="en-US" sz="2400" dirty="0">
                <a:latin typeface="Times New Roman"/>
                <a:ea typeface="Calibri"/>
                <a:cs typeface="Times New Roman"/>
              </a:rPr>
              <a:t>resources are dwindling and our environment is being increasingly degraded by human activities and hence something needs to be done.</a:t>
            </a:r>
          </a:p>
          <a:p>
            <a:pPr algn="just">
              <a:lnSpc>
                <a:spcPct val="150000"/>
              </a:lnSpc>
              <a:spcAft>
                <a:spcPts val="1000"/>
              </a:spcAft>
            </a:pPr>
            <a:r>
              <a:rPr lang="en-US" sz="2400" b="1" dirty="0" smtClean="0">
                <a:latin typeface="Times New Roman"/>
                <a:ea typeface="Calibri"/>
                <a:cs typeface="Times New Roman"/>
              </a:rPr>
              <a:t>d) </a:t>
            </a:r>
            <a:r>
              <a:rPr lang="en-US" sz="2400" dirty="0" smtClean="0">
                <a:latin typeface="Times New Roman"/>
                <a:ea typeface="Calibri"/>
                <a:cs typeface="Times New Roman"/>
              </a:rPr>
              <a:t>Government </a:t>
            </a:r>
            <a:r>
              <a:rPr lang="en-US" sz="2400" dirty="0">
                <a:latin typeface="Times New Roman"/>
                <a:ea typeface="Calibri"/>
                <a:cs typeface="Times New Roman"/>
              </a:rPr>
              <a:t>alone cannot perform all the clean-up functions.</a:t>
            </a:r>
          </a:p>
          <a:p>
            <a:pPr algn="just">
              <a:lnSpc>
                <a:spcPct val="150000"/>
              </a:lnSpc>
              <a:spcAft>
                <a:spcPts val="1000"/>
              </a:spcAft>
            </a:pPr>
            <a:r>
              <a:rPr lang="en-US" sz="2400" b="1" dirty="0" smtClean="0">
                <a:latin typeface="Times New Roman"/>
                <a:ea typeface="Calibri"/>
                <a:cs typeface="Times New Roman"/>
              </a:rPr>
              <a:t>e) </a:t>
            </a:r>
            <a:r>
              <a:rPr lang="en-US" sz="2400" dirty="0" smtClean="0">
                <a:latin typeface="Times New Roman"/>
                <a:ea typeface="Calibri"/>
                <a:cs typeface="Times New Roman"/>
              </a:rPr>
              <a:t>Individual/group </a:t>
            </a:r>
            <a:r>
              <a:rPr lang="en-US" sz="2400" dirty="0">
                <a:latin typeface="Times New Roman"/>
                <a:ea typeface="Calibri"/>
                <a:cs typeface="Times New Roman"/>
              </a:rPr>
              <a:t>efforts in their own every possible way have to be made to protect our environment.</a:t>
            </a:r>
          </a:p>
          <a:p>
            <a:pPr algn="just">
              <a:lnSpc>
                <a:spcPct val="150000"/>
              </a:lnSpc>
              <a:spcAft>
                <a:spcPts val="1000"/>
              </a:spcAft>
            </a:pPr>
            <a:r>
              <a:rPr lang="en-US" sz="2400" b="1" dirty="0" smtClean="0">
                <a:latin typeface="Times New Roman"/>
                <a:ea typeface="Calibri"/>
                <a:cs typeface="Times New Roman"/>
              </a:rPr>
              <a:t>f) </a:t>
            </a:r>
            <a:r>
              <a:rPr lang="en-US" sz="2400" dirty="0" smtClean="0">
                <a:latin typeface="Times New Roman"/>
                <a:ea typeface="Calibri"/>
                <a:cs typeface="Times New Roman"/>
              </a:rPr>
              <a:t>Mass </a:t>
            </a:r>
            <a:r>
              <a:rPr lang="en-US" sz="2400" dirty="0">
                <a:latin typeface="Times New Roman"/>
                <a:ea typeface="Calibri"/>
                <a:cs typeface="Times New Roman"/>
              </a:rPr>
              <a:t>public awareness: newspapers, radio, television strongly influences public opinion on conserving our environment.</a:t>
            </a:r>
          </a:p>
        </p:txBody>
      </p:sp>
    </p:spTree>
    <p:extLst>
      <p:ext uri="{BB962C8B-B14F-4D97-AF65-F5344CB8AC3E}">
        <p14:creationId xmlns:p14="http://schemas.microsoft.com/office/powerpoint/2010/main" val="2150348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a:extLst>
              <a:ext uri="{FF2B5EF4-FFF2-40B4-BE49-F238E27FC236}">
                <a16:creationId xmlns:a16="http://schemas.microsoft.com/office/drawing/2014/main" xmlns="" id="{57C30398-3873-454B-A3A2-15B79644AEAA}"/>
              </a:ext>
            </a:extLst>
          </p:cNvPr>
          <p:cNvGrpSpPr>
            <a:grpSpLocks/>
          </p:cNvGrpSpPr>
          <p:nvPr/>
        </p:nvGrpSpPr>
        <p:grpSpPr bwMode="auto">
          <a:xfrm>
            <a:off x="685800" y="647539"/>
            <a:ext cx="6471530" cy="5864327"/>
            <a:chOff x="2673496" y="404664"/>
            <a:chExt cx="5562522" cy="7249071"/>
          </a:xfrm>
        </p:grpSpPr>
        <p:pic>
          <p:nvPicPr>
            <p:cNvPr id="5" name="Picture 1">
              <a:extLst>
                <a:ext uri="{FF2B5EF4-FFF2-40B4-BE49-F238E27FC236}">
                  <a16:creationId xmlns:a16="http://schemas.microsoft.com/office/drawing/2014/main" xmlns="" id="{413CE3EF-5F6F-40E3-9662-395EE1D6DFC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6068"/>
            <a:stretch>
              <a:fillRect/>
            </a:stretch>
          </p:blipFill>
          <p:spPr bwMode="auto">
            <a:xfrm>
              <a:off x="2673496" y="404664"/>
              <a:ext cx="4953000" cy="575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D846D058-1637-49FC-95D6-AF7BF8B86410}"/>
                </a:ext>
              </a:extLst>
            </p:cNvPr>
            <p:cNvSpPr txBox="1"/>
            <p:nvPr/>
          </p:nvSpPr>
          <p:spPr>
            <a:xfrm>
              <a:off x="4860032" y="4572075"/>
              <a:ext cx="3375986" cy="3081660"/>
            </a:xfrm>
            <a:prstGeom prst="rect">
              <a:avLst/>
            </a:prstGeom>
            <a:noFill/>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3800" b="0" i="1" u="none" strike="noStrike" kern="0" cap="none" spc="0" normalizeH="0" baseline="0" noProof="0" dirty="0">
                  <a:ln w="3175">
                    <a:solidFill>
                      <a:prstClr val="white"/>
                    </a:solidFill>
                    <a:prstDash val="sysDot"/>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uLnTx/>
                  <a:uFillTx/>
                  <a:latin typeface="Brush Script MT" pitchFamily="66" charset="0"/>
                  <a:cs typeface="Arial" panose="020B0604020202020204" pitchFamily="34" charset="0"/>
                </a:rPr>
                <a:t>h</a:t>
              </a:r>
              <a:r>
                <a:rPr kumimoji="0" lang="en-US" sz="9600" b="0" i="1" u="none" strike="noStrike" kern="0" cap="none" spc="0" normalizeH="0" baseline="0" noProof="0" dirty="0">
                  <a:ln w="3175">
                    <a:solidFill>
                      <a:prstClr val="white"/>
                    </a:solidFill>
                    <a:prstDash val="sysDot"/>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uLnTx/>
                  <a:uFillTx/>
                  <a:latin typeface="Brush Script MT" pitchFamily="66" charset="0"/>
                  <a:cs typeface="Arial" panose="020B0604020202020204" pitchFamily="34" charset="0"/>
                </a:rPr>
                <a:t>a</a:t>
              </a:r>
              <a:r>
                <a:rPr kumimoji="0" lang="en-US" sz="6000" b="0" i="1" u="none" strike="noStrike" kern="0" cap="none" spc="0" normalizeH="0" baseline="0" noProof="0" dirty="0">
                  <a:ln w="3175">
                    <a:solidFill>
                      <a:prstClr val="white"/>
                    </a:solidFill>
                    <a:prstDash val="sysDot"/>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uLnTx/>
                  <a:uFillTx/>
                  <a:latin typeface="Brush Script MT" pitchFamily="66" charset="0"/>
                  <a:cs typeface="Arial" panose="020B0604020202020204" pitchFamily="34" charset="0"/>
                </a:rPr>
                <a:t>nks</a:t>
              </a:r>
              <a:r>
                <a:rPr kumimoji="0" lang="en-US" sz="6000" b="0" i="1" u="none" strike="noStrike" kern="0" cap="none" spc="0" normalizeH="0" baseline="0" noProof="0" dirty="0" smtClean="0">
                  <a:ln w="3175">
                    <a:solidFill>
                      <a:prstClr val="white"/>
                    </a:solidFill>
                    <a:prstDash val="sysDot"/>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uLnTx/>
                  <a:uFillTx/>
                  <a:latin typeface="Brush Script MT" pitchFamily="66" charset="0"/>
                  <a:cs typeface="Arial" panose="020B0604020202020204" pitchFamily="34" charset="0"/>
                </a:rPr>
                <a:t>…,,,,</a:t>
              </a:r>
            </a:p>
            <a:p>
              <a:pPr marL="0" marR="0" lvl="0" indent="0" defTabSz="914400" eaLnBrk="0" fontAlgn="base" latinLnBrk="0" hangingPunct="0">
                <a:lnSpc>
                  <a:spcPct val="100000"/>
                </a:lnSpc>
                <a:spcBef>
                  <a:spcPct val="0"/>
                </a:spcBef>
                <a:spcAft>
                  <a:spcPct val="0"/>
                </a:spcAft>
                <a:buClrTx/>
                <a:buSzTx/>
                <a:buFontTx/>
                <a:buNone/>
                <a:tabLst/>
                <a:defRPr/>
              </a:pPr>
              <a:r>
                <a:rPr kumimoji="0" lang="en-IN" sz="1800" b="1" i="0" u="none" strike="noStrike" kern="0" cap="none" spc="0" normalizeH="0" baseline="0" noProof="0" dirty="0">
                  <a:ln>
                    <a:noFill/>
                  </a:ln>
                  <a:solidFill>
                    <a:sysClr val="windowText" lastClr="000000"/>
                  </a:solidFill>
                  <a:effectLst/>
                  <a:uLnTx/>
                  <a:uFillTx/>
                  <a:latin typeface="Times New Roman"/>
                </a:rPr>
                <a:t>FOR YOUR KIND </a:t>
              </a:r>
              <a:r>
                <a:rPr kumimoji="0" lang="en-IN" sz="1800" b="1" i="0" u="none" strike="noStrike" kern="0" cap="none" spc="0" normalizeH="0" baseline="0" noProof="0" dirty="0" smtClean="0">
                  <a:ln>
                    <a:noFill/>
                  </a:ln>
                  <a:solidFill>
                    <a:sysClr val="windowText" lastClr="000000"/>
                  </a:solidFill>
                  <a:effectLst/>
                  <a:uLnTx/>
                  <a:uFillTx/>
                  <a:latin typeface="Times New Roman"/>
                </a:rPr>
                <a:t>ATTENTION</a:t>
              </a:r>
              <a:endParaRPr kumimoji="0" lang="en-US" sz="1800" b="0" i="0" u="none" strike="noStrike" kern="0" cap="none" spc="0" normalizeH="0" baseline="0" noProof="0" dirty="0">
                <a:ln>
                  <a:noFill/>
                </a:ln>
                <a:solidFill>
                  <a:sysClr val="windowText" lastClr="000000"/>
                </a:solidFill>
                <a:effectLst/>
                <a:uLnTx/>
                <a:uFillTx/>
              </a:endParaRPr>
            </a:p>
          </p:txBody>
        </p:sp>
      </p:grpSp>
    </p:spTree>
    <p:extLst>
      <p:ext uri="{BB962C8B-B14F-4D97-AF65-F5344CB8AC3E}">
        <p14:creationId xmlns:p14="http://schemas.microsoft.com/office/powerpoint/2010/main" val="3144715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14400"/>
          </a:xfrm>
        </p:spPr>
        <p:txBody>
          <a:bodyPr>
            <a:noAutofit/>
          </a:bodyPr>
          <a:lstStyle/>
          <a:p>
            <a:r>
              <a:rPr lang="en-US" sz="3600" b="1" dirty="0">
                <a:latin typeface="Times New Roman" pitchFamily="18" charset="0"/>
                <a:cs typeface="Times New Roman" pitchFamily="18" charset="0"/>
              </a:rPr>
              <a:t>Major characteristics of the environment</a:t>
            </a:r>
          </a:p>
        </p:txBody>
      </p:sp>
      <p:sp>
        <p:nvSpPr>
          <p:cNvPr id="3" name="Content Placeholder 2"/>
          <p:cNvSpPr>
            <a:spLocks noGrp="1"/>
          </p:cNvSpPr>
          <p:nvPr>
            <p:ph idx="1"/>
          </p:nvPr>
        </p:nvSpPr>
        <p:spPr>
          <a:xfrm>
            <a:off x="135340" y="1447800"/>
            <a:ext cx="8780060" cy="5257800"/>
          </a:xfrm>
        </p:spPr>
        <p:txBody>
          <a:bodyPr>
            <a:noAutofit/>
          </a:bodyPr>
          <a:lstStyle/>
          <a:p>
            <a:pPr marL="0" indent="0" algn="just">
              <a:buNone/>
            </a:pPr>
            <a:r>
              <a:rPr lang="en-US" sz="2400" dirty="0" smtClean="0">
                <a:latin typeface="Times New Roman" pitchFamily="18" charset="0"/>
                <a:cs typeface="Times New Roman" pitchFamily="18" charset="0"/>
              </a:rPr>
              <a:t>Following </a:t>
            </a:r>
            <a:r>
              <a:rPr lang="en-US" sz="2400" dirty="0">
                <a:latin typeface="Times New Roman" pitchFamily="18" charset="0"/>
                <a:cs typeface="Times New Roman" pitchFamily="18" charset="0"/>
              </a:rPr>
              <a:t>are the main characteristics of the environment-</a:t>
            </a:r>
          </a:p>
          <a:p>
            <a:pPr algn="just">
              <a:buFont typeface="Wingdings" pitchFamily="2" charset="2"/>
              <a:buChar char="v"/>
            </a:pPr>
            <a:r>
              <a:rPr lang="en-US" sz="2400" dirty="0" smtClean="0">
                <a:latin typeface="Times New Roman" pitchFamily="18" charset="0"/>
                <a:cs typeface="Times New Roman" pitchFamily="18" charset="0"/>
              </a:rPr>
              <a:t>Living </a:t>
            </a:r>
            <a:r>
              <a:rPr lang="en-US" sz="2400" dirty="0">
                <a:latin typeface="Times New Roman" pitchFamily="18" charset="0"/>
                <a:cs typeface="Times New Roman" pitchFamily="18" charset="0"/>
              </a:rPr>
              <a:t>and non-living components are the main constituents of the environment.</a:t>
            </a:r>
          </a:p>
          <a:p>
            <a:pPr algn="just">
              <a:buFont typeface="Wingdings" pitchFamily="2" charset="2"/>
              <a:buChar char="v"/>
            </a:pPr>
            <a:r>
              <a:rPr lang="en-US" sz="2400" dirty="0" smtClean="0">
                <a:latin typeface="Times New Roman" pitchFamily="18" charset="0"/>
                <a:cs typeface="Times New Roman" pitchFamily="18" charset="0"/>
              </a:rPr>
              <a:t>Conditions </a:t>
            </a:r>
            <a:r>
              <a:rPr lang="en-US" sz="2400" dirty="0">
                <a:latin typeface="Times New Roman" pitchFamily="18" charset="0"/>
                <a:cs typeface="Times New Roman" pitchFamily="18" charset="0"/>
              </a:rPr>
              <a:t>surrounding the living beings create environment.</a:t>
            </a:r>
          </a:p>
          <a:p>
            <a:pPr algn="just">
              <a:buFont typeface="Wingdings" pitchFamily="2" charset="2"/>
              <a:buChar char="v"/>
            </a:pPr>
            <a:r>
              <a:rPr lang="en-US" sz="2400" dirty="0" smtClean="0">
                <a:latin typeface="Times New Roman" pitchFamily="18" charset="0"/>
                <a:cs typeface="Times New Roman" pitchFamily="18" charset="0"/>
              </a:rPr>
              <a:t>Mutual </a:t>
            </a:r>
            <a:r>
              <a:rPr lang="en-US" sz="2400" dirty="0">
                <a:latin typeface="Times New Roman" pitchFamily="18" charset="0"/>
                <a:cs typeface="Times New Roman" pitchFamily="18" charset="0"/>
              </a:rPr>
              <a:t>existence is the main feature of environment.</a:t>
            </a:r>
          </a:p>
          <a:p>
            <a:pPr algn="just">
              <a:buFont typeface="Wingdings" pitchFamily="2" charset="2"/>
              <a:buChar char="v"/>
            </a:pPr>
            <a:r>
              <a:rPr lang="en-US" sz="2400" dirty="0" smtClean="0">
                <a:latin typeface="Times New Roman" pitchFamily="18" charset="0"/>
                <a:cs typeface="Times New Roman" pitchFamily="18" charset="0"/>
              </a:rPr>
              <a:t>Environment </a:t>
            </a:r>
            <a:r>
              <a:rPr lang="en-US" sz="2400" dirty="0">
                <a:latin typeface="Times New Roman" pitchFamily="18" charset="0"/>
                <a:cs typeface="Times New Roman" pitchFamily="18" charset="0"/>
              </a:rPr>
              <a:t>is dynamic in nature. Energy from the sun is the main cause for dynamic nature of the environment.</a:t>
            </a:r>
          </a:p>
          <a:p>
            <a:pPr algn="just">
              <a:buFont typeface="Wingdings" pitchFamily="2" charset="2"/>
              <a:buChar char="v"/>
            </a:pPr>
            <a:r>
              <a:rPr lang="en-US" sz="2400" dirty="0" smtClean="0">
                <a:latin typeface="Times New Roman" pitchFamily="18" charset="0"/>
                <a:cs typeface="Times New Roman" pitchFamily="18" charset="0"/>
              </a:rPr>
              <a:t>Environment </a:t>
            </a:r>
            <a:r>
              <a:rPr lang="en-US" sz="2400" dirty="0">
                <a:latin typeface="Times New Roman" pitchFamily="18" charset="0"/>
                <a:cs typeface="Times New Roman" pitchFamily="18" charset="0"/>
              </a:rPr>
              <a:t>is the habitat of organism.</a:t>
            </a:r>
          </a:p>
          <a:p>
            <a:pPr algn="just">
              <a:buFont typeface="Wingdings" pitchFamily="2" charset="2"/>
              <a:buChar char="v"/>
            </a:pP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environment natural resource are abundant.</a:t>
            </a:r>
          </a:p>
          <a:p>
            <a:pPr algn="just">
              <a:buFont typeface="Wingdings" pitchFamily="2" charset="2"/>
              <a:buChar char="v"/>
            </a:pPr>
            <a:r>
              <a:rPr lang="en-US" sz="2400" dirty="0" smtClean="0">
                <a:latin typeface="Times New Roman" pitchFamily="18" charset="0"/>
                <a:cs typeface="Times New Roman" pitchFamily="18" charset="0"/>
              </a:rPr>
              <a:t>Organism </a:t>
            </a:r>
            <a:r>
              <a:rPr lang="en-US" sz="2400" dirty="0">
                <a:latin typeface="Times New Roman" pitchFamily="18" charset="0"/>
                <a:cs typeface="Times New Roman" pitchFamily="18" charset="0"/>
              </a:rPr>
              <a:t>in environment adapt according to the changing environment. </a:t>
            </a:r>
          </a:p>
          <a:p>
            <a:pPr algn="just"/>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683122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14400"/>
          </a:xfrm>
        </p:spPr>
        <p:txBody>
          <a:bodyPr>
            <a:noAutofit/>
          </a:bodyPr>
          <a:lstStyle/>
          <a:p>
            <a:r>
              <a:rPr lang="en-US" sz="3600" b="1" dirty="0">
                <a:latin typeface="Times New Roman" pitchFamily="18" charset="0"/>
                <a:cs typeface="Times New Roman" pitchFamily="18" charset="0"/>
              </a:rPr>
              <a:t>Components of Environment</a:t>
            </a:r>
          </a:p>
        </p:txBody>
      </p:sp>
      <p:pic>
        <p:nvPicPr>
          <p:cNvPr id="7" name="Picture 6" descr="compo.jpg"/>
          <p:cNvPicPr>
            <a:picLocks noChangeAspect="1"/>
          </p:cNvPicPr>
          <p:nvPr/>
        </p:nvPicPr>
        <p:blipFill>
          <a:blip r:embed="rId2"/>
          <a:stretch>
            <a:fillRect/>
          </a:stretch>
        </p:blipFill>
        <p:spPr>
          <a:xfrm>
            <a:off x="714348" y="1393017"/>
            <a:ext cx="7715304" cy="4071966"/>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45337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14400"/>
          </a:xfrm>
        </p:spPr>
        <p:txBody>
          <a:bodyPr>
            <a:noAutofit/>
          </a:bodyPr>
          <a:lstStyle/>
          <a:p>
            <a:r>
              <a:rPr lang="en-US" sz="3600" b="1" dirty="0">
                <a:latin typeface="Times New Roman" pitchFamily="18" charset="0"/>
                <a:cs typeface="Times New Roman" pitchFamily="18" charset="0"/>
              </a:rPr>
              <a:t>Lithosphere</a:t>
            </a:r>
          </a:p>
        </p:txBody>
      </p:sp>
      <p:sp>
        <p:nvSpPr>
          <p:cNvPr id="3" name="Content Placeholder 2"/>
          <p:cNvSpPr>
            <a:spLocks noGrp="1"/>
          </p:cNvSpPr>
          <p:nvPr>
            <p:ph idx="1"/>
          </p:nvPr>
        </p:nvSpPr>
        <p:spPr>
          <a:xfrm>
            <a:off x="135340" y="1447800"/>
            <a:ext cx="8780060" cy="5257800"/>
          </a:xfrm>
        </p:spPr>
        <p:txBody>
          <a:bodyPr>
            <a:noAutofit/>
          </a:bodyPr>
          <a:lstStyle/>
          <a:p>
            <a:pPr algn="just">
              <a:buFont typeface="Wingdings" pitchFamily="2" charset="2"/>
              <a:buChar char="v"/>
            </a:pPr>
            <a:r>
              <a:rPr lang="en-US" sz="2400" dirty="0">
                <a:latin typeface="Times New Roman" pitchFamily="18" charset="0"/>
                <a:cs typeface="Times New Roman" pitchFamily="18" charset="0"/>
              </a:rPr>
              <a:t>The Word lithosphere refers to the layer of rock material on the earth's surface both on the continents and ocean </a:t>
            </a:r>
            <a:r>
              <a:rPr lang="en-US" sz="2400" dirty="0" smtClean="0">
                <a:latin typeface="Times New Roman" pitchFamily="18" charset="0"/>
                <a:cs typeface="Times New Roman" pitchFamily="18" charset="0"/>
              </a:rPr>
              <a:t>floors.</a:t>
            </a:r>
          </a:p>
          <a:p>
            <a:pPr algn="just">
              <a:buFont typeface="Wingdings" pitchFamily="2" charset="2"/>
              <a:buChar char="v"/>
            </a:pP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simple words, the rocky portion of environment is known as </a:t>
            </a:r>
            <a:r>
              <a:rPr lang="en-US" sz="2400" dirty="0" smtClean="0">
                <a:latin typeface="Times New Roman" pitchFamily="18" charset="0"/>
                <a:cs typeface="Times New Roman" pitchFamily="18" charset="0"/>
              </a:rPr>
              <a:t>lithosphere.</a:t>
            </a:r>
          </a:p>
          <a:p>
            <a:pPr algn="just">
              <a:buFont typeface="Wingdings" pitchFamily="2" charset="2"/>
              <a:buChar char="v"/>
            </a:pPr>
            <a:r>
              <a:rPr lang="en-US" sz="2400" dirty="0" smtClean="0">
                <a:latin typeface="Times New Roman" pitchFamily="18" charset="0"/>
                <a:cs typeface="Times New Roman" pitchFamily="18" charset="0"/>
              </a:rPr>
              <a:t>Lithosphere </a:t>
            </a:r>
            <a:r>
              <a:rPr lang="en-US" sz="2400" dirty="0">
                <a:latin typeface="Times New Roman" pitchFamily="18" charset="0"/>
                <a:cs typeface="Times New Roman" pitchFamily="18" charset="0"/>
              </a:rPr>
              <a:t>includes the study of rocks, land forms and soil, the actual medium of growth of plants, animals and </a:t>
            </a:r>
            <a:r>
              <a:rPr lang="en-US" sz="2400" dirty="0" smtClean="0">
                <a:latin typeface="Times New Roman" pitchFamily="18" charset="0"/>
                <a:cs typeface="Times New Roman" pitchFamily="18" charset="0"/>
              </a:rPr>
              <a:t>micro-organism.</a:t>
            </a:r>
          </a:p>
          <a:p>
            <a:pPr algn="just">
              <a:buFont typeface="Wingdings" pitchFamily="2" charset="2"/>
              <a:buChar char="v"/>
            </a:pPr>
            <a:r>
              <a:rPr lang="en-US" sz="2400" dirty="0" smtClean="0">
                <a:latin typeface="Times New Roman" pitchFamily="18" charset="0"/>
                <a:cs typeface="Times New Roman" pitchFamily="18" charset="0"/>
              </a:rPr>
              <a:t>Soil </a:t>
            </a:r>
            <a:r>
              <a:rPr lang="en-US" sz="2400" dirty="0">
                <a:latin typeface="Times New Roman" pitchFamily="18" charset="0"/>
                <a:cs typeface="Times New Roman" pitchFamily="18" charset="0"/>
              </a:rPr>
              <a:t>is thin veneer that covers the most of the earth's </a:t>
            </a:r>
            <a:r>
              <a:rPr lang="en-US" sz="2400" dirty="0" smtClean="0">
                <a:latin typeface="Times New Roman" pitchFamily="18" charset="0"/>
                <a:cs typeface="Times New Roman" pitchFamily="18" charset="0"/>
              </a:rPr>
              <a:t>surface.</a:t>
            </a:r>
          </a:p>
          <a:p>
            <a:pPr algn="just">
              <a:buFont typeface="Wingdings" pitchFamily="2" charset="2"/>
              <a:buChar char="v"/>
            </a:pPr>
            <a:r>
              <a:rPr lang="en-US" sz="2400" dirty="0" smtClean="0">
                <a:latin typeface="Times New Roman" pitchFamily="18" charset="0"/>
                <a:cs typeface="Times New Roman" pitchFamily="18" charset="0"/>
              </a:rPr>
              <a:t>Soil </a:t>
            </a:r>
            <a:r>
              <a:rPr lang="en-US" sz="2400" dirty="0">
                <a:latin typeface="Times New Roman" pitchFamily="18" charset="0"/>
                <a:cs typeface="Times New Roman" pitchFamily="18" charset="0"/>
              </a:rPr>
              <a:t>is generally composed of sand, silt, clay particles, organic matter (Humus), water and air space. </a:t>
            </a:r>
            <a:endParaRPr lang="en-US" sz="2400" dirty="0" smtClean="0">
              <a:latin typeface="Times New Roman" pitchFamily="18" charset="0"/>
              <a:cs typeface="Times New Roman" pitchFamily="18" charset="0"/>
            </a:endParaRPr>
          </a:p>
          <a:p>
            <a:pPr algn="just">
              <a:buFont typeface="Wingdings" pitchFamily="2" charset="2"/>
              <a:buChar char="v"/>
            </a:pPr>
            <a:r>
              <a:rPr lang="en-US" sz="2400" dirty="0" smtClean="0">
                <a:latin typeface="Times New Roman" pitchFamily="18" charset="0"/>
                <a:cs typeface="Times New Roman" pitchFamily="18" charset="0"/>
              </a:rPr>
              <a:t>Soil </a:t>
            </a:r>
            <a:r>
              <a:rPr lang="en-US" sz="2400" dirty="0">
                <a:latin typeface="Times New Roman" pitchFamily="18" charset="0"/>
                <a:cs typeface="Times New Roman" pitchFamily="18" charset="0"/>
              </a:rPr>
              <a:t>is </a:t>
            </a:r>
            <a:r>
              <a:rPr lang="en-US" sz="2400" dirty="0" smtClean="0">
                <a:latin typeface="Times New Roman" pitchFamily="18" charset="0"/>
                <a:cs typeface="Times New Roman" pitchFamily="18" charset="0"/>
              </a:rPr>
              <a:t>non-renewable resource.</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603247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305800" cy="914400"/>
          </a:xfrm>
        </p:spPr>
        <p:txBody>
          <a:bodyPr>
            <a:noAutofit/>
          </a:bodyPr>
          <a:lstStyle/>
          <a:p>
            <a:pPr algn="just">
              <a:buFont typeface="Wingdings" pitchFamily="2" charset="2"/>
              <a:buChar char="v"/>
            </a:pPr>
            <a:r>
              <a:rPr lang="en-US" sz="2400" dirty="0">
                <a:latin typeface="Times New Roman" pitchFamily="18" charset="0"/>
                <a:cs typeface="Times New Roman" pitchFamily="18" charset="0"/>
              </a:rPr>
              <a:t>Average composition of earth’s crust with respect to major components is (WR </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09590917"/>
              </p:ext>
            </p:extLst>
          </p:nvPr>
        </p:nvGraphicFramePr>
        <p:xfrm>
          <a:off x="533401" y="1143001"/>
          <a:ext cx="4114800" cy="3291840"/>
        </p:xfrm>
        <a:graphic>
          <a:graphicData uri="http://schemas.openxmlformats.org/drawingml/2006/table">
            <a:tbl>
              <a:tblPr firstRow="1" bandRow="1">
                <a:tableStyleId>{F2DE63D5-997A-4646-A377-4702673A728D}</a:tableStyleId>
              </a:tblPr>
              <a:tblGrid>
                <a:gridCol w="587828"/>
                <a:gridCol w="1267865"/>
                <a:gridCol w="2259107"/>
              </a:tblGrid>
              <a:tr h="304799">
                <a:tc>
                  <a:txBody>
                    <a:bodyPr/>
                    <a:lstStyle/>
                    <a:p>
                      <a:pPr algn="ctr"/>
                      <a:r>
                        <a:rPr lang="en-US" dirty="0" smtClean="0">
                          <a:solidFill>
                            <a:schemeClr val="tx1"/>
                          </a:solidFill>
                          <a:latin typeface="Times New Roman" pitchFamily="18" charset="0"/>
                          <a:cs typeface="Times New Roman" pitchFamily="18" charset="0"/>
                        </a:rPr>
                        <a:t>SN</a:t>
                      </a:r>
                      <a:endParaRPr lang="en-US" dirty="0">
                        <a:solidFill>
                          <a:schemeClr val="tx1"/>
                        </a:solidFill>
                        <a:latin typeface="Times New Roman" pitchFamily="18" charset="0"/>
                        <a:cs typeface="Times New Roman" pitchFamily="18" charset="0"/>
                      </a:endParaRPr>
                    </a:p>
                  </a:txBody>
                  <a:tcPr/>
                </a:tc>
                <a:tc>
                  <a:txBody>
                    <a:bodyPr/>
                    <a:lstStyle/>
                    <a:p>
                      <a:pPr algn="ctr"/>
                      <a:r>
                        <a:rPr lang="en-US" dirty="0" smtClean="0">
                          <a:solidFill>
                            <a:schemeClr val="tx1"/>
                          </a:solidFill>
                          <a:latin typeface="Times New Roman" pitchFamily="18" charset="0"/>
                          <a:cs typeface="Times New Roman" pitchFamily="18" charset="0"/>
                        </a:rPr>
                        <a:t>Element</a:t>
                      </a:r>
                      <a:endParaRPr lang="en-US" dirty="0">
                        <a:solidFill>
                          <a:schemeClr val="tx1"/>
                        </a:solidFill>
                        <a:latin typeface="Times New Roman" pitchFamily="18" charset="0"/>
                        <a:cs typeface="Times New Roman" pitchFamily="18" charset="0"/>
                      </a:endParaRPr>
                    </a:p>
                  </a:txBody>
                  <a:tcPr/>
                </a:tc>
                <a:tc>
                  <a:txBody>
                    <a:bodyPr/>
                    <a:lstStyle/>
                    <a:p>
                      <a:pPr algn="ctr"/>
                      <a:r>
                        <a:rPr lang="en-US" dirty="0" smtClean="0">
                          <a:solidFill>
                            <a:schemeClr val="tx1"/>
                          </a:solidFill>
                          <a:latin typeface="Times New Roman" pitchFamily="18" charset="0"/>
                          <a:cs typeface="Times New Roman" pitchFamily="18" charset="0"/>
                        </a:rPr>
                        <a:t>Percentage</a:t>
                      </a:r>
                      <a:endParaRPr lang="en-US" dirty="0">
                        <a:solidFill>
                          <a:schemeClr val="tx1"/>
                        </a:solidFill>
                        <a:latin typeface="Times New Roman" pitchFamily="18" charset="0"/>
                        <a:cs typeface="Times New Roman" pitchFamily="18" charset="0"/>
                      </a:endParaRPr>
                    </a:p>
                  </a:txBody>
                  <a:tcPr/>
                </a:tc>
              </a:tr>
              <a:tr h="262467">
                <a:tc>
                  <a:txBody>
                    <a:bodyPr/>
                    <a:lstStyle/>
                    <a:p>
                      <a:pPr algn="ctr"/>
                      <a:r>
                        <a:rPr lang="en-US" dirty="0" smtClean="0">
                          <a:solidFill>
                            <a:schemeClr val="tx1"/>
                          </a:solidFill>
                          <a:latin typeface="Times New Roman" pitchFamily="18" charset="0"/>
                          <a:cs typeface="Times New Roman" pitchFamily="18" charset="0"/>
                        </a:rPr>
                        <a:t>1</a:t>
                      </a:r>
                      <a:endParaRPr lang="en-US" dirty="0">
                        <a:solidFill>
                          <a:schemeClr val="tx1"/>
                        </a:solidFill>
                        <a:latin typeface="Times New Roman" pitchFamily="18" charset="0"/>
                        <a:cs typeface="Times New Roman" pitchFamily="18" charset="0"/>
                      </a:endParaRPr>
                    </a:p>
                  </a:txBody>
                  <a:tcPr/>
                </a:tc>
                <a:tc>
                  <a:txBody>
                    <a:bodyPr/>
                    <a:lstStyle/>
                    <a:p>
                      <a:pPr algn="ctr"/>
                      <a:r>
                        <a:rPr lang="en-US" sz="1800" dirty="0" smtClean="0">
                          <a:solidFill>
                            <a:schemeClr val="tx1"/>
                          </a:solidFill>
                          <a:latin typeface="Times New Roman" pitchFamily="18" charset="0"/>
                          <a:cs typeface="Times New Roman" pitchFamily="18" charset="0"/>
                        </a:rPr>
                        <a:t>Oxygen</a:t>
                      </a:r>
                      <a:endParaRPr lang="en-US" dirty="0">
                        <a:solidFill>
                          <a:schemeClr val="tx1"/>
                        </a:solidFill>
                        <a:latin typeface="Times New Roman" pitchFamily="18" charset="0"/>
                        <a:cs typeface="Times New Roman" pitchFamily="18" charset="0"/>
                      </a:endParaRPr>
                    </a:p>
                  </a:txBody>
                  <a:tcPr/>
                </a:tc>
                <a:tc>
                  <a:txBody>
                    <a:bodyPr/>
                    <a:lstStyle/>
                    <a:p>
                      <a:pPr algn="ctr"/>
                      <a:r>
                        <a:rPr lang="en-US" sz="1800" dirty="0" smtClean="0">
                          <a:solidFill>
                            <a:schemeClr val="tx1"/>
                          </a:solidFill>
                          <a:latin typeface="Times New Roman" pitchFamily="18" charset="0"/>
                          <a:cs typeface="Times New Roman" pitchFamily="18" charset="0"/>
                        </a:rPr>
                        <a:t>46.6%</a:t>
                      </a:r>
                      <a:endParaRPr lang="en-US" dirty="0">
                        <a:solidFill>
                          <a:schemeClr val="tx1"/>
                        </a:solidFill>
                        <a:latin typeface="Times New Roman" pitchFamily="18" charset="0"/>
                        <a:cs typeface="Times New Roman" pitchFamily="18" charset="0"/>
                      </a:endParaRPr>
                    </a:p>
                  </a:txBody>
                  <a:tcPr/>
                </a:tc>
              </a:tr>
              <a:tr h="262467">
                <a:tc>
                  <a:txBody>
                    <a:bodyPr/>
                    <a:lstStyle/>
                    <a:p>
                      <a:pPr algn="ctr"/>
                      <a:r>
                        <a:rPr lang="en-US" dirty="0" smtClean="0">
                          <a:solidFill>
                            <a:schemeClr val="tx1"/>
                          </a:solidFill>
                          <a:latin typeface="Times New Roman" pitchFamily="18" charset="0"/>
                          <a:cs typeface="Times New Roman" pitchFamily="18" charset="0"/>
                        </a:rPr>
                        <a:t>2</a:t>
                      </a:r>
                      <a:endParaRPr lang="en-US" dirty="0">
                        <a:solidFill>
                          <a:schemeClr val="tx1"/>
                        </a:solidFill>
                        <a:latin typeface="Times New Roman" pitchFamily="18" charset="0"/>
                        <a:cs typeface="Times New Roman" pitchFamily="18" charset="0"/>
                      </a:endParaRPr>
                    </a:p>
                  </a:txBody>
                  <a:tcPr/>
                </a:tc>
                <a:tc>
                  <a:txBody>
                    <a:bodyPr/>
                    <a:lstStyle/>
                    <a:p>
                      <a:pPr algn="ctr"/>
                      <a:r>
                        <a:rPr lang="en-US" sz="1800" dirty="0" smtClean="0">
                          <a:solidFill>
                            <a:schemeClr val="tx1"/>
                          </a:solidFill>
                          <a:latin typeface="Times New Roman" pitchFamily="18" charset="0"/>
                          <a:cs typeface="Times New Roman" pitchFamily="18" charset="0"/>
                        </a:rPr>
                        <a:t>Calcium</a:t>
                      </a:r>
                      <a:endParaRPr lang="en-US" dirty="0">
                        <a:solidFill>
                          <a:schemeClr val="tx1"/>
                        </a:solidFill>
                        <a:latin typeface="Times New Roman" pitchFamily="18" charset="0"/>
                        <a:cs typeface="Times New Roman" pitchFamily="18" charset="0"/>
                      </a:endParaRPr>
                    </a:p>
                  </a:txBody>
                  <a:tcPr/>
                </a:tc>
                <a:tc>
                  <a:txBody>
                    <a:bodyPr/>
                    <a:lstStyle/>
                    <a:p>
                      <a:pPr algn="ctr"/>
                      <a:r>
                        <a:rPr lang="en-US" sz="1800" dirty="0" smtClean="0">
                          <a:solidFill>
                            <a:schemeClr val="tx1"/>
                          </a:solidFill>
                          <a:latin typeface="Times New Roman" pitchFamily="18" charset="0"/>
                          <a:cs typeface="Times New Roman" pitchFamily="18" charset="0"/>
                        </a:rPr>
                        <a:t>3.63% </a:t>
                      </a:r>
                      <a:endParaRPr lang="en-US" dirty="0">
                        <a:solidFill>
                          <a:schemeClr val="tx1"/>
                        </a:solidFill>
                        <a:latin typeface="Times New Roman" pitchFamily="18" charset="0"/>
                        <a:cs typeface="Times New Roman" pitchFamily="18" charset="0"/>
                      </a:endParaRPr>
                    </a:p>
                  </a:txBody>
                  <a:tcPr/>
                </a:tc>
              </a:tr>
              <a:tr h="262467">
                <a:tc>
                  <a:txBody>
                    <a:bodyPr/>
                    <a:lstStyle/>
                    <a:p>
                      <a:pPr algn="ctr"/>
                      <a:r>
                        <a:rPr lang="en-US" dirty="0" smtClean="0">
                          <a:solidFill>
                            <a:schemeClr val="tx1"/>
                          </a:solidFill>
                          <a:latin typeface="Times New Roman" pitchFamily="18" charset="0"/>
                          <a:cs typeface="Times New Roman" pitchFamily="18" charset="0"/>
                        </a:rPr>
                        <a:t>3</a:t>
                      </a:r>
                      <a:endParaRPr lang="en-US" dirty="0">
                        <a:solidFill>
                          <a:schemeClr val="tx1"/>
                        </a:solidFill>
                        <a:latin typeface="Times New Roman" pitchFamily="18" charset="0"/>
                        <a:cs typeface="Times New Roman" pitchFamily="18" charset="0"/>
                      </a:endParaRPr>
                    </a:p>
                  </a:txBody>
                  <a:tcPr/>
                </a:tc>
                <a:tc>
                  <a:txBody>
                    <a:bodyPr/>
                    <a:lstStyle/>
                    <a:p>
                      <a:pPr algn="ctr"/>
                      <a:r>
                        <a:rPr lang="en-US" sz="1800" dirty="0" smtClean="0">
                          <a:solidFill>
                            <a:schemeClr val="tx1"/>
                          </a:solidFill>
                          <a:latin typeface="Times New Roman" pitchFamily="18" charset="0"/>
                          <a:cs typeface="Times New Roman" pitchFamily="18" charset="0"/>
                        </a:rPr>
                        <a:t>Silicon</a:t>
                      </a:r>
                      <a:endParaRPr lang="en-US" dirty="0">
                        <a:solidFill>
                          <a:schemeClr val="tx1"/>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Times New Roman" pitchFamily="18" charset="0"/>
                          <a:cs typeface="Times New Roman" pitchFamily="18" charset="0"/>
                        </a:rPr>
                        <a:t>27.7%</a:t>
                      </a:r>
                    </a:p>
                  </a:txBody>
                  <a:tcPr/>
                </a:tc>
              </a:tr>
              <a:tr h="262467">
                <a:tc>
                  <a:txBody>
                    <a:bodyPr/>
                    <a:lstStyle/>
                    <a:p>
                      <a:pPr algn="ctr"/>
                      <a:r>
                        <a:rPr lang="en-US" dirty="0" smtClean="0">
                          <a:solidFill>
                            <a:schemeClr val="tx1"/>
                          </a:solidFill>
                          <a:latin typeface="Times New Roman" pitchFamily="18" charset="0"/>
                          <a:cs typeface="Times New Roman" pitchFamily="18" charset="0"/>
                        </a:rPr>
                        <a:t>4</a:t>
                      </a:r>
                      <a:endParaRPr lang="en-US" dirty="0">
                        <a:solidFill>
                          <a:schemeClr val="tx1"/>
                        </a:solidFill>
                        <a:latin typeface="Times New Roman" pitchFamily="18" charset="0"/>
                        <a:cs typeface="Times New Roman" pitchFamily="18" charset="0"/>
                      </a:endParaRPr>
                    </a:p>
                  </a:txBody>
                  <a:tcPr/>
                </a:tc>
                <a:tc>
                  <a:txBody>
                    <a:bodyPr/>
                    <a:lstStyle/>
                    <a:p>
                      <a:pPr algn="ctr"/>
                      <a:r>
                        <a:rPr lang="en-US" sz="1800" dirty="0" smtClean="0">
                          <a:solidFill>
                            <a:schemeClr val="tx1"/>
                          </a:solidFill>
                          <a:latin typeface="Times New Roman" pitchFamily="18" charset="0"/>
                          <a:cs typeface="Times New Roman" pitchFamily="18" charset="0"/>
                        </a:rPr>
                        <a:t>Magnesium</a:t>
                      </a:r>
                      <a:endParaRPr lang="en-US" dirty="0">
                        <a:solidFill>
                          <a:schemeClr val="tx1"/>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Times New Roman" pitchFamily="18" charset="0"/>
                          <a:cs typeface="Times New Roman" pitchFamily="18" charset="0"/>
                        </a:rPr>
                        <a:t>2.09%</a:t>
                      </a:r>
                    </a:p>
                  </a:txBody>
                  <a:tcPr/>
                </a:tc>
              </a:tr>
              <a:tr h="262467">
                <a:tc>
                  <a:txBody>
                    <a:bodyPr/>
                    <a:lstStyle/>
                    <a:p>
                      <a:pPr algn="ctr"/>
                      <a:r>
                        <a:rPr lang="en-US" dirty="0" smtClean="0">
                          <a:solidFill>
                            <a:schemeClr val="tx1"/>
                          </a:solidFill>
                          <a:latin typeface="Times New Roman" pitchFamily="18" charset="0"/>
                          <a:cs typeface="Times New Roman" pitchFamily="18" charset="0"/>
                        </a:rPr>
                        <a:t>5</a:t>
                      </a:r>
                      <a:endParaRPr lang="en-US" dirty="0">
                        <a:solidFill>
                          <a:schemeClr val="tx1"/>
                        </a:solidFill>
                        <a:latin typeface="Times New Roman" pitchFamily="18" charset="0"/>
                        <a:cs typeface="Times New Roman" pitchFamily="18" charset="0"/>
                      </a:endParaRPr>
                    </a:p>
                  </a:txBody>
                  <a:tcPr/>
                </a:tc>
                <a:tc>
                  <a:txBody>
                    <a:bodyPr/>
                    <a:lstStyle/>
                    <a:p>
                      <a:pPr algn="ctr"/>
                      <a:r>
                        <a:rPr lang="en-US" sz="1800" dirty="0" smtClean="0">
                          <a:solidFill>
                            <a:schemeClr val="tx1"/>
                          </a:solidFill>
                          <a:latin typeface="Times New Roman" pitchFamily="18" charset="0"/>
                          <a:cs typeface="Times New Roman" pitchFamily="18" charset="0"/>
                        </a:rPr>
                        <a:t>Aluminum</a:t>
                      </a:r>
                      <a:endParaRPr lang="en-US" dirty="0">
                        <a:solidFill>
                          <a:schemeClr val="tx1"/>
                        </a:solidFill>
                        <a:latin typeface="Times New Roman" pitchFamily="18" charset="0"/>
                        <a:cs typeface="Times New Roman" pitchFamily="18" charset="0"/>
                      </a:endParaRPr>
                    </a:p>
                  </a:txBody>
                  <a:tcPr/>
                </a:tc>
                <a:tc>
                  <a:txBody>
                    <a:bodyPr/>
                    <a:lstStyle/>
                    <a:p>
                      <a:pPr algn="ctr"/>
                      <a:r>
                        <a:rPr lang="en-US" sz="1800" dirty="0" smtClean="0">
                          <a:solidFill>
                            <a:schemeClr val="tx1"/>
                          </a:solidFill>
                          <a:latin typeface="Times New Roman" pitchFamily="18" charset="0"/>
                          <a:cs typeface="Times New Roman" pitchFamily="18" charset="0"/>
                        </a:rPr>
                        <a:t>8.3%</a:t>
                      </a:r>
                      <a:endParaRPr lang="en-US" dirty="0">
                        <a:solidFill>
                          <a:schemeClr val="tx1"/>
                        </a:solidFill>
                        <a:latin typeface="Times New Roman" pitchFamily="18" charset="0"/>
                        <a:cs typeface="Times New Roman" pitchFamily="18" charset="0"/>
                      </a:endParaRPr>
                    </a:p>
                  </a:txBody>
                  <a:tcPr/>
                </a:tc>
              </a:tr>
              <a:tr h="262467">
                <a:tc>
                  <a:txBody>
                    <a:bodyPr/>
                    <a:lstStyle/>
                    <a:p>
                      <a:pPr algn="ctr"/>
                      <a:r>
                        <a:rPr lang="en-US" dirty="0" smtClean="0">
                          <a:solidFill>
                            <a:schemeClr val="tx1"/>
                          </a:solidFill>
                          <a:latin typeface="Times New Roman" pitchFamily="18" charset="0"/>
                          <a:cs typeface="Times New Roman" pitchFamily="18" charset="0"/>
                        </a:rPr>
                        <a:t>6</a:t>
                      </a:r>
                      <a:endParaRPr lang="en-US" dirty="0">
                        <a:solidFill>
                          <a:schemeClr val="tx1"/>
                        </a:solidFill>
                        <a:latin typeface="Times New Roman" pitchFamily="18" charset="0"/>
                        <a:cs typeface="Times New Roman" pitchFamily="18" charset="0"/>
                      </a:endParaRPr>
                    </a:p>
                  </a:txBody>
                  <a:tcPr/>
                </a:tc>
                <a:tc>
                  <a:txBody>
                    <a:bodyPr/>
                    <a:lstStyle/>
                    <a:p>
                      <a:pPr algn="ctr"/>
                      <a:r>
                        <a:rPr lang="en-US" sz="1800" dirty="0" smtClean="0">
                          <a:solidFill>
                            <a:schemeClr val="tx1"/>
                          </a:solidFill>
                          <a:latin typeface="Times New Roman" pitchFamily="18" charset="0"/>
                          <a:cs typeface="Times New Roman" pitchFamily="18" charset="0"/>
                        </a:rPr>
                        <a:t>Sodium</a:t>
                      </a:r>
                      <a:endParaRPr lang="en-US" dirty="0">
                        <a:solidFill>
                          <a:schemeClr val="tx1"/>
                        </a:solidFill>
                        <a:latin typeface="Times New Roman" pitchFamily="18" charset="0"/>
                        <a:cs typeface="Times New Roman" pitchFamily="18" charset="0"/>
                      </a:endParaRPr>
                    </a:p>
                  </a:txBody>
                  <a:tcPr/>
                </a:tc>
                <a:tc>
                  <a:txBody>
                    <a:bodyPr/>
                    <a:lstStyle/>
                    <a:p>
                      <a:pPr algn="ctr"/>
                      <a:r>
                        <a:rPr lang="en-US" sz="1800" dirty="0" smtClean="0">
                          <a:solidFill>
                            <a:schemeClr val="tx1"/>
                          </a:solidFill>
                          <a:latin typeface="Times New Roman" pitchFamily="18" charset="0"/>
                          <a:cs typeface="Times New Roman" pitchFamily="18" charset="0"/>
                        </a:rPr>
                        <a:t>2.83%</a:t>
                      </a:r>
                      <a:endParaRPr lang="en-US" dirty="0">
                        <a:solidFill>
                          <a:schemeClr val="tx1"/>
                        </a:solidFill>
                        <a:latin typeface="Times New Roman" pitchFamily="18" charset="0"/>
                        <a:cs typeface="Times New Roman" pitchFamily="18" charset="0"/>
                      </a:endParaRPr>
                    </a:p>
                  </a:txBody>
                  <a:tcPr/>
                </a:tc>
              </a:tr>
              <a:tr h="262467">
                <a:tc>
                  <a:txBody>
                    <a:bodyPr/>
                    <a:lstStyle/>
                    <a:p>
                      <a:pPr algn="ctr"/>
                      <a:r>
                        <a:rPr lang="en-US" dirty="0" smtClean="0">
                          <a:solidFill>
                            <a:schemeClr val="tx1"/>
                          </a:solidFill>
                          <a:latin typeface="Times New Roman" pitchFamily="18" charset="0"/>
                          <a:cs typeface="Times New Roman" pitchFamily="18" charset="0"/>
                        </a:rPr>
                        <a:t>7</a:t>
                      </a:r>
                      <a:endParaRPr lang="en-US" dirty="0">
                        <a:solidFill>
                          <a:schemeClr val="tx1"/>
                        </a:solidFill>
                        <a:latin typeface="Times New Roman" pitchFamily="18" charset="0"/>
                        <a:cs typeface="Times New Roman" pitchFamily="18" charset="0"/>
                      </a:endParaRPr>
                    </a:p>
                  </a:txBody>
                  <a:tcPr/>
                </a:tc>
                <a:tc>
                  <a:txBody>
                    <a:bodyPr/>
                    <a:lstStyle/>
                    <a:p>
                      <a:pPr algn="ctr"/>
                      <a:r>
                        <a:rPr lang="en-US" sz="1800" dirty="0" smtClean="0">
                          <a:solidFill>
                            <a:schemeClr val="tx1"/>
                          </a:solidFill>
                          <a:latin typeface="Times New Roman" pitchFamily="18" charset="0"/>
                          <a:cs typeface="Times New Roman" pitchFamily="18" charset="0"/>
                        </a:rPr>
                        <a:t>Iron</a:t>
                      </a:r>
                      <a:endParaRPr lang="en-US" dirty="0">
                        <a:solidFill>
                          <a:schemeClr val="tx1"/>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Times New Roman" pitchFamily="18" charset="0"/>
                          <a:cs typeface="Times New Roman" pitchFamily="18" charset="0"/>
                        </a:rPr>
                        <a:t>5%</a:t>
                      </a:r>
                    </a:p>
                  </a:txBody>
                  <a:tcPr/>
                </a:tc>
              </a:tr>
              <a:tr h="262467">
                <a:tc>
                  <a:txBody>
                    <a:bodyPr/>
                    <a:lstStyle/>
                    <a:p>
                      <a:pPr algn="ctr"/>
                      <a:r>
                        <a:rPr lang="en-US" dirty="0" smtClean="0">
                          <a:solidFill>
                            <a:schemeClr val="tx1"/>
                          </a:solidFill>
                          <a:latin typeface="Times New Roman" pitchFamily="18" charset="0"/>
                          <a:cs typeface="Times New Roman" pitchFamily="18" charset="0"/>
                        </a:rPr>
                        <a:t>8</a:t>
                      </a:r>
                      <a:endParaRPr lang="en-US" dirty="0">
                        <a:solidFill>
                          <a:schemeClr val="tx1"/>
                        </a:solidFill>
                        <a:latin typeface="Times New Roman" pitchFamily="18" charset="0"/>
                        <a:cs typeface="Times New Roman" pitchFamily="18" charset="0"/>
                      </a:endParaRPr>
                    </a:p>
                  </a:txBody>
                  <a:tcPr/>
                </a:tc>
                <a:tc>
                  <a:txBody>
                    <a:bodyPr/>
                    <a:lstStyle/>
                    <a:p>
                      <a:pPr algn="ctr"/>
                      <a:r>
                        <a:rPr lang="en-US" sz="1800" dirty="0" smtClean="0">
                          <a:solidFill>
                            <a:schemeClr val="tx1"/>
                          </a:solidFill>
                          <a:latin typeface="Times New Roman" pitchFamily="18" charset="0"/>
                          <a:cs typeface="Times New Roman" pitchFamily="18" charset="0"/>
                        </a:rPr>
                        <a:t>Potassium</a:t>
                      </a:r>
                      <a:endParaRPr lang="en-US" dirty="0">
                        <a:solidFill>
                          <a:schemeClr val="tx1"/>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Times New Roman" pitchFamily="18" charset="0"/>
                          <a:cs typeface="Times New Roman" pitchFamily="18" charset="0"/>
                        </a:rPr>
                        <a:t>2.59%</a:t>
                      </a:r>
                    </a:p>
                  </a:txBody>
                  <a:tcPr/>
                </a:tc>
              </a:tr>
            </a:tbl>
          </a:graphicData>
        </a:graphic>
      </p:graphicFrame>
      <p:pic>
        <p:nvPicPr>
          <p:cNvPr id="6" name="Picture 5" descr="litho.jpg"/>
          <p:cNvPicPr>
            <a:picLocks noChangeAspect="1"/>
          </p:cNvPicPr>
          <p:nvPr/>
        </p:nvPicPr>
        <p:blipFill>
          <a:blip r:embed="rId2"/>
          <a:stretch>
            <a:fillRect/>
          </a:stretch>
        </p:blipFill>
        <p:spPr>
          <a:xfrm>
            <a:off x="4876800" y="3962400"/>
            <a:ext cx="3857652" cy="2571768"/>
          </a:xfrm>
          <a:prstGeom prst="round2DiagRect">
            <a:avLst>
              <a:gd name="adj1" fmla="val 16667"/>
              <a:gd name="adj2" fmla="val 0"/>
            </a:avLst>
          </a:prstGeom>
          <a:ln w="88900" cap="sq">
            <a:solidFill>
              <a:srgbClr val="C64847"/>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27569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14400"/>
          </a:xfrm>
        </p:spPr>
        <p:txBody>
          <a:bodyPr>
            <a:noAutofit/>
          </a:bodyPr>
          <a:lstStyle/>
          <a:p>
            <a:r>
              <a:rPr lang="en-US" sz="3600" b="1" dirty="0">
                <a:latin typeface="Times New Roman" pitchFamily="18" charset="0"/>
                <a:cs typeface="Times New Roman" pitchFamily="18" charset="0"/>
              </a:rPr>
              <a:t>Hydrosphere</a:t>
            </a:r>
          </a:p>
        </p:txBody>
      </p:sp>
      <p:sp>
        <p:nvSpPr>
          <p:cNvPr id="3" name="Content Placeholder 2"/>
          <p:cNvSpPr>
            <a:spLocks noGrp="1"/>
          </p:cNvSpPr>
          <p:nvPr>
            <p:ph idx="1"/>
          </p:nvPr>
        </p:nvSpPr>
        <p:spPr>
          <a:xfrm>
            <a:off x="0" y="990600"/>
            <a:ext cx="8780060" cy="5257800"/>
          </a:xfrm>
        </p:spPr>
        <p:txBody>
          <a:bodyPr>
            <a:noAutofit/>
          </a:bodyPr>
          <a:lstStyle/>
          <a:p>
            <a:pPr algn="just">
              <a:buFont typeface="Wingdings" pitchFamily="2" charset="2"/>
              <a:buChar char="v"/>
            </a:pPr>
            <a:r>
              <a:rPr lang="en-US" sz="2400" dirty="0" smtClean="0">
                <a:latin typeface="Times New Roman" pitchFamily="18" charset="0"/>
                <a:cs typeface="Times New Roman" pitchFamily="18" charset="0"/>
              </a:rPr>
              <a:t>Hydrosphere </a:t>
            </a:r>
            <a:r>
              <a:rPr lang="en-US" sz="2400" dirty="0">
                <a:latin typeface="Times New Roman" pitchFamily="18" charset="0"/>
                <a:cs typeface="Times New Roman" pitchFamily="18" charset="0"/>
              </a:rPr>
              <a:t>is the layer of water at or near the earth's surface.</a:t>
            </a:r>
          </a:p>
          <a:p>
            <a:pPr algn="just">
              <a:buFont typeface="Wingdings" pitchFamily="2" charset="2"/>
              <a:buChar char="v"/>
            </a:pPr>
            <a:r>
              <a:rPr lang="en-US" sz="2400" dirty="0" smtClean="0">
                <a:latin typeface="Times New Roman" pitchFamily="18" charset="0"/>
                <a:cs typeface="Times New Roman" pitchFamily="18" charset="0"/>
              </a:rPr>
              <a:t>Aquatic </a:t>
            </a:r>
            <a:r>
              <a:rPr lang="en-US" sz="2400" dirty="0">
                <a:latin typeface="Times New Roman" pitchFamily="18" charset="0"/>
                <a:cs typeface="Times New Roman" pitchFamily="18" charset="0"/>
              </a:rPr>
              <a:t>bodies can be divided into two categories -</a:t>
            </a:r>
          </a:p>
          <a:p>
            <a:pPr marL="0" indent="0" algn="just">
              <a:buNone/>
            </a:pPr>
            <a:r>
              <a:rPr lang="en-US" sz="2400" dirty="0" smtClean="0">
                <a:latin typeface="Times New Roman" pitchFamily="18" charset="0"/>
                <a:cs typeface="Times New Roman" pitchFamily="18" charset="0"/>
              </a:rPr>
              <a:t>	1. </a:t>
            </a:r>
            <a:r>
              <a:rPr lang="en-US" sz="2400" b="1" dirty="0" smtClean="0">
                <a:latin typeface="Times New Roman" pitchFamily="18" charset="0"/>
                <a:cs typeface="Times New Roman" pitchFamily="18" charset="0"/>
              </a:rPr>
              <a:t>Lentic</a:t>
            </a:r>
            <a:r>
              <a:rPr lang="en-US" sz="2400" b="1" dirty="0">
                <a:latin typeface="Times New Roman" pitchFamily="18" charset="0"/>
                <a:cs typeface="Times New Roman" pitchFamily="18" charset="0"/>
              </a:rPr>
              <a:t>: - </a:t>
            </a:r>
            <a:r>
              <a:rPr lang="en-US" sz="2400" dirty="0">
                <a:latin typeface="Times New Roman" pitchFamily="18" charset="0"/>
                <a:cs typeface="Times New Roman" pitchFamily="18" charset="0"/>
              </a:rPr>
              <a:t>Means stagnant water </a:t>
            </a:r>
            <a:r>
              <a:rPr lang="en-US" sz="2400" dirty="0" smtClean="0">
                <a:latin typeface="Times New Roman" pitchFamily="18" charset="0"/>
                <a:cs typeface="Times New Roman" pitchFamily="18" charset="0"/>
              </a:rPr>
              <a:t>such </a:t>
            </a:r>
            <a:r>
              <a:rPr lang="en-US" sz="2400" dirty="0">
                <a:latin typeface="Times New Roman" pitchFamily="18" charset="0"/>
                <a:cs typeface="Times New Roman" pitchFamily="18" charset="0"/>
              </a:rPr>
              <a:t>as pond, </a:t>
            </a:r>
            <a:r>
              <a:rPr lang="en-US" sz="2400" dirty="0" smtClean="0">
                <a:latin typeface="Times New Roman" pitchFamily="18" charset="0"/>
                <a:cs typeface="Times New Roman" pitchFamily="18" charset="0"/>
              </a:rPr>
              <a:t>lakes </a:t>
            </a:r>
            <a:r>
              <a:rPr lang="en-US" sz="2400" dirty="0">
                <a:latin typeface="Times New Roman" pitchFamily="18" charset="0"/>
                <a:cs typeface="Times New Roman" pitchFamily="18" charset="0"/>
              </a:rPr>
              <a:t>etc.</a:t>
            </a:r>
          </a:p>
          <a:p>
            <a:pPr marL="0" indent="0" algn="just">
              <a:buNone/>
            </a:pPr>
            <a:r>
              <a:rPr lang="en-US" sz="2400" dirty="0" smtClean="0">
                <a:latin typeface="Times New Roman" pitchFamily="18" charset="0"/>
                <a:cs typeface="Times New Roman" pitchFamily="18" charset="0"/>
              </a:rPr>
              <a:t>	2. </a:t>
            </a:r>
            <a:r>
              <a:rPr lang="en-US" sz="2400" b="1" dirty="0" smtClean="0">
                <a:latin typeface="Times New Roman" pitchFamily="18" charset="0"/>
                <a:cs typeface="Times New Roman" pitchFamily="18" charset="0"/>
              </a:rPr>
              <a:t>Lotic</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Means running water such as rivers, streams etc</a:t>
            </a:r>
            <a:r>
              <a:rPr lang="en-US" sz="2400" dirty="0" smtClean="0">
                <a:latin typeface="Times New Roman" pitchFamily="18" charset="0"/>
                <a:cs typeface="Times New Roman" pitchFamily="18" charset="0"/>
              </a:rPr>
              <a:t>.</a:t>
            </a:r>
          </a:p>
          <a:p>
            <a:pPr marL="0" indent="0" algn="just">
              <a:buNone/>
            </a:pPr>
            <a:endParaRPr lang="en-US" sz="2400" dirty="0">
              <a:latin typeface="Times New Roman" pitchFamily="18" charset="0"/>
              <a:cs typeface="Times New Roman" pitchFamily="18" charset="0"/>
            </a:endParaRPr>
          </a:p>
          <a:p>
            <a:pPr algn="just">
              <a:buFont typeface="Wingdings" pitchFamily="2" charset="2"/>
              <a:buChar char="v"/>
            </a:pPr>
            <a:r>
              <a:rPr lang="en-US" sz="2400" dirty="0" smtClean="0">
                <a:latin typeface="Times New Roman" pitchFamily="18" charset="0"/>
                <a:cs typeface="Times New Roman" pitchFamily="18" charset="0"/>
              </a:rPr>
              <a:t>Pacific </a:t>
            </a:r>
            <a:r>
              <a:rPr lang="en-US" sz="2400" dirty="0">
                <a:latin typeface="Times New Roman" pitchFamily="18" charset="0"/>
                <a:cs typeface="Times New Roman" pitchFamily="18" charset="0"/>
              </a:rPr>
              <a:t>Ocean is the deepest of all the oceans and covers 1/3rd of earth's surface. </a:t>
            </a:r>
            <a:endParaRPr lang="en-US" sz="2400" dirty="0" smtClean="0">
              <a:latin typeface="Times New Roman" pitchFamily="18" charset="0"/>
              <a:cs typeface="Times New Roman" pitchFamily="18" charset="0"/>
            </a:endParaRPr>
          </a:p>
          <a:p>
            <a:pPr algn="just">
              <a:buFont typeface="Wingdings" pitchFamily="2" charset="2"/>
              <a:buChar char="v"/>
            </a:pPr>
            <a:r>
              <a:rPr lang="en-US" sz="2400" dirty="0" smtClean="0">
                <a:latin typeface="Times New Roman" pitchFamily="18" charset="0"/>
                <a:cs typeface="Times New Roman" pitchFamily="18" charset="0"/>
              </a:rPr>
              <a:t>Atlantic </a:t>
            </a:r>
            <a:r>
              <a:rPr lang="en-US" sz="2400" dirty="0">
                <a:latin typeface="Times New Roman" pitchFamily="18" charset="0"/>
                <a:cs typeface="Times New Roman" pitchFamily="18" charset="0"/>
              </a:rPr>
              <a:t>Ocean is roughly half the size of the Pacific Ocean, covers about 1/6th of earth's surface</a:t>
            </a:r>
            <a:r>
              <a:rPr lang="en-US" sz="2400" dirty="0" smtClean="0">
                <a:latin typeface="Times New Roman" pitchFamily="18" charset="0"/>
                <a:cs typeface="Times New Roman" pitchFamily="18" charset="0"/>
              </a:rPr>
              <a:t>.</a:t>
            </a:r>
          </a:p>
          <a:p>
            <a:pPr algn="just">
              <a:buFont typeface="Wingdings" pitchFamily="2" charset="2"/>
              <a:buChar char="v"/>
            </a:pPr>
            <a:r>
              <a:rPr lang="en-US" sz="2400" dirty="0">
                <a:latin typeface="Times New Roman" pitchFamily="18" charset="0"/>
                <a:cs typeface="Times New Roman" pitchFamily="18" charset="0"/>
              </a:rPr>
              <a:t>Indian Ocean is smaller than the Atlantic Ocean.</a:t>
            </a:r>
          </a:p>
          <a:p>
            <a:pPr algn="just">
              <a:buFont typeface="Wingdings" pitchFamily="2" charset="2"/>
              <a:buChar char="v"/>
            </a:pPr>
            <a:r>
              <a:rPr lang="en-US" sz="2400" dirty="0" smtClean="0">
                <a:latin typeface="Times New Roman" pitchFamily="18" charset="0"/>
                <a:cs typeface="Times New Roman" pitchFamily="18" charset="0"/>
              </a:rPr>
              <a:t>Arctic </a:t>
            </a:r>
            <a:r>
              <a:rPr lang="en-US" sz="2400" dirty="0">
                <a:latin typeface="Times New Roman" pitchFamily="18" charset="0"/>
                <a:cs typeface="Times New Roman" pitchFamily="18" charset="0"/>
              </a:rPr>
              <a:t>ocean is the smallest and the shallowest</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buFont typeface="Wingdings" pitchFamily="2" charset="2"/>
              <a:buChar char="v"/>
            </a:pPr>
            <a:r>
              <a:rPr lang="en-US" sz="2400" dirty="0" smtClean="0">
                <a:latin typeface="Times New Roman" pitchFamily="18" charset="0"/>
                <a:cs typeface="Times New Roman" pitchFamily="18" charset="0"/>
              </a:rPr>
              <a:t>Antarctic </a:t>
            </a:r>
            <a:r>
              <a:rPr lang="en-US" sz="2400" dirty="0">
                <a:latin typeface="Times New Roman" pitchFamily="18" charset="0"/>
                <a:cs typeface="Times New Roman" pitchFamily="18" charset="0"/>
              </a:rPr>
              <a:t>ocean is also known as southern ocean and austral ocean. </a:t>
            </a:r>
          </a:p>
          <a:p>
            <a:pPr algn="just">
              <a:buFont typeface="Wingdings" pitchFamily="2" charset="2"/>
              <a:buChar char="v"/>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383218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14400"/>
          </a:xfrm>
        </p:spPr>
        <p:txBody>
          <a:bodyPr>
            <a:noAutofit/>
          </a:bodyPr>
          <a:lstStyle/>
          <a:p>
            <a:r>
              <a:rPr lang="en-US" sz="3600" b="1" dirty="0">
                <a:latin typeface="Times New Roman" pitchFamily="18" charset="0"/>
                <a:cs typeface="Times New Roman" pitchFamily="18" charset="0"/>
              </a:rPr>
              <a:t>Hydrological cycle</a:t>
            </a:r>
          </a:p>
        </p:txBody>
      </p:sp>
      <p:sp>
        <p:nvSpPr>
          <p:cNvPr id="3" name="Content Placeholder 2"/>
          <p:cNvSpPr>
            <a:spLocks noGrp="1"/>
          </p:cNvSpPr>
          <p:nvPr>
            <p:ph idx="1"/>
          </p:nvPr>
        </p:nvSpPr>
        <p:spPr>
          <a:xfrm>
            <a:off x="228600" y="1219200"/>
            <a:ext cx="8551460" cy="5029200"/>
          </a:xfrm>
        </p:spPr>
        <p:txBody>
          <a:bodyPr>
            <a:noAutofit/>
          </a:bodyPr>
          <a:lstStyle/>
          <a:p>
            <a:pPr algn="just">
              <a:buFont typeface="Wingdings" pitchFamily="2" charset="2"/>
              <a:buChar char="v"/>
            </a:pPr>
            <a:r>
              <a:rPr lang="en-US" sz="2400" dirty="0">
                <a:latin typeface="Times New Roman" pitchFamily="18" charset="0"/>
                <a:cs typeface="Times New Roman" pitchFamily="18" charset="0"/>
              </a:rPr>
              <a:t>Continuous exchange of water between the ocean, atmosphere and biosphere through evaporation (including transpiration), condensation and precipitation is known as Hydrological cycle.</a:t>
            </a:r>
          </a:p>
          <a:p>
            <a:pPr algn="just">
              <a:buFont typeface="Wingdings" pitchFamily="2" charset="2"/>
              <a:buChar char="v"/>
            </a:pPr>
            <a:endParaRPr lang="en-US" sz="2400" dirty="0">
              <a:latin typeface="Times New Roman" pitchFamily="18" charset="0"/>
              <a:cs typeface="Times New Roman" pitchFamily="18" charset="0"/>
            </a:endParaRPr>
          </a:p>
          <a:p>
            <a:pPr algn="just">
              <a:buFont typeface="Wingdings" pitchFamily="2" charset="2"/>
              <a:buChar char="v"/>
            </a:pPr>
            <a:endParaRPr lang="en-US" sz="2400" dirty="0">
              <a:latin typeface="Times New Roman" pitchFamily="18" charset="0"/>
              <a:cs typeface="Times New Roman" pitchFamily="18" charset="0"/>
            </a:endParaRPr>
          </a:p>
        </p:txBody>
      </p:sp>
      <p:pic>
        <p:nvPicPr>
          <p:cNvPr id="4" name="Picture 3" descr="hydro.jpg"/>
          <p:cNvPicPr>
            <a:picLocks noChangeAspect="1"/>
          </p:cNvPicPr>
          <p:nvPr/>
        </p:nvPicPr>
        <p:blipFill>
          <a:blip r:embed="rId2"/>
          <a:stretch>
            <a:fillRect/>
          </a:stretch>
        </p:blipFill>
        <p:spPr>
          <a:xfrm>
            <a:off x="1447800" y="2643182"/>
            <a:ext cx="5867400" cy="3376618"/>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97723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14400"/>
          </a:xfrm>
        </p:spPr>
        <p:txBody>
          <a:bodyPr>
            <a:noAutofit/>
          </a:bodyPr>
          <a:lstStyle/>
          <a:p>
            <a:r>
              <a:rPr lang="en-US" sz="3600" b="1" dirty="0">
                <a:latin typeface="Times New Roman" pitchFamily="18" charset="0"/>
                <a:cs typeface="Times New Roman" pitchFamily="18" charset="0"/>
              </a:rPr>
              <a:t>Atmosphere</a:t>
            </a:r>
          </a:p>
        </p:txBody>
      </p:sp>
      <p:sp>
        <p:nvSpPr>
          <p:cNvPr id="3" name="Content Placeholder 2"/>
          <p:cNvSpPr>
            <a:spLocks noGrp="1"/>
          </p:cNvSpPr>
          <p:nvPr>
            <p:ph idx="1"/>
          </p:nvPr>
        </p:nvSpPr>
        <p:spPr>
          <a:xfrm>
            <a:off x="304800" y="990600"/>
            <a:ext cx="8475260" cy="5257800"/>
          </a:xfrm>
        </p:spPr>
        <p:txBody>
          <a:bodyPr>
            <a:noAutofit/>
          </a:bodyPr>
          <a:lstStyle/>
          <a:p>
            <a:pPr algn="just">
              <a:buFont typeface="Wingdings" pitchFamily="2" charset="2"/>
              <a:buChar char="v"/>
            </a:pPr>
            <a:r>
              <a:rPr lang="en-US" sz="2400" dirty="0">
                <a:latin typeface="Times New Roman" pitchFamily="18" charset="0"/>
                <a:cs typeface="Times New Roman" pitchFamily="18" charset="0"/>
              </a:rPr>
              <a:t>Blanket of gases or </a:t>
            </a:r>
            <a:r>
              <a:rPr lang="en-US" sz="2400" dirty="0" err="1">
                <a:latin typeface="Times New Roman" pitchFamily="18" charset="0"/>
                <a:cs typeface="Times New Roman" pitchFamily="18" charset="0"/>
              </a:rPr>
              <a:t>vapours</a:t>
            </a:r>
            <a:r>
              <a:rPr lang="en-US" sz="2400" dirty="0">
                <a:latin typeface="Times New Roman" pitchFamily="18" charset="0"/>
                <a:cs typeface="Times New Roman" pitchFamily="18" charset="0"/>
              </a:rPr>
              <a:t> that surrounds the earth, and held together by the force of gravity is known as atmosphere</a:t>
            </a:r>
            <a:r>
              <a:rPr lang="en-US" sz="2400" dirty="0" smtClean="0">
                <a:latin typeface="Times New Roman" pitchFamily="18" charset="0"/>
                <a:cs typeface="Times New Roman" pitchFamily="18" charset="0"/>
              </a:rPr>
              <a:t>.</a:t>
            </a:r>
          </a:p>
          <a:p>
            <a:pPr algn="just">
              <a:buFont typeface="Wingdings" pitchFamily="2" charset="2"/>
              <a:buChar char="v"/>
            </a:pPr>
            <a:r>
              <a:rPr lang="en-US" sz="2400" dirty="0">
                <a:latin typeface="Times New Roman" pitchFamily="18" charset="0"/>
                <a:cs typeface="Times New Roman" pitchFamily="18" charset="0"/>
              </a:rPr>
              <a:t>Typical composition of atmosphere </a:t>
            </a:r>
            <a:r>
              <a:rPr lang="en-US" sz="2400" dirty="0" smtClean="0">
                <a:latin typeface="Times New Roman" pitchFamily="18" charset="0"/>
                <a:cs typeface="Times New Roman" pitchFamily="18" charset="0"/>
              </a:rPr>
              <a:t>is-</a:t>
            </a:r>
          </a:p>
          <a:p>
            <a:pPr algn="just">
              <a:buFont typeface="Wingdings" pitchFamily="2" charset="2"/>
              <a:buChar char="v"/>
            </a:pPr>
            <a:endParaRPr lang="en-US" sz="2400" dirty="0" smtClean="0">
              <a:latin typeface="Times New Roman" pitchFamily="18" charset="0"/>
              <a:cs typeface="Times New Roman" pitchFamily="18" charset="0"/>
            </a:endParaRPr>
          </a:p>
          <a:p>
            <a:pPr algn="just">
              <a:buFont typeface="Wingdings" pitchFamily="2" charset="2"/>
              <a:buChar char="v"/>
            </a:pPr>
            <a:endParaRPr lang="en-US" sz="2400" dirty="0">
              <a:latin typeface="Times New Roman" pitchFamily="18" charset="0"/>
              <a:cs typeface="Times New Roman" pitchFamily="18" charset="0"/>
            </a:endParaRPr>
          </a:p>
          <a:p>
            <a:pPr algn="just">
              <a:buFont typeface="Wingdings" pitchFamily="2" charset="2"/>
              <a:buChar char="v"/>
            </a:pPr>
            <a:endParaRPr lang="en-US" sz="2400" dirty="0" smtClean="0">
              <a:latin typeface="Times New Roman" pitchFamily="18" charset="0"/>
              <a:cs typeface="Times New Roman" pitchFamily="18" charset="0"/>
            </a:endParaRPr>
          </a:p>
          <a:p>
            <a:pPr algn="just">
              <a:buFont typeface="Wingdings" pitchFamily="2" charset="2"/>
              <a:buChar char="v"/>
            </a:pPr>
            <a:endParaRPr lang="en-US" sz="2400" dirty="0">
              <a:latin typeface="Times New Roman" pitchFamily="18" charset="0"/>
              <a:cs typeface="Times New Roman" pitchFamily="18" charset="0"/>
            </a:endParaRPr>
          </a:p>
          <a:p>
            <a:pPr algn="just">
              <a:buFont typeface="Wingdings" pitchFamily="2" charset="2"/>
              <a:buChar char="v"/>
            </a:pPr>
            <a:endParaRPr lang="en-US" sz="2400" dirty="0" smtClean="0">
              <a:latin typeface="Times New Roman" pitchFamily="18" charset="0"/>
              <a:cs typeface="Times New Roman" pitchFamily="18" charset="0"/>
            </a:endParaRPr>
          </a:p>
          <a:p>
            <a:pPr algn="just">
              <a:buFont typeface="Wingdings" pitchFamily="2" charset="2"/>
              <a:buChar char="v"/>
            </a:pPr>
            <a:endParaRPr lang="en-US" sz="2400" dirty="0" smtClean="0">
              <a:latin typeface="Times New Roman" pitchFamily="18" charset="0"/>
              <a:cs typeface="Times New Roman" pitchFamily="18" charset="0"/>
            </a:endParaRPr>
          </a:p>
          <a:p>
            <a:pPr algn="just">
              <a:buFont typeface="Wingdings" pitchFamily="2" charset="2"/>
              <a:buChar char="v"/>
            </a:pPr>
            <a:r>
              <a:rPr lang="en-US" sz="2400" dirty="0" smtClean="0">
                <a:latin typeface="Times New Roman" pitchFamily="18" charset="0"/>
                <a:cs typeface="Times New Roman" pitchFamily="18" charset="0"/>
              </a:rPr>
              <a:t>97</a:t>
            </a:r>
            <a:r>
              <a:rPr lang="en-US" sz="2400" dirty="0">
                <a:latin typeface="Times New Roman" pitchFamily="18" charset="0"/>
                <a:cs typeface="Times New Roman" pitchFamily="18" charset="0"/>
              </a:rPr>
              <a:t>% of the effective atmosphere is up to the height of 29Km</a:t>
            </a:r>
            <a:r>
              <a:rPr lang="en-US" sz="2400" dirty="0" smtClean="0">
                <a:latin typeface="Times New Roman" pitchFamily="18" charset="0"/>
                <a:cs typeface="Times New Roman" pitchFamily="18" charset="0"/>
              </a:rPr>
              <a:t>.</a:t>
            </a:r>
          </a:p>
          <a:p>
            <a:pPr algn="just">
              <a:buFont typeface="Wingdings" pitchFamily="2" charset="2"/>
              <a:buChar char="v"/>
            </a:pPr>
            <a:r>
              <a:rPr lang="en-US" sz="2400" dirty="0">
                <a:latin typeface="Times New Roman" pitchFamily="18" charset="0"/>
                <a:cs typeface="Times New Roman" pitchFamily="18" charset="0"/>
              </a:rPr>
              <a:t>About half of the air mass is confines within 6.5Km height above sea level and 99.9% within the first 100Km.</a:t>
            </a:r>
          </a:p>
        </p:txBody>
      </p:sp>
      <p:graphicFrame>
        <p:nvGraphicFramePr>
          <p:cNvPr id="4" name="Table 3"/>
          <p:cNvGraphicFramePr>
            <a:graphicFrameLocks noGrp="1"/>
          </p:cNvGraphicFramePr>
          <p:nvPr>
            <p:extLst>
              <p:ext uri="{D42A27DB-BD31-4B8C-83A1-F6EECF244321}">
                <p14:modId xmlns:p14="http://schemas.microsoft.com/office/powerpoint/2010/main" val="651991226"/>
              </p:ext>
            </p:extLst>
          </p:nvPr>
        </p:nvGraphicFramePr>
        <p:xfrm>
          <a:off x="1752600" y="2438400"/>
          <a:ext cx="6096002" cy="2377440"/>
        </p:xfrm>
        <a:graphic>
          <a:graphicData uri="http://schemas.openxmlformats.org/drawingml/2006/table">
            <a:tbl>
              <a:tblPr firstRow="1" bandRow="1">
                <a:tableStyleId>{5C22544A-7EE6-4342-B048-85BDC9FD1C3A}</a:tableStyleId>
              </a:tblPr>
              <a:tblGrid>
                <a:gridCol w="838200"/>
                <a:gridCol w="2133600"/>
                <a:gridCol w="3124202"/>
              </a:tblGrid>
              <a:tr h="304800">
                <a:tc>
                  <a:txBody>
                    <a:bodyPr/>
                    <a:lstStyle/>
                    <a:p>
                      <a:pPr algn="ctr"/>
                      <a:r>
                        <a:rPr lang="en-US" sz="2000" dirty="0" smtClean="0">
                          <a:latin typeface="Times New Roman" pitchFamily="18" charset="0"/>
                          <a:cs typeface="Times New Roman" pitchFamily="18" charset="0"/>
                        </a:rPr>
                        <a:t>SN</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Element</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Percentage</a:t>
                      </a:r>
                      <a:endParaRPr lang="en-US" sz="2000" dirty="0">
                        <a:latin typeface="Times New Roman" pitchFamily="18" charset="0"/>
                        <a:cs typeface="Times New Roman" pitchFamily="18" charset="0"/>
                      </a:endParaRPr>
                    </a:p>
                  </a:txBody>
                  <a:tcPr/>
                </a:tc>
              </a:tr>
              <a:tr h="304800">
                <a:tc>
                  <a:txBody>
                    <a:bodyPr/>
                    <a:lstStyle/>
                    <a:p>
                      <a:pPr algn="ctr"/>
                      <a:r>
                        <a:rPr lang="en-US" sz="2000" dirty="0" smtClean="0">
                          <a:latin typeface="Times New Roman" pitchFamily="18" charset="0"/>
                          <a:cs typeface="Times New Roman" pitchFamily="18" charset="0"/>
                        </a:rPr>
                        <a:t>1</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Nitrogen</a:t>
                      </a:r>
                      <a:endParaRPr lang="en-US" sz="20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78.08%</a:t>
                      </a:r>
                    </a:p>
                  </a:txBody>
                  <a:tcPr/>
                </a:tc>
              </a:tr>
              <a:tr h="304800">
                <a:tc>
                  <a:txBody>
                    <a:bodyPr/>
                    <a:lstStyle/>
                    <a:p>
                      <a:pPr algn="ctr"/>
                      <a:r>
                        <a:rPr lang="en-US" sz="2000" dirty="0" smtClean="0">
                          <a:latin typeface="Times New Roman" pitchFamily="18" charset="0"/>
                          <a:cs typeface="Times New Roman" pitchFamily="18" charset="0"/>
                        </a:rPr>
                        <a:t>2</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Oxygen</a:t>
                      </a:r>
                      <a:endParaRPr lang="en-US" sz="20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20.95%</a:t>
                      </a:r>
                    </a:p>
                  </a:txBody>
                  <a:tcPr/>
                </a:tc>
              </a:tr>
              <a:tr h="304800">
                <a:tc>
                  <a:txBody>
                    <a:bodyPr/>
                    <a:lstStyle/>
                    <a:p>
                      <a:pPr algn="ctr"/>
                      <a:r>
                        <a:rPr lang="en-US" sz="2000" dirty="0" smtClean="0">
                          <a:latin typeface="Times New Roman" pitchFamily="18" charset="0"/>
                          <a:cs typeface="Times New Roman" pitchFamily="18" charset="0"/>
                        </a:rPr>
                        <a:t>3</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Carbon dioxide</a:t>
                      </a:r>
                      <a:endParaRPr lang="en-US" sz="20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0.034%</a:t>
                      </a:r>
                    </a:p>
                  </a:txBody>
                  <a:tcPr/>
                </a:tc>
              </a:tr>
              <a:tr h="304800">
                <a:tc>
                  <a:txBody>
                    <a:bodyPr/>
                    <a:lstStyle/>
                    <a:p>
                      <a:pPr algn="ctr"/>
                      <a:r>
                        <a:rPr lang="en-US" sz="2000" dirty="0" smtClean="0">
                          <a:latin typeface="Times New Roman" pitchFamily="18" charset="0"/>
                          <a:cs typeface="Times New Roman" pitchFamily="18" charset="0"/>
                        </a:rPr>
                        <a:t>4</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Water </a:t>
                      </a:r>
                      <a:r>
                        <a:rPr lang="en-US" sz="2000" dirty="0" err="1" smtClean="0">
                          <a:latin typeface="Times New Roman" pitchFamily="18" charset="0"/>
                          <a:cs typeface="Times New Roman" pitchFamily="18" charset="0"/>
                        </a:rPr>
                        <a:t>Vapour</a:t>
                      </a:r>
                      <a:endParaRPr lang="en-US" sz="20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0-4%</a:t>
                      </a:r>
                    </a:p>
                  </a:txBody>
                  <a:tcPr/>
                </a:tc>
              </a:tr>
              <a:tr h="304800">
                <a:tc>
                  <a:txBody>
                    <a:bodyPr/>
                    <a:lstStyle/>
                    <a:p>
                      <a:pPr algn="ctr"/>
                      <a:r>
                        <a:rPr lang="en-US" sz="2000" dirty="0" smtClean="0">
                          <a:latin typeface="Times New Roman" pitchFamily="18" charset="0"/>
                          <a:cs typeface="Times New Roman" pitchFamily="18" charset="0"/>
                        </a:rPr>
                        <a:t>5</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Argon</a:t>
                      </a:r>
                      <a:endParaRPr lang="en-US" sz="20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0.93%</a:t>
                      </a:r>
                    </a:p>
                  </a:txBody>
                  <a:tcPr/>
                </a:tc>
              </a:tr>
            </a:tbl>
          </a:graphicData>
        </a:graphic>
      </p:graphicFrame>
    </p:spTree>
    <p:extLst>
      <p:ext uri="{BB962C8B-B14F-4D97-AF65-F5344CB8AC3E}">
        <p14:creationId xmlns:p14="http://schemas.microsoft.com/office/powerpoint/2010/main" val="25838382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95</TotalTime>
  <Words>1521</Words>
  <Application>Microsoft Office PowerPoint</Application>
  <PresentationFormat>On-screen Show (4:3)</PresentationFormat>
  <Paragraphs>183</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INTRODUCTION  TO  ENVIRONMENTAL STUDIES</vt:lpstr>
      <vt:lpstr>Definition of Environment and Environmental studies</vt:lpstr>
      <vt:lpstr>Major characteristics of the environment</vt:lpstr>
      <vt:lpstr>Components of Environment</vt:lpstr>
      <vt:lpstr>Lithosphere</vt:lpstr>
      <vt:lpstr>PowerPoint Presentation</vt:lpstr>
      <vt:lpstr>Hydrosphere</vt:lpstr>
      <vt:lpstr>Hydrological cycle</vt:lpstr>
      <vt:lpstr>Atmosphere</vt:lpstr>
      <vt:lpstr>Lapse Rate</vt:lpstr>
      <vt:lpstr>Following are the layers of the atmosphere-</vt:lpstr>
      <vt:lpstr>Troposphere</vt:lpstr>
      <vt:lpstr>Stratosphere</vt:lpstr>
      <vt:lpstr>Mesosphere</vt:lpstr>
      <vt:lpstr>Thermosphere</vt:lpstr>
      <vt:lpstr>PowerPoint Presentation</vt:lpstr>
      <vt:lpstr>Exosphere</vt:lpstr>
      <vt:lpstr>Biosphere</vt:lpstr>
      <vt:lpstr>Multidisciplinary Nature of Environment</vt:lpstr>
      <vt:lpstr>Figure showing the Multidisciplinary nature of Environmental science/studies</vt:lpstr>
      <vt:lpstr>Figure showing the Multidisciplinary nature of Environmental science/studies</vt:lpstr>
      <vt:lpstr>Scope of Environmental Science/Environmental studies</vt:lpstr>
      <vt:lpstr>Figure showing the scope of Environmental science/studies</vt:lpstr>
      <vt:lpstr>Importance of Environmental Science</vt:lpstr>
      <vt:lpstr>PowerPoint Presentation</vt:lpstr>
      <vt:lpstr>Need for Public Awareness</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ENVIRONMEN AL STUDIES</dc:title>
  <dc:creator>Micro</dc:creator>
  <cp:lastModifiedBy>Windows User</cp:lastModifiedBy>
  <cp:revision>18</cp:revision>
  <dcterms:created xsi:type="dcterms:W3CDTF">2006-08-16T00:00:00Z</dcterms:created>
  <dcterms:modified xsi:type="dcterms:W3CDTF">2021-07-16T06:51:31Z</dcterms:modified>
</cp:coreProperties>
</file>