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5"/>
  </p:notesMasterIdLst>
  <p:sldIdLst>
    <p:sldId id="280" r:id="rId2"/>
    <p:sldId id="275" r:id="rId3"/>
    <p:sldId id="290" r:id="rId4"/>
    <p:sldId id="291" r:id="rId5"/>
    <p:sldId id="282" r:id="rId6"/>
    <p:sldId id="262" r:id="rId7"/>
    <p:sldId id="292" r:id="rId8"/>
    <p:sldId id="293" r:id="rId9"/>
    <p:sldId id="258" r:id="rId10"/>
    <p:sldId id="294" r:id="rId11"/>
    <p:sldId id="295" r:id="rId12"/>
    <p:sldId id="296" r:id="rId13"/>
    <p:sldId id="281" r:id="rId14"/>
    <p:sldId id="287" r:id="rId15"/>
    <p:sldId id="259" r:id="rId16"/>
    <p:sldId id="288" r:id="rId17"/>
    <p:sldId id="261" r:id="rId18"/>
    <p:sldId id="289" r:id="rId19"/>
    <p:sldId id="285" r:id="rId20"/>
    <p:sldId id="284" r:id="rId21"/>
    <p:sldId id="297" r:id="rId22"/>
    <p:sldId id="286" r:id="rId23"/>
    <p:sldId id="272" r:id="rId24"/>
  </p:sldIdLst>
  <p:sldSz cx="9144000" cy="6858000" type="screen4x3"/>
  <p:notesSz cx="6858000" cy="9144000"/>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33CC"/>
    <a:srgbClr val="FFFFFF"/>
    <a:srgbClr val="FFCCFF"/>
    <a:srgbClr val="CC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E2696-7191-4356-AAAE-37C1FD0FBFA8}" v="2" dt="2023-01-11T07:11:36.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0929"/>
  </p:normalViewPr>
  <p:slideViewPr>
    <p:cSldViewPr>
      <p:cViewPr varScale="1">
        <p:scale>
          <a:sx n="60" d="100"/>
          <a:sy n="60" d="100"/>
        </p:scale>
        <p:origin x="130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pit Srivastava" userId="e70a168845839fdb" providerId="LiveId" clId="{4A8E2696-7191-4356-AAAE-37C1FD0FBFA8}"/>
    <pc:docChg chg="modSld">
      <pc:chgData name="Arpit Srivastava" userId="e70a168845839fdb" providerId="LiveId" clId="{4A8E2696-7191-4356-AAAE-37C1FD0FBFA8}" dt="2023-01-11T07:11:36.320" v="1" actId="1076"/>
      <pc:docMkLst>
        <pc:docMk/>
      </pc:docMkLst>
      <pc:sldChg chg="modSp">
        <pc:chgData name="Arpit Srivastava" userId="e70a168845839fdb" providerId="LiveId" clId="{4A8E2696-7191-4356-AAAE-37C1FD0FBFA8}" dt="2023-01-11T07:11:36.320" v="1" actId="1076"/>
        <pc:sldMkLst>
          <pc:docMk/>
          <pc:sldMk cId="0" sldId="280"/>
        </pc:sldMkLst>
        <pc:picChg chg="mod">
          <ac:chgData name="Arpit Srivastava" userId="e70a168845839fdb" providerId="LiveId" clId="{4A8E2696-7191-4356-AAAE-37C1FD0FBFA8}" dt="2023-01-11T07:11:36.320" v="1" actId="1076"/>
          <ac:picMkLst>
            <pc:docMk/>
            <pc:sldMk cId="0" sldId="280"/>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524CD-B897-4D33-9D94-DEB69A9040D3}" type="datetimeFigureOut">
              <a:rPr lang="en-US" smtClean="0"/>
              <a:pPr/>
              <a:t>1/11/2023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7F424-A4C4-4B31-A939-55CB248C41B7}" type="slidenum">
              <a:rPr lang="en-US" smtClean="0"/>
              <a:pPr/>
              <a:t>‹#›</a:t>
            </a:fld>
            <a:endParaRPr lang="en-US"/>
          </a:p>
        </p:txBody>
      </p:sp>
    </p:spTree>
    <p:extLst>
      <p:ext uri="{BB962C8B-B14F-4D97-AF65-F5344CB8AC3E}">
        <p14:creationId xmlns:p14="http://schemas.microsoft.com/office/powerpoint/2010/main" val="331519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67DDD5-EB20-4E8E-AEB7-4F218CB6F7E5}" type="slidenum">
              <a:rPr lang="en-US" smtClean="0"/>
              <a:pPr/>
              <a:t>1</a:t>
            </a:fld>
            <a:endParaRPr lang="en-US"/>
          </a:p>
        </p:txBody>
      </p:sp>
      <p:sp>
        <p:nvSpPr>
          <p:cNvPr id="27651"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D232D566-80B4-4D25-B6D0-8495DDE8F8E3}" type="slidenum">
              <a:rPr lang="en-US" sz="1200">
                <a:latin typeface="Calibri" pitchFamily="34" charset="0"/>
              </a:rPr>
              <a:pPr algn="r"/>
              <a:t>1</a:t>
            </a:fld>
            <a:endParaRPr lang="en-US" sz="1200">
              <a:latin typeface="Calibri" pitchFamily="34" charset="0"/>
            </a:endParaRPr>
          </a:p>
        </p:txBody>
      </p:sp>
      <p:sp>
        <p:nvSpPr>
          <p:cNvPr id="27652" name="Rectangle 7"/>
          <p:cNvSpPr txBox="1">
            <a:spLocks noGrp="1" noChangeArrowheads="1"/>
          </p:cNvSpPr>
          <p:nvPr/>
        </p:nvSpPr>
        <p:spPr bwMode="auto">
          <a:xfrm>
            <a:off x="3884613" y="8684828"/>
            <a:ext cx="2971800" cy="457594"/>
          </a:xfrm>
          <a:prstGeom prst="rect">
            <a:avLst/>
          </a:prstGeom>
          <a:noFill/>
          <a:ln w="9525">
            <a:noFill/>
            <a:miter lim="800000"/>
            <a:headEnd/>
            <a:tailEnd/>
          </a:ln>
        </p:spPr>
        <p:txBody>
          <a:bodyPr anchor="b"/>
          <a:lstStyle/>
          <a:p>
            <a:pPr algn="r"/>
            <a:fld id="{2894778F-EE7F-4C77-9ADC-770E4AEC4A34}" type="slidenum">
              <a:rPr lang="en-US" sz="1200"/>
              <a:pPr algn="r"/>
              <a:t>1</a:t>
            </a:fld>
            <a:endParaRPr lang="en-US" sz="120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7F424-A4C4-4B31-A939-55CB248C41B7}" type="slidenum">
              <a:rPr lang="en-US" smtClean="0"/>
              <a:pPr/>
              <a:t>11</a:t>
            </a:fld>
            <a:endParaRPr lang="en-US"/>
          </a:p>
        </p:txBody>
      </p:sp>
    </p:spTree>
    <p:extLst>
      <p:ext uri="{BB962C8B-B14F-4D97-AF65-F5344CB8AC3E}">
        <p14:creationId xmlns:p14="http://schemas.microsoft.com/office/powerpoint/2010/main" val="21526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7F424-A4C4-4B31-A939-55CB248C41B7}" type="slidenum">
              <a:rPr lang="en-US" smtClean="0"/>
              <a:pPr/>
              <a:t>12</a:t>
            </a:fld>
            <a:endParaRPr lang="en-US"/>
          </a:p>
        </p:txBody>
      </p:sp>
    </p:spTree>
    <p:extLst>
      <p:ext uri="{BB962C8B-B14F-4D97-AF65-F5344CB8AC3E}">
        <p14:creationId xmlns:p14="http://schemas.microsoft.com/office/powerpoint/2010/main" val="21526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FF755004-BB7A-409A-8F9D-84DB4E1AC8E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46AA41D-B1B8-46F3-A9DC-B8C05F581A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0AD984-83A9-4B96-A6C5-3E967648966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30BBC6-2A4E-4AE3-94BC-16A4F5A4F4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1ABCA74-4DF6-4B16-BA5C-758753A07B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8B550FF-8380-44E6-A04F-568FBF7C78D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D02A54A-2F26-4541-B7E1-3B754689E0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A801E74-FBF4-453D-9326-CAD8004B56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C06E467-1B40-4895-B4E5-46923004DE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C2CFA8A-60B2-4DA7-9446-92C2443068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0605B20-8D76-4F6C-B624-E0CE3DBB48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C7A10462-0275-4B75-89CE-BE94C0C54A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39CA2145-825B-494B-94D1-000AB6AE34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21" r:id="rId2"/>
    <p:sldLayoutId id="2147483730" r:id="rId3"/>
    <p:sldLayoutId id="2147483722" r:id="rId4"/>
    <p:sldLayoutId id="2147483723" r:id="rId5"/>
    <p:sldLayoutId id="2147483724" r:id="rId6"/>
    <p:sldLayoutId id="2147483725" r:id="rId7"/>
    <p:sldLayoutId id="2147483731" r:id="rId8"/>
    <p:sldLayoutId id="2147483732" r:id="rId9"/>
    <p:sldLayoutId id="2147483726" r:id="rId10"/>
    <p:sldLayoutId id="2147483727" r:id="rId11"/>
    <p:sldLayoutId id="2147483728"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8"/>
          <p:cNvSpPr>
            <a:spLocks noChangeArrowheads="1"/>
          </p:cNvSpPr>
          <p:nvPr/>
        </p:nvSpPr>
        <p:spPr bwMode="auto">
          <a:xfrm>
            <a:off x="1828800" y="762000"/>
            <a:ext cx="5410200" cy="830997"/>
          </a:xfrm>
          <a:prstGeom prst="rect">
            <a:avLst/>
          </a:prstGeom>
          <a:noFill/>
          <a:ln w="9525">
            <a:noFill/>
            <a:miter lim="800000"/>
            <a:headEnd/>
            <a:tailEnd/>
          </a:ln>
        </p:spPr>
        <p:txBody>
          <a:bodyPr wrap="square">
            <a:spAutoFit/>
          </a:bodyPr>
          <a:lstStyle/>
          <a:p>
            <a:pPr algn="ctr">
              <a:defRPr/>
            </a:pPr>
            <a:r>
              <a:rPr lang="en-US" sz="4800" b="1" i="0" dirty="0">
                <a:solidFill>
                  <a:srgbClr val="FF0000"/>
                </a:solidFill>
              </a:rPr>
              <a:t>ECOSYSTEM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6287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 descr="subharti logo">
            <a:extLst>
              <a:ext uri="{FF2B5EF4-FFF2-40B4-BE49-F238E27FC236}">
                <a16:creationId xmlns:a16="http://schemas.microsoft.com/office/drawing/2014/main" id="{0F70CE4A-39B3-4584-976F-76180AD39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819701"/>
            <a:ext cx="2514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66700" y="4419599"/>
            <a:ext cx="8534400" cy="18977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FAHEEM AHAMAD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Assistant Professor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SWAMI VIVEKANAND SUBHARTI UNIVERSITY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MEERUT-250005, UTTAR PRADESH, INDIA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152400"/>
            <a:ext cx="8839200" cy="6555641"/>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2800" b="1" i="0" dirty="0">
                <a:latin typeface="+mn-lt"/>
              </a:rPr>
              <a:t>Biotic or Living components</a:t>
            </a:r>
            <a:r>
              <a:rPr lang="en-US" sz="2800" i="0" dirty="0">
                <a:latin typeface="+mn-lt"/>
              </a:rPr>
              <a:t>.                                                                                                   </a:t>
            </a:r>
          </a:p>
          <a:p>
            <a:pPr>
              <a:spcBef>
                <a:spcPct val="50000"/>
              </a:spcBef>
              <a:buFont typeface="Wingdings" pitchFamily="2" charset="2"/>
              <a:buNone/>
            </a:pPr>
            <a:r>
              <a:rPr lang="en-US" sz="2800" i="0" dirty="0">
                <a:latin typeface="+mn-lt"/>
              </a:rPr>
              <a:t>       1. Autotrophs or Producers</a:t>
            </a:r>
          </a:p>
          <a:p>
            <a:pPr>
              <a:spcBef>
                <a:spcPct val="50000"/>
              </a:spcBef>
              <a:buFont typeface="Wingdings" pitchFamily="2" charset="2"/>
              <a:buNone/>
            </a:pPr>
            <a:r>
              <a:rPr lang="en-US" sz="2800" i="0" dirty="0">
                <a:latin typeface="+mn-lt"/>
              </a:rPr>
              <a:t>	</a:t>
            </a:r>
            <a:r>
              <a:rPr lang="en-US" sz="2800" b="1" i="0" dirty="0">
                <a:latin typeface="+mn-lt"/>
              </a:rPr>
              <a:t>a. Autotrophs </a:t>
            </a:r>
            <a:r>
              <a:rPr lang="en-US" sz="2800" i="0" dirty="0">
                <a:latin typeface="+mn-lt"/>
              </a:rPr>
              <a:t>(Autos= self and </a:t>
            </a:r>
            <a:r>
              <a:rPr lang="en-US" sz="2800" i="0" dirty="0" err="1">
                <a:latin typeface="+mn-lt"/>
              </a:rPr>
              <a:t>troph</a:t>
            </a:r>
            <a:r>
              <a:rPr lang="en-US" sz="2800" i="0" dirty="0">
                <a:latin typeface="+mn-lt"/>
              </a:rPr>
              <a:t>=nutrition)</a:t>
            </a:r>
          </a:p>
          <a:p>
            <a:pPr>
              <a:spcBef>
                <a:spcPct val="50000"/>
              </a:spcBef>
              <a:buFont typeface="Wingdings" pitchFamily="2" charset="2"/>
              <a:buNone/>
            </a:pPr>
            <a:r>
              <a:rPr lang="en-US" sz="2800" b="1" i="0" dirty="0">
                <a:latin typeface="+mn-lt"/>
              </a:rPr>
              <a:t>	b. </a:t>
            </a:r>
            <a:r>
              <a:rPr lang="en-US" sz="2800" i="0" dirty="0">
                <a:latin typeface="+mn-lt"/>
              </a:rPr>
              <a:t>They are mainly green plants which can synthesize 			their food themselves with the help of photo 			synthesis.</a:t>
            </a:r>
          </a:p>
          <a:p>
            <a:pPr>
              <a:spcBef>
                <a:spcPct val="50000"/>
              </a:spcBef>
              <a:buFont typeface="Wingdings" pitchFamily="2" charset="2"/>
              <a:buNone/>
            </a:pPr>
            <a:r>
              <a:rPr lang="en-US" sz="2800" i="0" dirty="0">
                <a:latin typeface="+mn-lt"/>
              </a:rPr>
              <a:t>	</a:t>
            </a:r>
            <a:r>
              <a:rPr lang="en-US" sz="2800" b="1" i="0" dirty="0">
                <a:latin typeface="+mn-lt"/>
              </a:rPr>
              <a:t>b. </a:t>
            </a:r>
            <a:r>
              <a:rPr lang="en-US" sz="2800" i="0" dirty="0">
                <a:latin typeface="+mn-lt"/>
              </a:rPr>
              <a:t>Autotrophs are of two types.</a:t>
            </a:r>
          </a:p>
          <a:p>
            <a:pPr>
              <a:spcBef>
                <a:spcPct val="50000"/>
              </a:spcBef>
              <a:buFont typeface="Wingdings" pitchFamily="2" charset="2"/>
              <a:buNone/>
            </a:pPr>
            <a:r>
              <a:rPr lang="en-US" sz="2800" i="0" dirty="0">
                <a:latin typeface="+mn-lt"/>
              </a:rPr>
              <a:t>		 </a:t>
            </a:r>
            <a:r>
              <a:rPr lang="en-US" sz="2800" b="1" i="0" dirty="0">
                <a:latin typeface="+mn-lt"/>
              </a:rPr>
              <a:t>I-Photoautotrophs (</a:t>
            </a:r>
            <a:r>
              <a:rPr lang="en-US" b="1" i="0" dirty="0">
                <a:latin typeface="+mn-lt"/>
              </a:rPr>
              <a:t>green plants</a:t>
            </a:r>
            <a:r>
              <a:rPr lang="en-US" sz="2800" b="1" i="0" dirty="0">
                <a:latin typeface="+mn-lt"/>
              </a:rPr>
              <a:t>)</a:t>
            </a:r>
          </a:p>
          <a:p>
            <a:pPr>
              <a:spcBef>
                <a:spcPct val="50000"/>
              </a:spcBef>
            </a:pPr>
            <a:r>
              <a:rPr lang="en-US" sz="2800" i="0" dirty="0">
                <a:latin typeface="+mn-lt"/>
              </a:rPr>
              <a:t>		</a:t>
            </a:r>
            <a:r>
              <a:rPr lang="en-US" i="0" dirty="0"/>
              <a:t>(Photo=sunlight, autos= self and </a:t>
            </a:r>
            <a:r>
              <a:rPr lang="en-US" i="0" dirty="0" err="1"/>
              <a:t>troph</a:t>
            </a:r>
            <a:r>
              <a:rPr lang="en-US" i="0" dirty="0"/>
              <a:t>=nutrition)</a:t>
            </a:r>
            <a:endParaRPr lang="en-US" i="0" dirty="0">
              <a:latin typeface="+mn-lt"/>
            </a:endParaRPr>
          </a:p>
          <a:p>
            <a:pPr>
              <a:spcBef>
                <a:spcPct val="50000"/>
              </a:spcBef>
              <a:buFont typeface="Wingdings" pitchFamily="2" charset="2"/>
              <a:buNone/>
            </a:pPr>
            <a:r>
              <a:rPr lang="en-US" sz="2800" i="0" dirty="0">
                <a:latin typeface="+mn-lt"/>
              </a:rPr>
              <a:t>		</a:t>
            </a:r>
            <a:r>
              <a:rPr lang="en-US" sz="2800" b="1" i="0" dirty="0">
                <a:latin typeface="+mn-lt"/>
              </a:rPr>
              <a:t>II-</a:t>
            </a:r>
            <a:r>
              <a:rPr lang="en-US" sz="2800" i="0" dirty="0">
                <a:latin typeface="+mn-lt"/>
              </a:rPr>
              <a:t>Chemoautotrophs (</a:t>
            </a:r>
            <a:r>
              <a:rPr lang="en-US" i="0" dirty="0" err="1">
                <a:latin typeface="+mn-lt"/>
              </a:rPr>
              <a:t>Sulphur</a:t>
            </a:r>
            <a:r>
              <a:rPr lang="en-US" i="0" dirty="0">
                <a:latin typeface="+mn-lt"/>
              </a:rPr>
              <a:t> eating bacteria</a:t>
            </a:r>
            <a:r>
              <a:rPr lang="en-US" sz="2800" i="0" dirty="0">
                <a:latin typeface="+mn-lt"/>
              </a:rPr>
              <a:t>)</a:t>
            </a:r>
          </a:p>
          <a:p>
            <a:pPr>
              <a:spcBef>
                <a:spcPct val="50000"/>
              </a:spcBef>
              <a:buFont typeface="Wingdings" pitchFamily="2" charset="2"/>
              <a:buNone/>
            </a:pPr>
            <a:r>
              <a:rPr lang="en-US" sz="2800" i="0" dirty="0">
                <a:latin typeface="+mn-lt"/>
              </a:rPr>
              <a:t>		</a:t>
            </a:r>
            <a:r>
              <a:rPr lang="en-US" i="0" dirty="0">
                <a:latin typeface="+mn-lt"/>
              </a:rPr>
              <a:t>(Chemo=chemical, autos= self and </a:t>
            </a:r>
            <a:r>
              <a:rPr lang="en-US" i="0" dirty="0" err="1">
                <a:latin typeface="+mn-lt"/>
              </a:rPr>
              <a:t>troph</a:t>
            </a:r>
            <a:r>
              <a:rPr lang="en-US" i="0" dirty="0">
                <a:latin typeface="+mn-lt"/>
              </a:rPr>
              <a:t>=nutrition)</a:t>
            </a:r>
          </a:p>
        </p:txBody>
      </p:sp>
      <p:sp>
        <p:nvSpPr>
          <p:cNvPr id="11267" name="WordArt 3"/>
          <p:cNvSpPr>
            <a:spLocks noChangeArrowheads="1" noChangeShapeType="1" noTextEdit="1"/>
          </p:cNvSpPr>
          <p:nvPr/>
        </p:nvSpPr>
        <p:spPr bwMode="auto">
          <a:xfrm>
            <a:off x="762000" y="152400"/>
            <a:ext cx="7696200" cy="1079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a:ln w="9525">
                <a:round/>
                <a:headEnd/>
                <a:tailEnd/>
              </a:ln>
              <a:gradFill rotWithShape="1">
                <a:gsLst>
                  <a:gs pos="0">
                    <a:srgbClr val="FFFFCC"/>
                  </a:gs>
                  <a:gs pos="100000">
                    <a:srgbClr val="FF9999"/>
                  </a:gs>
                </a:gsLst>
                <a:lin ang="5400000" scaled="1"/>
              </a:gradFill>
              <a:latin typeface="Times New Roman"/>
              <a:cs typeface="Times New Roman"/>
            </a:endParaRPr>
          </a:p>
        </p:txBody>
      </p:sp>
    </p:spTree>
    <p:extLst>
      <p:ext uri="{BB962C8B-B14F-4D97-AF65-F5344CB8AC3E}">
        <p14:creationId xmlns:p14="http://schemas.microsoft.com/office/powerpoint/2010/main" val="326968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3967" y="706935"/>
            <a:ext cx="8839200" cy="5262979"/>
          </a:xfrm>
          <a:prstGeom prst="rect">
            <a:avLst/>
          </a:prstGeom>
          <a:noFill/>
          <a:ln w="9525">
            <a:noFill/>
            <a:miter lim="800000"/>
            <a:headEnd/>
            <a:tailEnd/>
          </a:ln>
        </p:spPr>
        <p:txBody>
          <a:bodyPr wrap="square">
            <a:spAutoFit/>
          </a:bodyPr>
          <a:lstStyle/>
          <a:p>
            <a:pPr>
              <a:spcBef>
                <a:spcPct val="50000"/>
              </a:spcBef>
            </a:pPr>
            <a:r>
              <a:rPr lang="en-US" sz="2800" b="1" i="0" dirty="0">
                <a:latin typeface="+mn-lt"/>
              </a:rPr>
              <a:t> 2. Heterotrophs or Consumers: </a:t>
            </a:r>
            <a:r>
              <a:rPr lang="en-US" sz="2800" i="0" dirty="0">
                <a:latin typeface="+mn-lt"/>
              </a:rPr>
              <a:t>They are unable to synthesize their food themselves so depend for their food requirement on producer. They are of the following types-</a:t>
            </a:r>
          </a:p>
          <a:p>
            <a:pPr>
              <a:spcBef>
                <a:spcPct val="50000"/>
              </a:spcBef>
            </a:pPr>
            <a:r>
              <a:rPr lang="en-US" sz="2800" b="1" i="0" dirty="0">
                <a:latin typeface="+mn-lt"/>
              </a:rPr>
              <a:t>	a. Herbivore or plant-eaters or primary consumer</a:t>
            </a:r>
          </a:p>
          <a:p>
            <a:pPr>
              <a:spcBef>
                <a:spcPct val="50000"/>
              </a:spcBef>
            </a:pPr>
            <a:r>
              <a:rPr lang="en-US" sz="2800" b="1" i="0" dirty="0">
                <a:latin typeface="+mn-lt"/>
              </a:rPr>
              <a:t>	</a:t>
            </a:r>
            <a:r>
              <a:rPr lang="en-US" i="0" dirty="0">
                <a:latin typeface="+mn-lt"/>
              </a:rPr>
              <a:t>(</a:t>
            </a:r>
            <a:r>
              <a:rPr lang="en-US" i="0" dirty="0" err="1">
                <a:latin typeface="+mn-lt"/>
              </a:rPr>
              <a:t>gras</a:t>
            </a:r>
            <a:r>
              <a:rPr lang="en-US" i="0" dirty="0">
                <a:latin typeface="+mn-lt"/>
              </a:rPr>
              <a:t>-hopper, rodents, cattle, man etc.)</a:t>
            </a:r>
          </a:p>
          <a:p>
            <a:pPr>
              <a:spcBef>
                <a:spcPct val="50000"/>
              </a:spcBef>
            </a:pPr>
            <a:r>
              <a:rPr lang="en-US" sz="2800" b="1" i="0" dirty="0">
                <a:latin typeface="+mn-lt"/>
              </a:rPr>
              <a:t>	b. Carnivore or meat-eaters or secondary consumer</a:t>
            </a:r>
          </a:p>
          <a:p>
            <a:pPr>
              <a:spcBef>
                <a:spcPct val="50000"/>
              </a:spcBef>
            </a:pPr>
            <a:r>
              <a:rPr lang="en-US" sz="2800" b="1" i="0" dirty="0">
                <a:latin typeface="+mn-lt"/>
              </a:rPr>
              <a:t>	</a:t>
            </a:r>
            <a:r>
              <a:rPr lang="en-US" i="0" dirty="0">
                <a:latin typeface="+mn-lt"/>
              </a:rPr>
              <a:t>(lion, tiger, wolf, frog etc.)</a:t>
            </a:r>
          </a:p>
          <a:p>
            <a:pPr>
              <a:spcBef>
                <a:spcPct val="50000"/>
              </a:spcBef>
            </a:pPr>
            <a:r>
              <a:rPr lang="en-US" sz="2800" b="1" i="0" dirty="0">
                <a:latin typeface="+mn-lt"/>
              </a:rPr>
              <a:t>	c. Omnivores</a:t>
            </a:r>
          </a:p>
          <a:p>
            <a:pPr>
              <a:spcBef>
                <a:spcPct val="50000"/>
              </a:spcBef>
            </a:pPr>
            <a:r>
              <a:rPr lang="en-US" sz="2800" b="1" i="0" dirty="0">
                <a:latin typeface="+mn-lt"/>
              </a:rPr>
              <a:t>	</a:t>
            </a:r>
            <a:r>
              <a:rPr lang="en-US" i="0" dirty="0">
                <a:latin typeface="+mn-lt"/>
              </a:rPr>
              <a:t>(human, rat, fox, many birds etc.)</a:t>
            </a:r>
          </a:p>
        </p:txBody>
      </p:sp>
      <p:sp>
        <p:nvSpPr>
          <p:cNvPr id="11267" name="WordArt 3"/>
          <p:cNvSpPr>
            <a:spLocks noChangeArrowheads="1" noChangeShapeType="1" noTextEdit="1"/>
          </p:cNvSpPr>
          <p:nvPr/>
        </p:nvSpPr>
        <p:spPr bwMode="auto">
          <a:xfrm>
            <a:off x="773373" y="167185"/>
            <a:ext cx="7696200" cy="1079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a:ln w="9525">
                <a:round/>
                <a:headEnd/>
                <a:tailEnd/>
              </a:ln>
              <a:gradFill rotWithShape="1">
                <a:gsLst>
                  <a:gs pos="0">
                    <a:srgbClr val="FFFFCC"/>
                  </a:gs>
                  <a:gs pos="100000">
                    <a:srgbClr val="FF9999"/>
                  </a:gs>
                </a:gsLst>
                <a:lin ang="5400000" scaled="1"/>
              </a:gradFill>
              <a:latin typeface="Times New Roman"/>
              <a:cs typeface="Times New Roman"/>
            </a:endParaRPr>
          </a:p>
        </p:txBody>
      </p:sp>
    </p:spTree>
    <p:extLst>
      <p:ext uri="{BB962C8B-B14F-4D97-AF65-F5344CB8AC3E}">
        <p14:creationId xmlns:p14="http://schemas.microsoft.com/office/powerpoint/2010/main" val="4096336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663210"/>
            <a:ext cx="8839200" cy="5447645"/>
          </a:xfrm>
          <a:prstGeom prst="rect">
            <a:avLst/>
          </a:prstGeom>
          <a:noFill/>
          <a:ln w="9525">
            <a:noFill/>
            <a:miter lim="800000"/>
            <a:headEnd/>
            <a:tailEnd/>
          </a:ln>
        </p:spPr>
        <p:txBody>
          <a:bodyPr wrap="square">
            <a:spAutoFit/>
          </a:bodyPr>
          <a:lstStyle/>
          <a:p>
            <a:pPr>
              <a:spcBef>
                <a:spcPct val="50000"/>
              </a:spcBef>
            </a:pPr>
            <a:r>
              <a:rPr lang="en-US" sz="2800" b="1" i="0" dirty="0">
                <a:latin typeface="+mn-lt"/>
              </a:rPr>
              <a:t>d. Detritivores</a:t>
            </a:r>
          </a:p>
          <a:p>
            <a:pPr>
              <a:spcBef>
                <a:spcPct val="50000"/>
              </a:spcBef>
            </a:pPr>
            <a:r>
              <a:rPr lang="en-US" sz="2800" b="1" i="0" dirty="0">
                <a:latin typeface="+mn-lt"/>
              </a:rPr>
              <a:t>	</a:t>
            </a:r>
            <a:r>
              <a:rPr lang="en-US" b="1" i="0" dirty="0">
                <a:latin typeface="+mn-lt"/>
              </a:rPr>
              <a:t>a. </a:t>
            </a:r>
            <a:r>
              <a:rPr lang="en-US" i="0" dirty="0">
                <a:latin typeface="+mn-lt"/>
              </a:rPr>
              <a:t>They feed on the parts of organism, waste of living organism, their 	caste-offs and partially decomposed matter.</a:t>
            </a:r>
          </a:p>
          <a:p>
            <a:pPr>
              <a:spcBef>
                <a:spcPct val="50000"/>
              </a:spcBef>
            </a:pPr>
            <a:r>
              <a:rPr lang="en-US" i="0" dirty="0">
                <a:latin typeface="+mn-lt"/>
              </a:rPr>
              <a:t>	</a:t>
            </a:r>
            <a:r>
              <a:rPr lang="en-US" b="1" i="0" dirty="0">
                <a:latin typeface="+mn-lt"/>
              </a:rPr>
              <a:t>b. </a:t>
            </a:r>
            <a:r>
              <a:rPr lang="en-US" i="0" dirty="0">
                <a:latin typeface="+mn-lt"/>
              </a:rPr>
              <a:t>They convert organic matter into organic matter.</a:t>
            </a:r>
          </a:p>
          <a:p>
            <a:pPr>
              <a:spcBef>
                <a:spcPct val="50000"/>
              </a:spcBef>
            </a:pPr>
            <a:r>
              <a:rPr lang="en-US" b="1" i="0" dirty="0">
                <a:latin typeface="+mn-lt"/>
              </a:rPr>
              <a:t> 	c. Ex- </a:t>
            </a:r>
            <a:r>
              <a:rPr lang="en-US" i="0" dirty="0">
                <a:latin typeface="+mn-lt"/>
              </a:rPr>
              <a:t>(beetles, termites, ants, crabs, earthworms, vulture etc.)</a:t>
            </a:r>
            <a:endParaRPr lang="en-US" sz="2800" b="1" i="0" dirty="0">
              <a:latin typeface="+mn-lt"/>
            </a:endParaRPr>
          </a:p>
          <a:p>
            <a:pPr>
              <a:spcBef>
                <a:spcPct val="50000"/>
              </a:spcBef>
            </a:pPr>
            <a:r>
              <a:rPr lang="en-US" sz="2800" b="1" i="0" dirty="0">
                <a:latin typeface="+mn-lt"/>
              </a:rPr>
              <a:t>3. Decomposers or </a:t>
            </a:r>
            <a:r>
              <a:rPr lang="en-US" sz="2800" b="1" i="0" dirty="0" err="1">
                <a:latin typeface="+mn-lt"/>
              </a:rPr>
              <a:t>Saprotrophs</a:t>
            </a:r>
            <a:r>
              <a:rPr lang="en-US" sz="2800" b="1" i="0" dirty="0">
                <a:latin typeface="+mn-lt"/>
              </a:rPr>
              <a:t> </a:t>
            </a:r>
          </a:p>
          <a:p>
            <a:pPr>
              <a:spcBef>
                <a:spcPct val="50000"/>
              </a:spcBef>
            </a:pPr>
            <a:r>
              <a:rPr lang="en-US" sz="2800" b="1" i="0" dirty="0">
                <a:latin typeface="+mn-lt"/>
              </a:rPr>
              <a:t>	a. </a:t>
            </a:r>
            <a:r>
              <a:rPr lang="en-US" i="0" dirty="0">
                <a:latin typeface="+mn-lt"/>
              </a:rPr>
              <a:t>They derive their nutrition by breaking down the complex organic 	molecule to simpler organic compounds and ultimately into inorganic 	nutrients. </a:t>
            </a:r>
          </a:p>
          <a:p>
            <a:pPr>
              <a:spcBef>
                <a:spcPct val="50000"/>
              </a:spcBef>
            </a:pPr>
            <a:r>
              <a:rPr lang="en-US" sz="2800" b="1" i="0" dirty="0">
                <a:latin typeface="+mn-lt"/>
              </a:rPr>
              <a:t>	b. </a:t>
            </a:r>
            <a:r>
              <a:rPr lang="en-US" b="1" i="0" dirty="0">
                <a:latin typeface="+mn-lt"/>
              </a:rPr>
              <a:t>Ex-</a:t>
            </a:r>
            <a:r>
              <a:rPr lang="en-US" sz="2800" b="1" i="0" dirty="0">
                <a:latin typeface="+mn-lt"/>
              </a:rPr>
              <a:t> </a:t>
            </a:r>
            <a:r>
              <a:rPr lang="en-US" i="0" dirty="0">
                <a:latin typeface="+mn-lt"/>
              </a:rPr>
              <a:t>(virus, bacteria, fungus etc.)</a:t>
            </a:r>
          </a:p>
        </p:txBody>
      </p:sp>
      <p:sp>
        <p:nvSpPr>
          <p:cNvPr id="11267" name="WordArt 3"/>
          <p:cNvSpPr>
            <a:spLocks noChangeArrowheads="1" noChangeShapeType="1" noTextEdit="1"/>
          </p:cNvSpPr>
          <p:nvPr/>
        </p:nvSpPr>
        <p:spPr bwMode="auto">
          <a:xfrm>
            <a:off x="773373" y="167185"/>
            <a:ext cx="7696200" cy="1079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a:ln w="9525">
                <a:round/>
                <a:headEnd/>
                <a:tailEnd/>
              </a:ln>
              <a:gradFill rotWithShape="1">
                <a:gsLst>
                  <a:gs pos="0">
                    <a:srgbClr val="FFFFCC"/>
                  </a:gs>
                  <a:gs pos="100000">
                    <a:srgbClr val="FF9999"/>
                  </a:gs>
                </a:gsLst>
                <a:lin ang="5400000" scaled="1"/>
              </a:gradFill>
              <a:latin typeface="Times New Roman"/>
              <a:cs typeface="Times New Roman"/>
            </a:endParaRPr>
          </a:p>
        </p:txBody>
      </p:sp>
    </p:spTree>
    <p:extLst>
      <p:ext uri="{BB962C8B-B14F-4D97-AF65-F5344CB8AC3E}">
        <p14:creationId xmlns:p14="http://schemas.microsoft.com/office/powerpoint/2010/main" val="258195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57083"/>
            <a:ext cx="6740266" cy="523220"/>
          </a:xfrm>
          <a:prstGeom prst="rect">
            <a:avLst/>
          </a:prstGeom>
        </p:spPr>
        <p:txBody>
          <a:bodyPr wrap="square">
            <a:spAutoFit/>
          </a:bodyPr>
          <a:lstStyle/>
          <a:p>
            <a:pPr algn="ctr">
              <a:defRPr/>
            </a:pPr>
            <a:r>
              <a:rPr lang="en-US" sz="2800" b="1" i="0" dirty="0">
                <a:latin typeface="+mn-lt"/>
              </a:rPr>
              <a:t>FUNCTIONS OF AN ECOSYSTEM</a:t>
            </a:r>
            <a:endParaRPr lang="en-US" sz="2800" b="1" i="0" kern="10" dirty="0">
              <a:ln w="12700">
                <a:solidFill>
                  <a:srgbClr val="3333CC"/>
                </a:solidFill>
                <a:round/>
                <a:headEnd/>
                <a:tailEnd/>
              </a:ln>
              <a:latin typeface="+mn-lt"/>
              <a:cs typeface="Times New Roman" pitchFamily="18" charset="0"/>
            </a:endParaRPr>
          </a:p>
        </p:txBody>
      </p:sp>
      <p:sp>
        <p:nvSpPr>
          <p:cNvPr id="3" name="TextBox 2"/>
          <p:cNvSpPr txBox="1"/>
          <p:nvPr/>
        </p:nvSpPr>
        <p:spPr>
          <a:xfrm>
            <a:off x="304801" y="1496648"/>
            <a:ext cx="8534400" cy="3477875"/>
          </a:xfrm>
          <a:prstGeom prst="rect">
            <a:avLst/>
          </a:prstGeom>
          <a:noFill/>
        </p:spPr>
        <p:txBody>
          <a:bodyPr wrap="square" rtlCol="0">
            <a:spAutoFit/>
          </a:bodyPr>
          <a:lstStyle/>
          <a:p>
            <a:pPr marL="457200" indent="-457200">
              <a:buFont typeface="Wingdings" pitchFamily="2" charset="2"/>
              <a:buChar char="Ø"/>
            </a:pPr>
            <a:r>
              <a:rPr lang="en-US" sz="2800" i="0" dirty="0">
                <a:latin typeface="+mn-lt"/>
              </a:rPr>
              <a:t>Ecosystem has both structure and function</a:t>
            </a:r>
            <a:r>
              <a:rPr lang="en-US" dirty="0">
                <a:latin typeface="+mn-lt"/>
              </a:rPr>
              <a:t>.</a:t>
            </a:r>
          </a:p>
          <a:p>
            <a:pPr marL="457200" indent="-457200">
              <a:buFont typeface="Wingdings" pitchFamily="2" charset="2"/>
              <a:buChar char="Ø"/>
            </a:pPr>
            <a:endParaRPr lang="en-US" dirty="0">
              <a:latin typeface="+mn-lt"/>
            </a:endParaRPr>
          </a:p>
          <a:p>
            <a:pPr marL="457200" indent="-457200">
              <a:buFont typeface="Wingdings" pitchFamily="2" charset="2"/>
              <a:buChar char="Ø"/>
            </a:pPr>
            <a:r>
              <a:rPr lang="en-US" sz="2800" i="0" dirty="0">
                <a:latin typeface="+mn-lt"/>
              </a:rPr>
              <a:t>The structure is related to the species diversity.</a:t>
            </a:r>
          </a:p>
          <a:p>
            <a:pPr marL="457200" indent="-457200">
              <a:buFont typeface="Wingdings" pitchFamily="2" charset="2"/>
              <a:buChar char="Ø"/>
            </a:pPr>
            <a:endParaRPr lang="en-US" sz="2800" i="0" dirty="0">
              <a:latin typeface="+mn-lt"/>
            </a:endParaRPr>
          </a:p>
          <a:p>
            <a:pPr marL="457200" indent="-457200">
              <a:buFont typeface="Wingdings" pitchFamily="2" charset="2"/>
              <a:buChar char="Ø"/>
            </a:pPr>
            <a:r>
              <a:rPr lang="en-US" sz="2800" i="0" dirty="0">
                <a:latin typeface="+mn-lt"/>
              </a:rPr>
              <a:t>The function of ecosystem is related to the flow of energy and cycling of materials through structural components of ecosystem.</a:t>
            </a:r>
          </a:p>
          <a:p>
            <a:pPr marL="457200" indent="-457200">
              <a:buFont typeface="Wingdings" pitchFamily="2" charset="2"/>
              <a:buChar char="Ø"/>
            </a:pPr>
            <a:endParaRPr lang="en-IN" sz="2800" i="0" dirty="0">
              <a:latin typeface="+mn-lt"/>
            </a:endParaRPr>
          </a:p>
        </p:txBody>
      </p:sp>
    </p:spTree>
    <p:extLst>
      <p:ext uri="{BB962C8B-B14F-4D97-AF65-F5344CB8AC3E}">
        <p14:creationId xmlns:p14="http://schemas.microsoft.com/office/powerpoint/2010/main" val="136030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cosystem energy flow"/>
          <p:cNvPicPr>
            <a:picLocks noChangeAspect="1" noChangeArrowheads="1"/>
          </p:cNvPicPr>
          <p:nvPr/>
        </p:nvPicPr>
        <p:blipFill rotWithShape="1">
          <a:blip r:embed="rId2">
            <a:extLst>
              <a:ext uri="{28A0092B-C50C-407E-A947-70E740481C1C}">
                <a14:useLocalDpi xmlns:a14="http://schemas.microsoft.com/office/drawing/2010/main" val="0"/>
              </a:ext>
            </a:extLst>
          </a:blip>
          <a:srcRect b="7106"/>
          <a:stretch/>
        </p:blipFill>
        <p:spPr bwMode="auto">
          <a:xfrm>
            <a:off x="609600" y="228600"/>
            <a:ext cx="7924800" cy="592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3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0" name="WordArt 3"/>
          <p:cNvSpPr>
            <a:spLocks noChangeArrowheads="1" noChangeShapeType="1" noTextEdit="1"/>
          </p:cNvSpPr>
          <p:nvPr/>
        </p:nvSpPr>
        <p:spPr bwMode="auto">
          <a:xfrm>
            <a:off x="533400" y="457200"/>
            <a:ext cx="8305800" cy="723900"/>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latin typeface="Times New Roman"/>
              <a:cs typeface="Times New Roman"/>
            </a:endParaRPr>
          </a:p>
        </p:txBody>
      </p:sp>
      <p:sp>
        <p:nvSpPr>
          <p:cNvPr id="12291" name="Text Box 5"/>
          <p:cNvSpPr txBox="1">
            <a:spLocks noChangeArrowheads="1"/>
          </p:cNvSpPr>
          <p:nvPr/>
        </p:nvSpPr>
        <p:spPr bwMode="auto">
          <a:xfrm>
            <a:off x="304800" y="893291"/>
            <a:ext cx="8458200" cy="5262563"/>
          </a:xfrm>
          <a:prstGeom prst="rect">
            <a:avLst/>
          </a:prstGeom>
          <a:noFill/>
          <a:ln w="9525">
            <a:noFill/>
            <a:miter lim="800000"/>
            <a:headEnd/>
            <a:tailEnd/>
          </a:ln>
        </p:spPr>
        <p:txBody>
          <a:bodyPr wrap="square">
            <a:spAutoFit/>
          </a:bodyPr>
          <a:lstStyle/>
          <a:p>
            <a:pPr marL="457200" indent="-457200" algn="just">
              <a:spcBef>
                <a:spcPct val="50000"/>
              </a:spcBef>
              <a:buFontTx/>
              <a:buAutoNum type="arabicPeriod"/>
            </a:pPr>
            <a:r>
              <a:rPr lang="en-US" i="0" dirty="0"/>
              <a:t>The Producers, the green plants, fix radiant energy (solar energy) and with the help of minerals taken from their </a:t>
            </a:r>
            <a:r>
              <a:rPr lang="en-US" i="0" dirty="0" err="1"/>
              <a:t>edaphic</a:t>
            </a:r>
            <a:r>
              <a:rPr lang="en-US" i="0" dirty="0"/>
              <a:t> (soil where they grow) or aerial environment, build up complex organic matter. These are their food. So, with the help of solar energy they convert the chemical energy of the food to kinetic energy and finally heat energy.</a:t>
            </a:r>
          </a:p>
          <a:p>
            <a:pPr marL="457200" indent="-457200" algn="just">
              <a:spcBef>
                <a:spcPct val="50000"/>
              </a:spcBef>
              <a:buFontTx/>
              <a:buAutoNum type="arabicPeriod"/>
            </a:pPr>
            <a:r>
              <a:rPr lang="en-US" i="0" dirty="0"/>
              <a:t>The animals eat up plants and other animals as food. So, the energy is transferred through food to animals.</a:t>
            </a:r>
          </a:p>
          <a:p>
            <a:pPr marL="457200" indent="-457200" algn="just">
              <a:spcBef>
                <a:spcPct val="50000"/>
              </a:spcBef>
              <a:buFontTx/>
              <a:buAutoNum type="arabicPeriod"/>
            </a:pPr>
            <a:r>
              <a:rPr lang="en-US" i="0" dirty="0"/>
              <a:t>When plants and animals die, then decomposers (like certain bacteria and fungi) act on their dead bodies and decompose them into simple materials like carbon dioxide, water and minerals which go back to air, water bodies and soil from where they were taken.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263" t="16136" r="3320" b="30361"/>
          <a:stretch/>
        </p:blipFill>
        <p:spPr bwMode="auto">
          <a:xfrm>
            <a:off x="1143000" y="457200"/>
            <a:ext cx="6858000" cy="571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639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43813" y="228600"/>
            <a:ext cx="8001000" cy="584775"/>
          </a:xfrm>
          <a:prstGeom prst="rect">
            <a:avLst/>
          </a:prstGeom>
          <a:noFill/>
          <a:ln w="9525">
            <a:noFill/>
            <a:miter lim="800000"/>
            <a:headEnd/>
            <a:tailEnd/>
          </a:ln>
        </p:spPr>
        <p:txBody>
          <a:bodyPr wrap="square">
            <a:spAutoFit/>
          </a:bodyPr>
          <a:lstStyle/>
          <a:p>
            <a:pPr algn="ctr">
              <a:spcBef>
                <a:spcPct val="50000"/>
              </a:spcBef>
            </a:pPr>
            <a:r>
              <a:rPr lang="en-US" sz="3200" b="1" i="0" dirty="0">
                <a:latin typeface="+mn-lt"/>
              </a:rPr>
              <a:t>ENERGY FLOW THROUGH THE ECOSYSTEM</a:t>
            </a:r>
          </a:p>
        </p:txBody>
      </p:sp>
      <p:sp>
        <p:nvSpPr>
          <p:cNvPr id="14339" name="Text Box 3"/>
          <p:cNvSpPr txBox="1">
            <a:spLocks noChangeArrowheads="1"/>
          </p:cNvSpPr>
          <p:nvPr/>
        </p:nvSpPr>
        <p:spPr bwMode="auto">
          <a:xfrm>
            <a:off x="294503" y="813375"/>
            <a:ext cx="8279027" cy="5047536"/>
          </a:xfrm>
          <a:prstGeom prst="rect">
            <a:avLst/>
          </a:prstGeom>
          <a:noFill/>
          <a:ln w="9525">
            <a:noFill/>
            <a:miter lim="800000"/>
            <a:headEnd/>
            <a:tailEnd/>
          </a:ln>
        </p:spPr>
        <p:txBody>
          <a:bodyPr wrap="square">
            <a:spAutoFit/>
          </a:bodyPr>
          <a:lstStyle/>
          <a:p>
            <a:pPr marL="457200" indent="-457200" algn="just">
              <a:spcBef>
                <a:spcPct val="50000"/>
              </a:spcBef>
              <a:buFont typeface="Wingdings" pitchFamily="2" charset="2"/>
              <a:buChar char="Ø"/>
            </a:pPr>
            <a:r>
              <a:rPr lang="en-US" sz="2800" i="0" dirty="0">
                <a:latin typeface="+mn-lt"/>
              </a:rPr>
              <a:t>The original source of energy is the energy from the sun.</a:t>
            </a:r>
          </a:p>
          <a:p>
            <a:pPr marL="457200" indent="-457200" algn="just">
              <a:spcBef>
                <a:spcPct val="50000"/>
              </a:spcBef>
              <a:buFont typeface="Wingdings" pitchFamily="2" charset="2"/>
              <a:buChar char="Ø"/>
            </a:pPr>
            <a:r>
              <a:rPr lang="en-US" sz="2800" i="0" dirty="0">
                <a:latin typeface="+mn-lt"/>
              </a:rPr>
              <a:t>The flow of energy in an ecosystem follows the two laws of thermodynamics-</a:t>
            </a:r>
          </a:p>
          <a:p>
            <a:pPr marL="514350" indent="-514350" algn="just">
              <a:spcBef>
                <a:spcPct val="50000"/>
              </a:spcBef>
              <a:buAutoNum type="arabicPeriod"/>
            </a:pPr>
            <a:r>
              <a:rPr lang="en-US" sz="2800" i="0" dirty="0">
                <a:latin typeface="+mn-lt"/>
              </a:rPr>
              <a:t>1</a:t>
            </a:r>
            <a:r>
              <a:rPr lang="en-US" sz="2800" i="0" baseline="30000" dirty="0">
                <a:latin typeface="+mn-lt"/>
              </a:rPr>
              <a:t>st</a:t>
            </a:r>
            <a:r>
              <a:rPr lang="en-US" sz="2800" i="0" dirty="0">
                <a:latin typeface="+mn-lt"/>
              </a:rPr>
              <a:t>  Law of thermodynamics- Law of conservation of energy.</a:t>
            </a:r>
          </a:p>
          <a:p>
            <a:pPr marL="514350" indent="-514350" algn="just">
              <a:spcBef>
                <a:spcPct val="50000"/>
              </a:spcBef>
              <a:buFontTx/>
              <a:buAutoNum type="arabicPeriod"/>
            </a:pPr>
            <a:r>
              <a:rPr lang="en-US" sz="2800" i="0" dirty="0">
                <a:latin typeface="+mn-lt"/>
              </a:rPr>
              <a:t>2</a:t>
            </a:r>
            <a:r>
              <a:rPr lang="en-US" sz="2800" i="0" baseline="30000" dirty="0">
                <a:latin typeface="+mn-lt"/>
              </a:rPr>
              <a:t>nd</a:t>
            </a:r>
            <a:r>
              <a:rPr lang="en-US" sz="2800" i="0" dirty="0">
                <a:latin typeface="+mn-lt"/>
              </a:rPr>
              <a:t> Law of thermodynamics- Energy dissipates as it is used or at every level there is about 90% loss of energy as heat </a:t>
            </a:r>
            <a:r>
              <a:rPr lang="en-US" sz="2800" i="0">
                <a:latin typeface="+mn-lt"/>
              </a:rPr>
              <a:t>or in some </a:t>
            </a:r>
            <a:r>
              <a:rPr lang="en-US" sz="2800" i="0" dirty="0">
                <a:latin typeface="+mn-lt"/>
              </a:rPr>
              <a:t>other form and the energy transferred from one trophic level to other is only about 10%. This is known as </a:t>
            </a:r>
            <a:r>
              <a:rPr lang="en-US" sz="2800" b="1" i="0" dirty="0">
                <a:latin typeface="+mn-lt"/>
              </a:rPr>
              <a:t>“Rule of  ecological tenth”.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10600" cy="646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639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062"/>
            <a:ext cx="7924800" cy="63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03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sp>
        <p:nvSpPr>
          <p:cNvPr id="3075" name="Rectangle 3"/>
          <p:cNvSpPr>
            <a:spLocks noChangeArrowheads="1"/>
          </p:cNvSpPr>
          <p:nvPr/>
        </p:nvSpPr>
        <p:spPr bwMode="auto">
          <a:xfrm>
            <a:off x="452438" y="228600"/>
            <a:ext cx="8229600" cy="868362"/>
          </a:xfrm>
          <a:prstGeom prst="rect">
            <a:avLst/>
          </a:prstGeom>
          <a:noFill/>
          <a:ln w="9525">
            <a:noFill/>
            <a:miter lim="800000"/>
            <a:headEnd/>
            <a:tailEnd/>
          </a:ln>
          <a:effectLst/>
        </p:spPr>
        <p:txBody>
          <a:bodyPr anchor="ctr"/>
          <a:lstStyle/>
          <a:p>
            <a:pPr algn="ctr">
              <a:defRPr/>
            </a:pPr>
            <a:r>
              <a:rPr lang="en-US" sz="4400" i="0" dirty="0">
                <a:effectLst>
                  <a:outerShdw blurRad="38100" dist="38100" dir="2700000" algn="tl">
                    <a:srgbClr val="C0C0C0"/>
                  </a:outerShdw>
                </a:effectLst>
                <a:latin typeface="+mn-lt"/>
              </a:rPr>
              <a:t>What is an Ecosystem? </a:t>
            </a:r>
          </a:p>
        </p:txBody>
      </p:sp>
      <p:sp>
        <p:nvSpPr>
          <p:cNvPr id="3076" name="Rectangle 4"/>
          <p:cNvSpPr>
            <a:spLocks noChangeArrowheads="1"/>
          </p:cNvSpPr>
          <p:nvPr/>
        </p:nvSpPr>
        <p:spPr bwMode="auto">
          <a:xfrm>
            <a:off x="423606" y="1161256"/>
            <a:ext cx="8415594" cy="4525963"/>
          </a:xfrm>
          <a:prstGeom prst="rect">
            <a:avLst/>
          </a:prstGeom>
          <a:noFill/>
          <a:ln w="9525">
            <a:noFill/>
            <a:miter lim="800000"/>
            <a:headEnd/>
            <a:tailEnd/>
          </a:ln>
          <a:effectLst/>
        </p:spPr>
        <p:txBody>
          <a:bodyPr/>
          <a:lstStyle/>
          <a:p>
            <a:pPr marL="342900" indent="-342900" algn="just">
              <a:spcBef>
                <a:spcPct val="20000"/>
              </a:spcBef>
              <a:buFont typeface="Wingdings" pitchFamily="2" charset="2"/>
              <a:buChar char="Ø"/>
              <a:defRPr/>
            </a:pPr>
            <a:r>
              <a:rPr lang="en-US" sz="3200" i="0" dirty="0">
                <a:effectLst>
                  <a:outerShdw blurRad="38100" dist="38100" dir="2700000" algn="tl">
                    <a:srgbClr val="C0C0C0"/>
                  </a:outerShdw>
                </a:effectLst>
                <a:latin typeface="+mn-lt"/>
              </a:rPr>
              <a:t>The term ‘eco' means the environment and ‘system’ means an interacting interdependent complex.</a:t>
            </a:r>
          </a:p>
          <a:p>
            <a:pPr marL="342900" indent="-342900" algn="just">
              <a:spcBef>
                <a:spcPct val="20000"/>
              </a:spcBef>
              <a:buFont typeface="Wingdings" pitchFamily="2" charset="2"/>
              <a:buChar char="Ø"/>
              <a:defRPr/>
            </a:pPr>
            <a:endParaRPr lang="en-US" sz="3200" i="0" dirty="0">
              <a:effectLst>
                <a:outerShdw blurRad="38100" dist="38100" dir="2700000" algn="tl">
                  <a:srgbClr val="C0C0C0"/>
                </a:outerShdw>
              </a:effectLst>
              <a:latin typeface="+mn-lt"/>
            </a:endParaRPr>
          </a:p>
          <a:p>
            <a:pPr marL="342900" indent="-342900" algn="just">
              <a:spcBef>
                <a:spcPct val="20000"/>
              </a:spcBef>
              <a:buFont typeface="Wingdings" pitchFamily="2" charset="2"/>
              <a:buChar char="Ø"/>
              <a:defRPr/>
            </a:pPr>
            <a:r>
              <a:rPr lang="en-US" sz="3200" i="0" dirty="0">
                <a:effectLst>
                  <a:outerShdw blurRad="38100" dist="38100" dir="2700000" algn="tl">
                    <a:srgbClr val="C0C0C0"/>
                  </a:outerShdw>
                </a:effectLst>
                <a:latin typeface="+mn-lt"/>
              </a:rPr>
              <a:t>The concept of ecosystem was first proposed by A.G. Tansley in 1935.</a:t>
            </a:r>
          </a:p>
          <a:p>
            <a:pPr marL="342900" indent="-342900" algn="just">
              <a:spcBef>
                <a:spcPct val="20000"/>
              </a:spcBef>
              <a:buFont typeface="Wingdings" pitchFamily="2" charset="2"/>
              <a:buChar char="Ø"/>
              <a:defRPr/>
            </a:pPr>
            <a:endParaRPr lang="en-US" sz="3200" i="0" dirty="0">
              <a:effectLst>
                <a:outerShdw blurRad="38100" dist="38100" dir="2700000" algn="tl">
                  <a:srgbClr val="C0C0C0"/>
                </a:outerShdw>
              </a:effectLst>
              <a:latin typeface="+mn-lt"/>
            </a:endParaRPr>
          </a:p>
          <a:p>
            <a:pPr marL="342900" indent="-342900" algn="just">
              <a:spcBef>
                <a:spcPct val="20000"/>
              </a:spcBef>
              <a:buFont typeface="Wingdings" pitchFamily="2" charset="2"/>
              <a:buChar char="Ø"/>
              <a:defRPr/>
            </a:pPr>
            <a:r>
              <a:rPr lang="en-US" sz="3200" i="0" dirty="0">
                <a:effectLst>
                  <a:outerShdw blurRad="38100" dist="38100" dir="2700000" algn="tl">
                    <a:srgbClr val="C0C0C0"/>
                  </a:outerShdw>
                </a:effectLst>
                <a:latin typeface="+mn-lt"/>
              </a:rPr>
              <a:t>He defined ecosystem as “The system resulting from the interaction of all living and non-living factors of the environment.”</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slide(fromBottom)">
                                      <p:cBhvr>
                                        <p:cTn id="7" dur="1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iterate type="wd">
                                    <p:tmPct val="10000"/>
                                  </p:iterate>
                                  <p:childTnLst>
                                    <p:set>
                                      <p:cBhvr>
                                        <p:cTn id="11" dur="1" fill="hold">
                                          <p:stCondLst>
                                            <p:cond delay="0"/>
                                          </p:stCondLst>
                                        </p:cTn>
                                        <p:tgtEl>
                                          <p:spTgt spid="3076"/>
                                        </p:tgtEl>
                                        <p:attrNameLst>
                                          <p:attrName>style.visibility</p:attrName>
                                        </p:attrNameLst>
                                      </p:cBhvr>
                                      <p:to>
                                        <p:strVal val="visible"/>
                                      </p:to>
                                    </p:set>
                                    <p:anim calcmode="lin" valueType="num">
                                      <p:cBhvr>
                                        <p:cTn id="12"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5" dur="1000" fill="hold"/>
                                        <p:tgtEl>
                                          <p:spTgt spid="307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348662" cy="2308324"/>
          </a:xfrm>
          <a:prstGeom prst="rect">
            <a:avLst/>
          </a:prstGeom>
        </p:spPr>
        <p:txBody>
          <a:bodyPr wrap="square">
            <a:spAutoFit/>
          </a:bodyPr>
          <a:lstStyle/>
          <a:p>
            <a:pPr algn="just"/>
            <a:r>
              <a:rPr lang="en-US" dirty="0"/>
              <a:t>It is a graphic representation of the relationship between organisms at various trophic levels in a food chain</a:t>
            </a:r>
            <a:r>
              <a:rPr lang="en-US" i="0" dirty="0"/>
              <a:t>. The basis of an ecological pyramid is the biomass, energy, and number. Just as the name suggests ecological pyramids are in the shape of a pyramid. The concept was first introduced by Charles Elton, the pioneer British Ecologist.</a:t>
            </a:r>
            <a:endParaRPr lang="en-US" dirty="0"/>
          </a:p>
        </p:txBody>
      </p:sp>
      <p:sp>
        <p:nvSpPr>
          <p:cNvPr id="4" name="TextBox 3"/>
          <p:cNvSpPr txBox="1"/>
          <p:nvPr/>
        </p:nvSpPr>
        <p:spPr>
          <a:xfrm>
            <a:off x="3327118" y="359717"/>
            <a:ext cx="3183885" cy="523220"/>
          </a:xfrm>
          <a:prstGeom prst="rect">
            <a:avLst/>
          </a:prstGeom>
          <a:noFill/>
        </p:spPr>
        <p:txBody>
          <a:bodyPr wrap="none" rtlCol="0">
            <a:spAutoFit/>
          </a:bodyPr>
          <a:lstStyle/>
          <a:p>
            <a:r>
              <a:rPr lang="en-US" sz="2800" b="1" i="0" dirty="0"/>
              <a:t>Ecological Pyramid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990600"/>
            <a:ext cx="8458200" cy="4893647"/>
          </a:xfrm>
          <a:prstGeom prst="rect">
            <a:avLst/>
          </a:prstGeom>
        </p:spPr>
        <p:txBody>
          <a:bodyPr wrap="square">
            <a:spAutoFit/>
          </a:bodyPr>
          <a:lstStyle/>
          <a:p>
            <a:pPr algn="just"/>
            <a:r>
              <a:rPr lang="en-US" b="1" i="0" dirty="0"/>
              <a:t>Types of Ecological Pyramids</a:t>
            </a:r>
          </a:p>
          <a:p>
            <a:pPr algn="just"/>
            <a:r>
              <a:rPr lang="en-US" i="0" dirty="0"/>
              <a:t>Depending on the factors that we use to represent an ecological pyramid, there are three types. They are:</a:t>
            </a:r>
          </a:p>
          <a:p>
            <a:pPr algn="just"/>
            <a:r>
              <a:rPr lang="en-US" b="1" dirty="0"/>
              <a:t>Pyramid of numbers</a:t>
            </a:r>
            <a:r>
              <a:rPr lang="en-US" b="1" i="0" dirty="0"/>
              <a:t>– </a:t>
            </a:r>
            <a:r>
              <a:rPr lang="en-US" i="0" dirty="0"/>
              <a:t>Here the factor that is taken into account is the number of 	organisms in each trophic level.  As we go up the levels of the pyramid, the 	number of organisms decreases. The producers form the largest number and 	hence are at the bottom of the pyramid.</a:t>
            </a:r>
          </a:p>
          <a:p>
            <a:pPr algn="just"/>
            <a:r>
              <a:rPr lang="en-US" b="1" dirty="0"/>
              <a:t>Pyramid of energy</a:t>
            </a:r>
            <a:r>
              <a:rPr lang="en-US" b="1" i="0" dirty="0"/>
              <a:t>– </a:t>
            </a:r>
            <a:r>
              <a:rPr lang="en-US" i="0" dirty="0"/>
              <a:t>This is an upright pyramid that represents the flow of energy from the 	producers to the final consumers.</a:t>
            </a:r>
          </a:p>
          <a:p>
            <a:pPr algn="just"/>
            <a:r>
              <a:rPr lang="en-US" b="1" dirty="0"/>
              <a:t>Pyramid of biomass</a:t>
            </a:r>
            <a:r>
              <a:rPr lang="en-US" b="1" i="0" dirty="0"/>
              <a:t> – </a:t>
            </a:r>
            <a:r>
              <a:rPr lang="en-US" i="0" dirty="0"/>
              <a:t>This pyramid represents the amount of biomass of the organisms 	present at each trophic level. Biomass is nothing but the weight of the 	organisms.</a:t>
            </a:r>
          </a:p>
        </p:txBody>
      </p:sp>
    </p:spTree>
    <p:extLst>
      <p:ext uri="{BB962C8B-B14F-4D97-AF65-F5344CB8AC3E}">
        <p14:creationId xmlns:p14="http://schemas.microsoft.com/office/powerpoint/2010/main" val="2461203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8402638"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036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id="{57C30398-3873-454B-A3A2-15B79644AEAA}"/>
              </a:ext>
            </a:extLst>
          </p:cNvPr>
          <p:cNvGrpSpPr>
            <a:grpSpLocks/>
          </p:cNvGrpSpPr>
          <p:nvPr/>
        </p:nvGrpSpPr>
        <p:grpSpPr bwMode="auto">
          <a:xfrm>
            <a:off x="1295400" y="533400"/>
            <a:ext cx="6533588" cy="5864327"/>
            <a:chOff x="2673496" y="404664"/>
            <a:chExt cx="5562522" cy="7249071"/>
          </a:xfrm>
        </p:grpSpPr>
        <p:pic>
          <p:nvPicPr>
            <p:cNvPr id="4" name="Picture 1">
              <a:extLst>
                <a:ext uri="{FF2B5EF4-FFF2-40B4-BE49-F238E27FC236}">
                  <a16:creationId xmlns:a16="http://schemas.microsoft.com/office/drawing/2014/main" id="{413CE3EF-5F6F-40E3-9662-395EE1D6DF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6068"/>
            <a:stretch>
              <a:fillRect/>
            </a:stretch>
          </p:blipFill>
          <p:spPr bwMode="auto">
            <a:xfrm>
              <a:off x="2673496" y="404664"/>
              <a:ext cx="4953000" cy="57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46D058-1637-49FC-95D6-AF7BF8B86410}"/>
                </a:ext>
              </a:extLst>
            </p:cNvPr>
            <p:cNvSpPr txBox="1"/>
            <p:nvPr/>
          </p:nvSpPr>
          <p:spPr>
            <a:xfrm>
              <a:off x="4860032" y="4572075"/>
              <a:ext cx="3375986" cy="3081660"/>
            </a:xfrm>
            <a:prstGeom prst="rect">
              <a:avLst/>
            </a:prstGeom>
            <a:noFill/>
          </p:spPr>
          <p:txBody>
            <a:bodyPr wrap="non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800" b="0" i="1" u="none" strike="noStrike" kern="0" cap="none" spc="0" normalizeH="0" baseline="0" noProof="0" dirty="0">
                  <a:ln w="3175">
                    <a:solidFill>
                      <a:prstClr val="white"/>
                    </a:solidFill>
                    <a:prstDash val="sysDot"/>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Brush Script MT" pitchFamily="66" charset="0"/>
                  <a:cs typeface="Arial" panose="020B0604020202020204" pitchFamily="34" charset="0"/>
                </a:rPr>
                <a:t>h</a:t>
              </a:r>
              <a:r>
                <a:rPr kumimoji="0" lang="en-US" sz="9600" b="0" i="1" u="none" strike="noStrike" kern="0" cap="none" spc="0" normalizeH="0" baseline="0" noProof="0" dirty="0">
                  <a:ln w="3175">
                    <a:solidFill>
                      <a:prstClr val="white"/>
                    </a:solidFill>
                    <a:prstDash val="sysDot"/>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Brush Script MT" pitchFamily="66" charset="0"/>
                  <a:cs typeface="Arial" panose="020B0604020202020204" pitchFamily="34" charset="0"/>
                </a:rPr>
                <a:t>a</a:t>
              </a:r>
              <a:r>
                <a:rPr kumimoji="0" lang="en-US" sz="6000" b="0" i="1" u="none" strike="noStrike" kern="0" cap="none" spc="0" normalizeH="0" baseline="0" noProof="0" dirty="0">
                  <a:ln w="3175">
                    <a:solidFill>
                      <a:prstClr val="white"/>
                    </a:solidFill>
                    <a:prstDash val="sysDot"/>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uLnTx/>
                  <a:uFillTx/>
                  <a:latin typeface="Brush Script MT" pitchFamily="66" charset="0"/>
                  <a:cs typeface="Arial" panose="020B0604020202020204" pitchFamily="34" charset="0"/>
                </a:rPr>
                <a:t>nks…,,,,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IN" sz="1800" b="1" i="0" u="none" strike="noStrike" kern="0" cap="none" spc="0" normalizeH="0" baseline="0" noProof="0" dirty="0">
                  <a:ln>
                    <a:noFill/>
                  </a:ln>
                  <a:solidFill>
                    <a:sysClr val="windowText" lastClr="000000"/>
                  </a:solidFill>
                  <a:effectLst/>
                  <a:uLnTx/>
                  <a:uFillTx/>
                  <a:latin typeface="Times New Roman"/>
                </a:rPr>
                <a:t>FOR YOUR KIND ATTENTION</a:t>
              </a:r>
              <a:endParaRPr kumimoji="0" lang="en-US" sz="1800" b="0" i="0" u="none" strike="noStrike" kern="0" cap="none" spc="0" normalizeH="0" baseline="0" noProof="0" dirty="0">
                <a:ln>
                  <a:noFill/>
                </a:ln>
                <a:solidFill>
                  <a:sysClr val="windowText" lastClr="000000"/>
                </a:solidFill>
                <a:effectLst/>
                <a:uLnTx/>
                <a:uFillTx/>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sp>
        <p:nvSpPr>
          <p:cNvPr id="3076" name="Rectangle 4"/>
          <p:cNvSpPr>
            <a:spLocks noChangeArrowheads="1"/>
          </p:cNvSpPr>
          <p:nvPr/>
        </p:nvSpPr>
        <p:spPr bwMode="auto">
          <a:xfrm>
            <a:off x="359441" y="661591"/>
            <a:ext cx="8415594" cy="5544344"/>
          </a:xfrm>
          <a:prstGeom prst="rect">
            <a:avLst/>
          </a:prstGeom>
          <a:noFill/>
          <a:ln w="9525">
            <a:noFill/>
            <a:miter lim="800000"/>
            <a:headEnd/>
            <a:tailEnd/>
          </a:ln>
          <a:effectLst/>
        </p:spPr>
        <p:txBody>
          <a:bodyPr/>
          <a:lstStyle/>
          <a:p>
            <a:pPr marL="342900" indent="-342900" algn="just">
              <a:spcBef>
                <a:spcPct val="20000"/>
              </a:spcBef>
              <a:buFont typeface="Wingdings" pitchFamily="2" charset="2"/>
              <a:buChar char="Ø"/>
              <a:defRPr/>
            </a:pPr>
            <a:r>
              <a:rPr lang="en-US" sz="3200" i="0" dirty="0">
                <a:effectLst>
                  <a:outerShdw blurRad="38100" dist="38100" dir="2700000" algn="tl">
                    <a:srgbClr val="C0C0C0"/>
                  </a:outerShdw>
                </a:effectLst>
                <a:latin typeface="+mn-lt"/>
              </a:rPr>
              <a:t>According to </a:t>
            </a:r>
            <a:r>
              <a:rPr lang="en-US" sz="3200" b="1" i="0" dirty="0" err="1">
                <a:effectLst>
                  <a:outerShdw blurRad="38100" dist="38100" dir="2700000" algn="tl">
                    <a:srgbClr val="C0C0C0"/>
                  </a:outerShdw>
                </a:effectLst>
                <a:latin typeface="+mn-lt"/>
              </a:rPr>
              <a:t>odum</a:t>
            </a:r>
            <a:r>
              <a:rPr lang="en-US" sz="3200" i="0" dirty="0">
                <a:effectLst>
                  <a:outerShdw blurRad="38100" dist="38100" dir="2700000" algn="tl">
                    <a:srgbClr val="C0C0C0"/>
                  </a:outerShdw>
                </a:effectLst>
                <a:latin typeface="+mn-lt"/>
              </a:rPr>
              <a:t> ecosystem is fundamental functional unit of organism and their environment.</a:t>
            </a:r>
          </a:p>
          <a:p>
            <a:pPr marL="342900" indent="-342900" algn="just">
              <a:spcBef>
                <a:spcPct val="20000"/>
              </a:spcBef>
              <a:buFont typeface="Wingdings" pitchFamily="2" charset="2"/>
              <a:buChar char="Ø"/>
              <a:defRPr/>
            </a:pPr>
            <a:r>
              <a:rPr lang="en-US" sz="3200" i="0" dirty="0">
                <a:effectLst>
                  <a:outerShdw blurRad="38100" dist="38100" dir="2700000" algn="tl">
                    <a:srgbClr val="C0C0C0"/>
                  </a:outerShdw>
                </a:effectLst>
                <a:latin typeface="+mn-lt"/>
              </a:rPr>
              <a:t>According to R. L. </a:t>
            </a:r>
            <a:r>
              <a:rPr lang="en-US" sz="3200" i="0" dirty="0" err="1">
                <a:effectLst>
                  <a:outerShdw blurRad="38100" dist="38100" dir="2700000" algn="tl">
                    <a:srgbClr val="C0C0C0"/>
                  </a:outerShdw>
                </a:effectLst>
                <a:latin typeface="+mn-lt"/>
              </a:rPr>
              <a:t>Lindman</a:t>
            </a:r>
            <a:r>
              <a:rPr lang="en-US" sz="3200" i="0" dirty="0">
                <a:effectLst>
                  <a:outerShdw blurRad="38100" dist="38100" dir="2700000" algn="tl">
                    <a:srgbClr val="C0C0C0"/>
                  </a:outerShdw>
                </a:effectLst>
                <a:latin typeface="+mn-lt"/>
              </a:rPr>
              <a:t>, “The term ecosystem composed of physical, chemical and biological processes within a specific time unit of any magnitude.</a:t>
            </a:r>
          </a:p>
          <a:p>
            <a:pPr marL="342900" indent="-342900" algn="just">
              <a:spcBef>
                <a:spcPct val="20000"/>
              </a:spcBef>
              <a:buFont typeface="Wingdings" pitchFamily="2" charset="2"/>
              <a:buChar char="Ø"/>
              <a:defRPr/>
            </a:pPr>
            <a:r>
              <a:rPr lang="en-US" sz="3200" i="0" dirty="0"/>
              <a:t>An ecosystem is a natural unit consisting of all plants, animals and micro-organisms (biotic factors) in an area functioning together with all of the non-living physical (abiotic) factors of the environment.</a:t>
            </a:r>
          </a:p>
          <a:p>
            <a:pPr marL="342900" indent="-342900" algn="just">
              <a:spcBef>
                <a:spcPct val="20000"/>
              </a:spcBef>
              <a:buFont typeface="Wingdings" pitchFamily="2" charset="2"/>
              <a:buChar char="Ø"/>
              <a:defRPr/>
            </a:pPr>
            <a:endParaRPr lang="en-US" sz="3200" i="0" dirty="0">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16130712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wd">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p:cTn id="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sp>
        <p:nvSpPr>
          <p:cNvPr id="3076" name="Rectangle 4"/>
          <p:cNvSpPr>
            <a:spLocks noChangeArrowheads="1"/>
          </p:cNvSpPr>
          <p:nvPr/>
        </p:nvSpPr>
        <p:spPr bwMode="auto">
          <a:xfrm>
            <a:off x="228600" y="762000"/>
            <a:ext cx="8686800" cy="5791200"/>
          </a:xfrm>
          <a:prstGeom prst="rect">
            <a:avLst/>
          </a:prstGeom>
          <a:noFill/>
          <a:ln w="9525">
            <a:noFill/>
            <a:miter lim="800000"/>
            <a:headEnd/>
            <a:tailEnd/>
          </a:ln>
          <a:effectLst/>
        </p:spPr>
        <p:txBody>
          <a:bodyPr/>
          <a:lstStyle/>
          <a:p>
            <a:pPr marL="342900" indent="-342900" algn="just">
              <a:spcBef>
                <a:spcPct val="20000"/>
              </a:spcBef>
              <a:buFont typeface="Wingdings" pitchFamily="2" charset="2"/>
              <a:buChar char="Ø"/>
              <a:defRPr/>
            </a:pPr>
            <a:r>
              <a:rPr lang="en-US" sz="3200" i="0" dirty="0">
                <a:effectLst>
                  <a:outerShdw blurRad="38100" dist="38100" dir="2700000" algn="tl">
                    <a:srgbClr val="C0C0C0"/>
                  </a:outerShdw>
                </a:effectLst>
                <a:latin typeface="+mn-lt"/>
              </a:rPr>
              <a:t>The branch of science that deals with the study of interactions between living organisms and their physical environment is called as ‘Ecology’, or  the study of ecosystems is called ‘Ecology’.</a:t>
            </a:r>
          </a:p>
          <a:p>
            <a:pPr marL="342900" indent="-342900" algn="just">
              <a:spcBef>
                <a:spcPct val="20000"/>
              </a:spcBef>
              <a:buFont typeface="Wingdings" pitchFamily="2" charset="2"/>
              <a:buChar char="Ø"/>
              <a:defRPr/>
            </a:pPr>
            <a:endParaRPr lang="en-US" sz="3200" i="0" dirty="0">
              <a:effectLst>
                <a:outerShdw blurRad="38100" dist="38100" dir="2700000" algn="tl">
                  <a:srgbClr val="C0C0C0"/>
                </a:outerShdw>
              </a:effectLst>
              <a:latin typeface="+mn-lt"/>
            </a:endParaRPr>
          </a:p>
          <a:p>
            <a:pPr marL="342900" indent="-342900" algn="just">
              <a:spcBef>
                <a:spcPct val="20000"/>
              </a:spcBef>
              <a:buFont typeface="Wingdings" pitchFamily="2" charset="2"/>
              <a:buChar char="Ø"/>
              <a:defRPr/>
            </a:pPr>
            <a:r>
              <a:rPr lang="en-US" sz="3200" i="0" dirty="0">
                <a:effectLst>
                  <a:outerShdw blurRad="38100" dist="38100" dir="2700000" algn="tl">
                    <a:srgbClr val="C0C0C0"/>
                  </a:outerShdw>
                </a:effectLst>
                <a:latin typeface="+mn-lt"/>
              </a:rPr>
              <a:t>The term ‘Ecology’ was coined by a German biologist </a:t>
            </a:r>
            <a:r>
              <a:rPr lang="en-US" sz="3200" i="0" dirty="0" err="1">
                <a:effectLst>
                  <a:outerShdw blurRad="38100" dist="38100" dir="2700000" algn="tl">
                    <a:srgbClr val="C0C0C0"/>
                  </a:outerShdw>
                </a:effectLst>
                <a:latin typeface="+mn-lt"/>
              </a:rPr>
              <a:t>Earnst</a:t>
            </a:r>
            <a:r>
              <a:rPr lang="en-US" sz="3200" i="0" dirty="0">
                <a:effectLst>
                  <a:outerShdw blurRad="38100" dist="38100" dir="2700000" algn="tl">
                    <a:srgbClr val="C0C0C0"/>
                  </a:outerShdw>
                </a:effectLst>
                <a:latin typeface="+mn-lt"/>
              </a:rPr>
              <a:t> Haeckel in 1869. </a:t>
            </a:r>
          </a:p>
          <a:p>
            <a:pPr marL="342900" indent="-342900" algn="just">
              <a:spcBef>
                <a:spcPct val="20000"/>
              </a:spcBef>
              <a:buFont typeface="Wingdings" pitchFamily="2" charset="2"/>
              <a:buChar char="Ø"/>
              <a:defRPr/>
            </a:pPr>
            <a:endParaRPr lang="en-US" sz="3200" i="0" dirty="0">
              <a:effectLst>
                <a:outerShdw blurRad="38100" dist="38100" dir="2700000" algn="tl">
                  <a:srgbClr val="C0C0C0"/>
                </a:outerShdw>
              </a:effectLst>
              <a:latin typeface="+mn-lt"/>
            </a:endParaRPr>
          </a:p>
          <a:p>
            <a:pPr marL="342900" indent="-342900" algn="just">
              <a:spcBef>
                <a:spcPct val="20000"/>
              </a:spcBef>
              <a:buFont typeface="Wingdings" pitchFamily="2" charset="2"/>
              <a:buChar char="Ø"/>
              <a:defRPr/>
            </a:pPr>
            <a:r>
              <a:rPr lang="en-US" sz="3200" i="0" dirty="0">
                <a:effectLst>
                  <a:outerShdw blurRad="38100" dist="38100" dir="2700000" algn="tl">
                    <a:srgbClr val="C0C0C0"/>
                  </a:outerShdw>
                </a:effectLst>
                <a:latin typeface="+mn-lt"/>
              </a:rPr>
              <a:t>The term ‘Ecology’  is derived from the </a:t>
            </a:r>
            <a:r>
              <a:rPr lang="en-US" sz="3200" i="0" dirty="0" err="1">
                <a:effectLst>
                  <a:outerShdw blurRad="38100" dist="38100" dir="2700000" algn="tl">
                    <a:srgbClr val="C0C0C0"/>
                  </a:outerShdw>
                </a:effectLst>
                <a:latin typeface="+mn-lt"/>
              </a:rPr>
              <a:t>greek</a:t>
            </a:r>
            <a:r>
              <a:rPr lang="en-US" sz="3200" i="0" dirty="0">
                <a:effectLst>
                  <a:outerShdw blurRad="38100" dist="38100" dir="2700000" algn="tl">
                    <a:srgbClr val="C0C0C0"/>
                  </a:outerShdw>
                </a:effectLst>
                <a:latin typeface="+mn-lt"/>
              </a:rPr>
              <a:t> word “</a:t>
            </a:r>
            <a:r>
              <a:rPr lang="en-US" sz="3200" i="0" dirty="0" err="1">
                <a:effectLst>
                  <a:outerShdw blurRad="38100" dist="38100" dir="2700000" algn="tl">
                    <a:srgbClr val="C0C0C0"/>
                  </a:outerShdw>
                </a:effectLst>
                <a:latin typeface="+mn-lt"/>
              </a:rPr>
              <a:t>Oikology</a:t>
            </a:r>
            <a:r>
              <a:rPr lang="en-US" sz="3200" i="0" dirty="0">
                <a:effectLst>
                  <a:outerShdw blurRad="38100" dist="38100" dir="2700000" algn="tl">
                    <a:srgbClr val="C0C0C0"/>
                  </a:outerShdw>
                </a:effectLst>
                <a:latin typeface="+mn-lt"/>
              </a:rPr>
              <a:t>” in which </a:t>
            </a:r>
            <a:r>
              <a:rPr lang="en-US" sz="3200" i="0" dirty="0" err="1">
                <a:effectLst>
                  <a:outerShdw blurRad="38100" dist="38100" dir="2700000" algn="tl">
                    <a:srgbClr val="C0C0C0"/>
                  </a:outerShdw>
                </a:effectLst>
                <a:latin typeface="+mn-lt"/>
              </a:rPr>
              <a:t>Oikos</a:t>
            </a:r>
            <a:r>
              <a:rPr lang="en-US" sz="3200" i="0" dirty="0">
                <a:effectLst>
                  <a:outerShdw blurRad="38100" dist="38100" dir="2700000" algn="tl">
                    <a:srgbClr val="C0C0C0"/>
                  </a:outerShdw>
                </a:effectLst>
                <a:latin typeface="+mn-lt"/>
              </a:rPr>
              <a:t> = home  and  logos = study.</a:t>
            </a:r>
          </a:p>
        </p:txBody>
      </p:sp>
    </p:spTree>
    <p:extLst>
      <p:ext uri="{BB962C8B-B14F-4D97-AF65-F5344CB8AC3E}">
        <p14:creationId xmlns:p14="http://schemas.microsoft.com/office/powerpoint/2010/main" val="260059755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wd">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p:cTn id="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219200"/>
          </a:xfrm>
        </p:spPr>
        <p:txBody>
          <a:bodyPr/>
          <a:lstStyle/>
          <a:p>
            <a:pPr algn="ctr"/>
            <a:r>
              <a:rPr lang="en-US" b="1" dirty="0">
                <a:solidFill>
                  <a:schemeClr val="tx1"/>
                </a:solidFill>
                <a:latin typeface="+mn-lt"/>
              </a:rPr>
              <a:t>Important characteristics of Ecosystem</a:t>
            </a:r>
            <a:endParaRPr lang="en-IN" b="1" dirty="0">
              <a:solidFill>
                <a:schemeClr val="tx1"/>
              </a:solidFill>
              <a:latin typeface="+mn-lt"/>
            </a:endParaRPr>
          </a:p>
        </p:txBody>
      </p:sp>
      <p:sp>
        <p:nvSpPr>
          <p:cNvPr id="3" name="Content Placeholder 2"/>
          <p:cNvSpPr>
            <a:spLocks noGrp="1"/>
          </p:cNvSpPr>
          <p:nvPr>
            <p:ph sz="quarter" idx="1"/>
          </p:nvPr>
        </p:nvSpPr>
        <p:spPr>
          <a:xfrm>
            <a:off x="228600" y="1219200"/>
            <a:ext cx="8229600" cy="5029200"/>
          </a:xfrm>
        </p:spPr>
        <p:txBody>
          <a:bodyPr/>
          <a:lstStyle/>
          <a:p>
            <a:r>
              <a:rPr lang="en-US" sz="2800" dirty="0"/>
              <a:t>Ecosystem is always dynamic.</a:t>
            </a:r>
          </a:p>
          <a:p>
            <a:r>
              <a:rPr lang="en-US" sz="2800" dirty="0"/>
              <a:t>Ecosystem is a functional unit.</a:t>
            </a:r>
          </a:p>
          <a:p>
            <a:r>
              <a:rPr lang="en-US" sz="2800" dirty="0"/>
              <a:t>Biotic and abiotic substances of ecosystem are inter-related.</a:t>
            </a:r>
          </a:p>
          <a:p>
            <a:r>
              <a:rPr lang="en-US" sz="2800" dirty="0"/>
              <a:t>An ecosystem has four trophic levels through which energy and nutrient </a:t>
            </a:r>
            <a:r>
              <a:rPr lang="en-US" sz="2800"/>
              <a:t>flow occurs-</a:t>
            </a:r>
            <a:endParaRPr lang="en-US" sz="2800" dirty="0"/>
          </a:p>
          <a:p>
            <a:r>
              <a:rPr lang="en-US" sz="2800" dirty="0"/>
              <a:t>First level-Primary producer</a:t>
            </a:r>
          </a:p>
          <a:p>
            <a:r>
              <a:rPr lang="en-US" sz="2800" dirty="0"/>
              <a:t>Second level- Primary Consumer</a:t>
            </a:r>
          </a:p>
          <a:p>
            <a:r>
              <a:rPr lang="en-US" sz="2800" dirty="0"/>
              <a:t>Third level- Secondary Consumer</a:t>
            </a:r>
          </a:p>
          <a:p>
            <a:r>
              <a:rPr lang="en-US" sz="2800" dirty="0"/>
              <a:t>Fourth level- Omnivores</a:t>
            </a:r>
          </a:p>
          <a:p>
            <a:endParaRPr lang="en-IN" dirty="0"/>
          </a:p>
        </p:txBody>
      </p:sp>
    </p:spTree>
    <p:extLst>
      <p:ext uri="{BB962C8B-B14F-4D97-AF65-F5344CB8AC3E}">
        <p14:creationId xmlns:p14="http://schemas.microsoft.com/office/powerpoint/2010/main" val="210961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64757" y="881066"/>
            <a:ext cx="8763000" cy="5509200"/>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3200" b="1" i="0" dirty="0">
                <a:latin typeface="+mn-lt"/>
              </a:rPr>
              <a:t>Natural</a:t>
            </a:r>
          </a:p>
          <a:p>
            <a:pPr>
              <a:spcBef>
                <a:spcPct val="50000"/>
              </a:spcBef>
              <a:buFont typeface="Wingdings" pitchFamily="2" charset="2"/>
              <a:buNone/>
            </a:pPr>
            <a:r>
              <a:rPr lang="en-US" sz="3200" i="0" dirty="0">
                <a:latin typeface="+mn-lt"/>
              </a:rPr>
              <a:t>1.Terrestrial ecosystems (grasslands, forests, desert ecosystems)</a:t>
            </a:r>
          </a:p>
          <a:p>
            <a:pPr>
              <a:spcBef>
                <a:spcPct val="50000"/>
              </a:spcBef>
              <a:buFont typeface="Wingdings" pitchFamily="2" charset="2"/>
              <a:buNone/>
            </a:pPr>
            <a:r>
              <a:rPr lang="en-US" sz="3200" i="0" dirty="0">
                <a:latin typeface="+mn-lt"/>
              </a:rPr>
              <a:t>2.Aquatic ecosystem</a:t>
            </a:r>
          </a:p>
          <a:p>
            <a:pPr>
              <a:spcBef>
                <a:spcPct val="50000"/>
              </a:spcBef>
              <a:buFont typeface="Wingdings" pitchFamily="2" charset="2"/>
              <a:buNone/>
            </a:pPr>
            <a:r>
              <a:rPr lang="en-US" sz="3200" i="0" dirty="0">
                <a:latin typeface="+mn-lt"/>
              </a:rPr>
              <a:t>       a. Lentic (Stagnant water) like lake, ponds etc.</a:t>
            </a:r>
          </a:p>
          <a:p>
            <a:pPr>
              <a:spcBef>
                <a:spcPct val="50000"/>
              </a:spcBef>
              <a:buFont typeface="Wingdings" pitchFamily="2" charset="2"/>
              <a:buNone/>
            </a:pPr>
            <a:r>
              <a:rPr lang="en-US" sz="3200" i="0" dirty="0">
                <a:latin typeface="+mn-lt"/>
              </a:rPr>
              <a:t>       b. Lotic (Flowing water) like river, ocean, sea, etc.</a:t>
            </a:r>
          </a:p>
          <a:p>
            <a:pPr>
              <a:spcBef>
                <a:spcPct val="50000"/>
              </a:spcBef>
              <a:buFont typeface="Wingdings" pitchFamily="2" charset="2"/>
              <a:buChar char="Ø"/>
            </a:pPr>
            <a:r>
              <a:rPr lang="en-US" sz="3200" b="1" i="0" dirty="0">
                <a:latin typeface="+mn-lt"/>
              </a:rPr>
              <a:t>Artificial</a:t>
            </a:r>
          </a:p>
          <a:p>
            <a:pPr>
              <a:spcBef>
                <a:spcPct val="50000"/>
              </a:spcBef>
              <a:buFont typeface="Wingdings" pitchFamily="2" charset="2"/>
              <a:buNone/>
            </a:pPr>
            <a:r>
              <a:rPr lang="en-US" sz="3200" i="0" dirty="0">
                <a:latin typeface="+mn-lt"/>
              </a:rPr>
              <a:t>1.A crop land, garden, aquarium, park, kitchen garden.     </a:t>
            </a:r>
          </a:p>
        </p:txBody>
      </p:sp>
      <p:sp>
        <p:nvSpPr>
          <p:cNvPr id="10243" name="WordArt 7"/>
          <p:cNvSpPr>
            <a:spLocks noChangeArrowheads="1" noChangeShapeType="1" noTextEdit="1"/>
          </p:cNvSpPr>
          <p:nvPr/>
        </p:nvSpPr>
        <p:spPr bwMode="auto">
          <a:xfrm>
            <a:off x="1371600" y="381000"/>
            <a:ext cx="6705600" cy="11430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sp>
        <p:nvSpPr>
          <p:cNvPr id="10246" name="Rectangle 5"/>
          <p:cNvSpPr>
            <a:spLocks noChangeArrowheads="1"/>
          </p:cNvSpPr>
          <p:nvPr/>
        </p:nvSpPr>
        <p:spPr bwMode="auto">
          <a:xfrm>
            <a:off x="1905000" y="173180"/>
            <a:ext cx="4381584" cy="707886"/>
          </a:xfrm>
          <a:prstGeom prst="rect">
            <a:avLst/>
          </a:prstGeom>
          <a:noFill/>
          <a:ln w="9525">
            <a:noFill/>
            <a:miter lim="800000"/>
            <a:headEnd/>
            <a:tailEnd/>
          </a:ln>
        </p:spPr>
        <p:txBody>
          <a:bodyPr wrap="none">
            <a:spAutoFit/>
          </a:bodyPr>
          <a:lstStyle/>
          <a:p>
            <a:r>
              <a:rPr lang="en-US" sz="4000" b="1" i="0" dirty="0">
                <a:latin typeface="+mn-lt"/>
              </a:rPr>
              <a:t>Types of  ecosystem</a:t>
            </a:r>
            <a:endParaRPr lang="en-US" sz="4000" b="1"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10243" name="WordArt 7"/>
          <p:cNvSpPr>
            <a:spLocks noChangeArrowheads="1" noChangeShapeType="1" noTextEdit="1"/>
          </p:cNvSpPr>
          <p:nvPr/>
        </p:nvSpPr>
        <p:spPr bwMode="auto">
          <a:xfrm>
            <a:off x="1371600" y="381000"/>
            <a:ext cx="6705600" cy="11430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pic>
        <p:nvPicPr>
          <p:cNvPr id="1029" name="Picture 5" descr="Types Of Ecosystem |Our environment class 10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5344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3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7" name="WordArt 3"/>
          <p:cNvSpPr>
            <a:spLocks noChangeArrowheads="1" noChangeShapeType="1" noTextEdit="1"/>
          </p:cNvSpPr>
          <p:nvPr/>
        </p:nvSpPr>
        <p:spPr bwMode="auto">
          <a:xfrm>
            <a:off x="762000" y="152400"/>
            <a:ext cx="7696200" cy="1079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a:ln w="9525">
                <a:round/>
                <a:headEnd/>
                <a:tailEnd/>
              </a:ln>
              <a:gradFill rotWithShape="1">
                <a:gsLst>
                  <a:gs pos="0">
                    <a:srgbClr val="FFFFCC"/>
                  </a:gs>
                  <a:gs pos="100000">
                    <a:srgbClr val="FF9999"/>
                  </a:gs>
                </a:gsLst>
                <a:lin ang="5400000" scaled="1"/>
              </a:gradFill>
              <a:latin typeface="Times New Roman"/>
              <a:cs typeface="Times New Roman"/>
            </a:endParaRPr>
          </a:p>
        </p:txBody>
      </p:sp>
      <p:pic>
        <p:nvPicPr>
          <p:cNvPr id="2050" name="Picture 2" descr="Ecosystem Concept - Best IAS Coaching in Bangal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3296"/>
            <a:ext cx="8534400" cy="56399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1371600" y="152400"/>
            <a:ext cx="6420347" cy="769441"/>
          </a:xfrm>
          <a:prstGeom prst="rect">
            <a:avLst/>
          </a:prstGeom>
          <a:noFill/>
          <a:ln w="9525">
            <a:noFill/>
            <a:miter lim="800000"/>
            <a:headEnd/>
            <a:tailEnd/>
          </a:ln>
        </p:spPr>
        <p:txBody>
          <a:bodyPr wrap="none">
            <a:spAutoFit/>
          </a:bodyPr>
          <a:lstStyle/>
          <a:p>
            <a:r>
              <a:rPr lang="en-US" sz="4400" b="1" i="0" dirty="0">
                <a:latin typeface="+mn-lt"/>
              </a:rPr>
              <a:t>Components of Ecosystem</a:t>
            </a:r>
            <a:endParaRPr lang="en-US" sz="4400" b="1" dirty="0">
              <a:latin typeface="+mn-lt"/>
            </a:endParaRPr>
          </a:p>
        </p:txBody>
      </p:sp>
    </p:spTree>
    <p:extLst>
      <p:ext uri="{BB962C8B-B14F-4D97-AF65-F5344CB8AC3E}">
        <p14:creationId xmlns:p14="http://schemas.microsoft.com/office/powerpoint/2010/main" val="276182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152400"/>
            <a:ext cx="8839200" cy="6555641"/>
          </a:xfrm>
          <a:prstGeom prst="rect">
            <a:avLst/>
          </a:prstGeom>
          <a:noFill/>
          <a:ln w="9525">
            <a:noFill/>
            <a:miter lim="800000"/>
            <a:headEnd/>
            <a:tailEnd/>
          </a:ln>
        </p:spPr>
        <p:txBody>
          <a:bodyPr wrap="square">
            <a:spAutoFit/>
          </a:bodyPr>
          <a:lstStyle/>
          <a:p>
            <a:pPr>
              <a:spcBef>
                <a:spcPct val="50000"/>
              </a:spcBef>
              <a:buFont typeface="Wingdings" pitchFamily="2" charset="2"/>
              <a:buNone/>
            </a:pPr>
            <a:r>
              <a:rPr lang="en-US" sz="2800" i="0" dirty="0">
                <a:latin typeface="+mn-lt"/>
              </a:rPr>
              <a:t>An ecosystem consists of two main components</a:t>
            </a:r>
          </a:p>
          <a:p>
            <a:pPr>
              <a:spcBef>
                <a:spcPct val="50000"/>
              </a:spcBef>
              <a:buFont typeface="Wingdings" pitchFamily="2" charset="2"/>
              <a:buChar char="Ø"/>
            </a:pPr>
            <a:r>
              <a:rPr lang="en-US" sz="2800" b="1" i="0" dirty="0">
                <a:latin typeface="+mn-lt"/>
              </a:rPr>
              <a:t>Abiotic or Non-living components.</a:t>
            </a:r>
          </a:p>
          <a:p>
            <a:pPr lvl="1">
              <a:spcBef>
                <a:spcPct val="50000"/>
              </a:spcBef>
            </a:pPr>
            <a:r>
              <a:rPr lang="en-US" sz="2800" b="1" i="0" dirty="0">
                <a:latin typeface="+mn-lt"/>
              </a:rPr>
              <a:t>1. Inorganic substances </a:t>
            </a:r>
            <a:r>
              <a:rPr lang="en-US" sz="2800" i="0" dirty="0">
                <a:latin typeface="+mn-lt"/>
              </a:rPr>
              <a:t>(soil, water, carbon, oxygen, nitrogen, carbon-dioxide, carbonate, phosphate etc.)</a:t>
            </a:r>
          </a:p>
          <a:p>
            <a:pPr lvl="1">
              <a:spcBef>
                <a:spcPct val="50000"/>
              </a:spcBef>
            </a:pPr>
            <a:endParaRPr lang="en-US" sz="2800" i="0" dirty="0">
              <a:latin typeface="+mn-lt"/>
            </a:endParaRPr>
          </a:p>
          <a:p>
            <a:pPr lvl="1">
              <a:spcBef>
                <a:spcPct val="50000"/>
              </a:spcBef>
            </a:pPr>
            <a:r>
              <a:rPr lang="en-US" sz="2800" b="1" i="0" dirty="0">
                <a:latin typeface="+mn-lt"/>
              </a:rPr>
              <a:t>2. Organic substances (</a:t>
            </a:r>
            <a:r>
              <a:rPr lang="en-US" sz="2800" i="0" dirty="0">
                <a:latin typeface="+mn-lt"/>
              </a:rPr>
              <a:t>Lipid, protein, carbohydrate, chlorophyll etc.)</a:t>
            </a:r>
          </a:p>
          <a:p>
            <a:pPr lvl="1">
              <a:spcBef>
                <a:spcPct val="50000"/>
              </a:spcBef>
            </a:pPr>
            <a:endParaRPr lang="en-US" sz="2800" i="0" dirty="0">
              <a:latin typeface="+mn-lt"/>
            </a:endParaRPr>
          </a:p>
          <a:p>
            <a:pPr lvl="1">
              <a:spcBef>
                <a:spcPct val="50000"/>
              </a:spcBef>
            </a:pPr>
            <a:r>
              <a:rPr lang="en-US" sz="2800" b="1" i="0" dirty="0">
                <a:latin typeface="+mn-lt"/>
              </a:rPr>
              <a:t>3. Climatic factors </a:t>
            </a:r>
            <a:r>
              <a:rPr lang="en-US" sz="2800" i="0" dirty="0">
                <a:latin typeface="+mn-lt"/>
              </a:rPr>
              <a:t>(sunlight, shade, intensity of solar influx, duration of sun hours, average temperature, annual rainfall, wind, latitude, altitude, soil type, water availability, water current etc.)</a:t>
            </a:r>
          </a:p>
        </p:txBody>
      </p:sp>
      <p:sp>
        <p:nvSpPr>
          <p:cNvPr id="11267" name="WordArt 3"/>
          <p:cNvSpPr>
            <a:spLocks noChangeArrowheads="1" noChangeShapeType="1" noTextEdit="1"/>
          </p:cNvSpPr>
          <p:nvPr/>
        </p:nvSpPr>
        <p:spPr bwMode="auto">
          <a:xfrm>
            <a:off x="762000" y="152400"/>
            <a:ext cx="7696200" cy="1079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a:ln w="9525">
                <a:round/>
                <a:headEnd/>
                <a:tailEnd/>
              </a:ln>
              <a:gradFill rotWithShape="1">
                <a:gsLst>
                  <a:gs pos="0">
                    <a:srgbClr val="FFFFCC"/>
                  </a:gs>
                  <a:gs pos="100000">
                    <a:srgbClr val="FF9999"/>
                  </a:gs>
                </a:gsLst>
                <a:lin ang="5400000" scaled="1"/>
              </a:gradFill>
              <a:latin typeface="Times New Roman"/>
              <a:cs typeface="Times New Roman"/>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734</TotalTime>
  <Words>1220</Words>
  <Application>Microsoft Office PowerPoint</Application>
  <PresentationFormat>On-screen Show (4:3)</PresentationFormat>
  <Paragraphs>96</Paragraphs>
  <Slides>23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Black</vt:lpstr>
      <vt:lpstr>Brush Script MT</vt:lpstr>
      <vt:lpstr>Calibri</vt:lpstr>
      <vt:lpstr>Franklin Gothic Book</vt:lpstr>
      <vt:lpstr>Perpetua</vt:lpstr>
      <vt:lpstr>Times New Roman</vt:lpstr>
      <vt:lpstr>Wingdings</vt:lpstr>
      <vt:lpstr>Wingdings 2</vt:lpstr>
      <vt:lpstr>Equity</vt:lpstr>
      <vt:lpstr>PowerPoint Presentation</vt:lpstr>
      <vt:lpstr>PowerPoint Presentation</vt:lpstr>
      <vt:lpstr>PowerPoint Presentation</vt:lpstr>
      <vt:lpstr>PowerPoint Presentation</vt:lpstr>
      <vt:lpstr>Important characteristics of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SVEC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sys15</dc:creator>
  <cp:lastModifiedBy>Arpit Srivastava</cp:lastModifiedBy>
  <cp:revision>70</cp:revision>
  <dcterms:created xsi:type="dcterms:W3CDTF">2006-12-27T07:33:43Z</dcterms:created>
  <dcterms:modified xsi:type="dcterms:W3CDTF">2023-01-11T07:11:37Z</dcterms:modified>
</cp:coreProperties>
</file>