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0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4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0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6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7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8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6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0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6A486-D875-4CAD-A84C-B6035B3BB398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0096-5DB6-4E96-A349-8F00B49C7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8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 Research- Role and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Ms. </a:t>
            </a:r>
            <a:r>
              <a:rPr lang="en-US" dirty="0" err="1" smtClean="0"/>
              <a:t>Preeti</a:t>
            </a:r>
            <a:r>
              <a:rPr lang="en-US" dirty="0" smtClean="0"/>
              <a:t> Singh</a:t>
            </a:r>
          </a:p>
          <a:p>
            <a:r>
              <a:rPr lang="en-US" dirty="0" smtClean="0"/>
              <a:t>Assistant Prof, GSVSCJMC,SVSU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92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9" y="502276"/>
            <a:ext cx="11024316" cy="5872766"/>
          </a:xfrm>
        </p:spPr>
        <p:txBody>
          <a:bodyPr>
            <a:noAutofit/>
          </a:bodyPr>
          <a:lstStyle/>
          <a:p>
            <a:pPr algn="just"/>
            <a:r>
              <a:rPr lang="en-US" sz="3100" dirty="0"/>
              <a:t>To survive, the media requires information about the consumer's changing </a:t>
            </a:r>
            <a:r>
              <a:rPr lang="en-US" sz="3100" dirty="0" smtClean="0"/>
              <a:t>tastes and </a:t>
            </a:r>
            <a:r>
              <a:rPr lang="en-US" sz="3100" dirty="0"/>
              <a:t>values, about shifts in demographic pattern. Finally, media need to understand </a:t>
            </a:r>
            <a:r>
              <a:rPr lang="en-US" sz="3100" dirty="0" smtClean="0"/>
              <a:t>the various </a:t>
            </a:r>
            <a:r>
              <a:rPr lang="en-US" sz="3100" dirty="0"/>
              <a:t>trends in life styles of target audiences:</a:t>
            </a:r>
          </a:p>
          <a:p>
            <a:pPr algn="just"/>
            <a:r>
              <a:rPr lang="en-US" sz="3100" dirty="0"/>
              <a:t>As a result of audience fragmentation in the mass media there is a keener focus </a:t>
            </a:r>
            <a:r>
              <a:rPr lang="en-US" sz="3100" dirty="0" smtClean="0"/>
              <a:t>on </a:t>
            </a:r>
            <a:r>
              <a:rPr lang="en-US" sz="3100" i="1" dirty="0" smtClean="0"/>
              <a:t>trend </a:t>
            </a:r>
            <a:r>
              <a:rPr lang="en-US" sz="3100" i="1" dirty="0"/>
              <a:t>studies </a:t>
            </a:r>
            <a:r>
              <a:rPr lang="en-US" sz="3100" dirty="0"/>
              <a:t>concerning new </a:t>
            </a:r>
            <a:r>
              <a:rPr lang="en-US" sz="3100" dirty="0" err="1"/>
              <a:t>behaviour</a:t>
            </a:r>
            <a:r>
              <a:rPr lang="en-US" sz="3100" dirty="0"/>
              <a:t> patterns. Besides, there is also a trend </a:t>
            </a:r>
            <a:r>
              <a:rPr lang="en-US" sz="3100" dirty="0" smtClean="0"/>
              <a:t>towards </a:t>
            </a:r>
            <a:r>
              <a:rPr lang="en-US" sz="3100" i="1" dirty="0" smtClean="0"/>
              <a:t>image </a:t>
            </a:r>
            <a:r>
              <a:rPr lang="en-US" sz="3100" i="1" dirty="0"/>
              <a:t>studies</a:t>
            </a:r>
            <a:r>
              <a:rPr lang="en-US" sz="3100" dirty="0"/>
              <a:t>, which investigate how people perceive media and their environment. </a:t>
            </a:r>
            <a:endParaRPr lang="en-US" sz="3100" dirty="0" smtClean="0"/>
          </a:p>
          <a:p>
            <a:pPr algn="just"/>
            <a:r>
              <a:rPr lang="en-US" sz="3100" dirty="0" smtClean="0"/>
              <a:t>Then there </a:t>
            </a:r>
            <a:r>
              <a:rPr lang="en-US" sz="3100" dirty="0"/>
              <a:t>is also a shift towards </a:t>
            </a:r>
            <a:r>
              <a:rPr lang="en-US" sz="3100" i="1" dirty="0"/>
              <a:t>segmentation studies</a:t>
            </a:r>
            <a:r>
              <a:rPr lang="en-US" sz="3100" dirty="0"/>
              <a:t>, which provide explanation of types </a:t>
            </a:r>
            <a:r>
              <a:rPr lang="en-US" sz="3100" dirty="0" smtClean="0"/>
              <a:t>or groups </a:t>
            </a:r>
            <a:r>
              <a:rPr lang="en-US" sz="3100" dirty="0"/>
              <a:t>of people. Now in the area of media research, these types of researches </a:t>
            </a:r>
            <a:r>
              <a:rPr lang="en-US" sz="3100" dirty="0" smtClean="0"/>
              <a:t>are conducted </a:t>
            </a:r>
            <a:r>
              <a:rPr lang="en-US" sz="3100" dirty="0"/>
              <a:t>which were previously considered the sole preserve of marketing, </a:t>
            </a:r>
            <a:r>
              <a:rPr lang="en-US" sz="3100" dirty="0" smtClean="0"/>
              <a:t>psychology and </a:t>
            </a:r>
            <a:r>
              <a:rPr lang="en-US" sz="3100" dirty="0"/>
              <a:t>sociology.</a:t>
            </a:r>
          </a:p>
        </p:txBody>
      </p:sp>
    </p:spTree>
    <p:extLst>
      <p:ext uri="{BB962C8B-B14F-4D97-AF65-F5344CB8AC3E}">
        <p14:creationId xmlns:p14="http://schemas.microsoft.com/office/powerpoint/2010/main" val="3336674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32" y="811369"/>
            <a:ext cx="10581068" cy="5365594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In recent years, mass media research included the various psychological </a:t>
            </a:r>
            <a:r>
              <a:rPr lang="en-US" sz="3600" dirty="0" smtClean="0"/>
              <a:t>and sociological </a:t>
            </a:r>
            <a:r>
              <a:rPr lang="en-US" sz="3600" dirty="0"/>
              <a:t>aspects of mass media. For example, many studies are conducted on </a:t>
            </a:r>
            <a:r>
              <a:rPr lang="en-US" sz="3600" dirty="0" smtClean="0"/>
              <a:t>the psychological </a:t>
            </a:r>
            <a:r>
              <a:rPr lang="en-US" sz="3600" dirty="0"/>
              <a:t>and emotional responses to television </a:t>
            </a:r>
            <a:r>
              <a:rPr lang="en-US" sz="3600" dirty="0" err="1"/>
              <a:t>programmes</a:t>
            </a:r>
            <a:r>
              <a:rPr lang="en-US" sz="3600" dirty="0"/>
              <a:t> and music played </a:t>
            </a:r>
            <a:r>
              <a:rPr lang="en-US" sz="3600" dirty="0" smtClean="0"/>
              <a:t>and broadcast </a:t>
            </a:r>
            <a:r>
              <a:rPr lang="en-US" sz="3600" dirty="0"/>
              <a:t>by radio and television.</a:t>
            </a:r>
          </a:p>
          <a:p>
            <a:pPr algn="just"/>
            <a:r>
              <a:rPr lang="en-US" sz="3600" dirty="0"/>
              <a:t>Today in media research, computer modeling and other sophisticated </a:t>
            </a:r>
            <a:r>
              <a:rPr lang="en-US" sz="3600" dirty="0" smtClean="0"/>
              <a:t>computer analysis </a:t>
            </a:r>
            <a:r>
              <a:rPr lang="en-US" sz="3600" dirty="0"/>
              <a:t>including multimedia applications have become commonplace.</a:t>
            </a:r>
          </a:p>
        </p:txBody>
      </p:sp>
    </p:spTree>
    <p:extLst>
      <p:ext uri="{BB962C8B-B14F-4D97-AF65-F5344CB8AC3E}">
        <p14:creationId xmlns:p14="http://schemas.microsoft.com/office/powerpoint/2010/main" val="3260916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DIFFERENCES BETWEEN MEDIA RESEARCH AND SOCIAL RESEARCH: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1506828"/>
            <a:ext cx="11500834" cy="46701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difference between media research and social science research are in fact one </a:t>
            </a:r>
            <a:r>
              <a:rPr lang="en-US" dirty="0" smtClean="0"/>
              <a:t>way of looking </a:t>
            </a:r>
            <a:r>
              <a:rPr lang="en-US" dirty="0"/>
              <a:t>at two related phenomena, namely, society and media. Both rely on the </a:t>
            </a:r>
            <a:r>
              <a:rPr lang="en-US" dirty="0" smtClean="0"/>
              <a:t>careful systematic </a:t>
            </a:r>
            <a:r>
              <a:rPr lang="en-US" dirty="0"/>
              <a:t>collection and analysis of data. Both strive for objectivity while </a:t>
            </a:r>
            <a:r>
              <a:rPr lang="en-US" dirty="0" smtClean="0"/>
              <a:t>recognizing the </a:t>
            </a:r>
            <a:r>
              <a:rPr lang="en-US" dirty="0"/>
              <a:t>importance of personal interpretation by experienced professionals in the </a:t>
            </a:r>
            <a:r>
              <a:rPr lang="en-US" dirty="0" smtClean="0"/>
              <a:t>respective fields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Most </a:t>
            </a:r>
            <a:r>
              <a:rPr lang="en-US" dirty="0"/>
              <a:t>often they employ the same methods for data gathering and analysis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r>
              <a:rPr lang="en-US" dirty="0"/>
              <a:t>The real difference lies in the purpose. The media research aims at keeping </a:t>
            </a:r>
            <a:r>
              <a:rPr lang="en-US" dirty="0" smtClean="0"/>
              <a:t>the public </a:t>
            </a:r>
            <a:r>
              <a:rPr lang="en-US" dirty="0"/>
              <a:t>informed about the events deemed important by them. On the contrary, </a:t>
            </a:r>
            <a:r>
              <a:rPr lang="en-US" dirty="0" smtClean="0"/>
              <a:t>social scientists </a:t>
            </a:r>
            <a:r>
              <a:rPr lang="en-US" dirty="0"/>
              <a:t>are interested in understanding and explaining human social </a:t>
            </a:r>
            <a:r>
              <a:rPr lang="en-US" dirty="0" smtClean="0"/>
              <a:t>behavior. </a:t>
            </a:r>
          </a:p>
          <a:p>
            <a:pPr algn="just"/>
            <a:r>
              <a:rPr lang="en-US" dirty="0" smtClean="0"/>
              <a:t>Their focus </a:t>
            </a:r>
            <a:r>
              <a:rPr lang="en-US" dirty="0"/>
              <a:t>is on grasping how social institutions including mass media institutions </a:t>
            </a:r>
            <a:r>
              <a:rPr lang="en-US" dirty="0" smtClean="0"/>
              <a:t>functions in </a:t>
            </a:r>
            <a:r>
              <a:rPr lang="en-US" dirty="0"/>
              <a:t>actual terms. Some social scientists are more concerned with practical </a:t>
            </a:r>
            <a:r>
              <a:rPr lang="en-US" dirty="0" smtClean="0"/>
              <a:t>problems rather </a:t>
            </a:r>
            <a:r>
              <a:rPr lang="en-US" dirty="0"/>
              <a:t>than developing abstract, theoretical understanding. While both are interested </a:t>
            </a:r>
            <a:r>
              <a:rPr lang="en-US" dirty="0" smtClean="0"/>
              <a:t>in generating </a:t>
            </a:r>
            <a:r>
              <a:rPr lang="en-US" dirty="0"/>
              <a:t>knowledge, the primary goal of media research is communicate it.</a:t>
            </a:r>
          </a:p>
        </p:txBody>
      </p:sp>
    </p:spTree>
    <p:extLst>
      <p:ext uri="{BB962C8B-B14F-4D97-AF65-F5344CB8AC3E}">
        <p14:creationId xmlns:p14="http://schemas.microsoft.com/office/powerpoint/2010/main" val="2902078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54" y="566670"/>
            <a:ext cx="10766738" cy="582125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Many studies conducted by media expert and social scientists are </a:t>
            </a:r>
            <a:r>
              <a:rPr lang="en-US" dirty="0" smtClean="0"/>
              <a:t>complementary to </a:t>
            </a:r>
            <a:r>
              <a:rPr lang="en-US" dirty="0"/>
              <a:t>each other. They help us to understand modern societies. They tell us a lot about </a:t>
            </a:r>
            <a:r>
              <a:rPr lang="en-US" dirty="0" smtClean="0"/>
              <a:t>what is </a:t>
            </a:r>
            <a:r>
              <a:rPr lang="en-US" dirty="0"/>
              <a:t>happening in the society and in the media. They also inform us about the effect of </a:t>
            </a:r>
            <a:r>
              <a:rPr lang="en-US" dirty="0" smtClean="0"/>
              <a:t>the news </a:t>
            </a:r>
            <a:r>
              <a:rPr lang="en-US" dirty="0"/>
              <a:t>media on public opinion and politics.</a:t>
            </a:r>
          </a:p>
          <a:p>
            <a:pPr algn="just"/>
            <a:r>
              <a:rPr lang="en-US" dirty="0"/>
              <a:t>Media research can help us understand the ways in which media can meet </a:t>
            </a:r>
            <a:r>
              <a:rPr lang="en-US" dirty="0" smtClean="0"/>
              <a:t>the needs </a:t>
            </a:r>
            <a:r>
              <a:rPr lang="en-US" dirty="0"/>
              <a:t>of the audience. The answer to the above question can help us manage </a:t>
            </a:r>
            <a:r>
              <a:rPr lang="en-US" dirty="0" smtClean="0"/>
              <a:t>media organizations </a:t>
            </a:r>
            <a:r>
              <a:rPr lang="en-US" dirty="0"/>
              <a:t>much better from a business point of view. It can make the media </a:t>
            </a:r>
            <a:r>
              <a:rPr lang="en-US" dirty="0" smtClean="0"/>
              <a:t>more socially </a:t>
            </a:r>
            <a:r>
              <a:rPr lang="en-US" dirty="0"/>
              <a:t>responsible, particularly if </a:t>
            </a:r>
            <a:r>
              <a:rPr lang="en-US" dirty="0" smtClean="0"/>
              <a:t>communication </a:t>
            </a:r>
            <a:r>
              <a:rPr lang="en-US" dirty="0"/>
              <a:t>professionals and media </a:t>
            </a:r>
            <a:r>
              <a:rPr lang="en-US" dirty="0" smtClean="0"/>
              <a:t>consumers become </a:t>
            </a:r>
            <a:r>
              <a:rPr lang="en-US" dirty="0"/>
              <a:t>more aware about the problems the society is facing at present.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will </a:t>
            </a:r>
            <a:r>
              <a:rPr lang="en-US" dirty="0" smtClean="0"/>
              <a:t>help them </a:t>
            </a:r>
            <a:r>
              <a:rPr lang="en-US" dirty="0"/>
              <a:t>make better decisions not only to manage and regulate the media effectively, </a:t>
            </a:r>
            <a:r>
              <a:rPr lang="en-US" dirty="0" smtClean="0"/>
              <a:t>but also </a:t>
            </a:r>
            <a:r>
              <a:rPr lang="en-US" dirty="0"/>
              <a:t>to insightfully deal with social and political issues.</a:t>
            </a:r>
          </a:p>
        </p:txBody>
      </p:sp>
    </p:spTree>
    <p:extLst>
      <p:ext uri="{BB962C8B-B14F-4D97-AF65-F5344CB8AC3E}">
        <p14:creationId xmlns:p14="http://schemas.microsoft.com/office/powerpoint/2010/main" val="13600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515154"/>
            <a:ext cx="10882648" cy="5859887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Since social sciences deal with issues more generally by using, social </a:t>
            </a:r>
            <a:r>
              <a:rPr lang="en-US" dirty="0" smtClean="0"/>
              <a:t>scientific approaches</a:t>
            </a:r>
            <a:r>
              <a:rPr lang="en-US" dirty="0"/>
              <a:t>, it will not answer most of the immediate questions. However, it can </a:t>
            </a:r>
            <a:r>
              <a:rPr lang="en-US" dirty="0" smtClean="0"/>
              <a:t>provide important </a:t>
            </a:r>
            <a:r>
              <a:rPr lang="en-US" dirty="0"/>
              <a:t>insights about the goings on in the society.</a:t>
            </a:r>
          </a:p>
          <a:p>
            <a:pPr algn="just"/>
            <a:r>
              <a:rPr lang="en-US" dirty="0"/>
              <a:t>Media research both reflects and helps shape our perceptions of the </a:t>
            </a:r>
            <a:r>
              <a:rPr lang="en-US" dirty="0" smtClean="0"/>
              <a:t>appropriate roles </a:t>
            </a:r>
            <a:r>
              <a:rPr lang="en-US" dirty="0"/>
              <a:t>of media professionals, media institutions, groups and public figures. It helps </a:t>
            </a:r>
            <a:r>
              <a:rPr lang="en-US" dirty="0" smtClean="0"/>
              <a:t>teach us </a:t>
            </a:r>
            <a:r>
              <a:rPr lang="en-US" dirty="0"/>
              <a:t>what issues are important. It provides us with adequate information to form opinions.</a:t>
            </a:r>
          </a:p>
          <a:p>
            <a:pPr algn="just"/>
            <a:r>
              <a:rPr lang="en-US" dirty="0"/>
              <a:t>The influence of media on modern societies is very powerful but it is not a </a:t>
            </a:r>
            <a:r>
              <a:rPr lang="en-US" dirty="0" smtClean="0"/>
              <a:t>one way. Social </a:t>
            </a:r>
            <a:r>
              <a:rPr lang="en-US" dirty="0"/>
              <a:t>sciences research also affects the mass media and media </a:t>
            </a:r>
            <a:r>
              <a:rPr lang="en-US" dirty="0" smtClean="0"/>
              <a:t>organizations, particularly </a:t>
            </a:r>
            <a:r>
              <a:rPr lang="en-US" dirty="0"/>
              <a:t>in contexts like- social values and cultural legacies. </a:t>
            </a:r>
            <a:endParaRPr lang="en-US" dirty="0" smtClean="0"/>
          </a:p>
          <a:p>
            <a:pPr algn="just"/>
            <a:r>
              <a:rPr lang="en-US" dirty="0" smtClean="0"/>
              <a:t>Social </a:t>
            </a:r>
            <a:r>
              <a:rPr lang="en-US" dirty="0"/>
              <a:t>sciences </a:t>
            </a:r>
            <a:r>
              <a:rPr lang="en-US" dirty="0" smtClean="0"/>
              <a:t>research can </a:t>
            </a:r>
            <a:r>
              <a:rPr lang="en-US" dirty="0"/>
              <a:t>also help us understand how different government are influencing media. The </a:t>
            </a:r>
            <a:r>
              <a:rPr lang="en-US" dirty="0" smtClean="0"/>
              <a:t>other important </a:t>
            </a:r>
            <a:r>
              <a:rPr lang="en-US" dirty="0"/>
              <a:t>areas covered are how the media influence our thinking, what role they play </a:t>
            </a:r>
            <a:r>
              <a:rPr lang="en-US" dirty="0" smtClean="0"/>
              <a:t>in everyday </a:t>
            </a:r>
            <a:r>
              <a:rPr lang="en-US" dirty="0"/>
              <a:t>life and how media institutions vary from society to society. These are </a:t>
            </a:r>
            <a:r>
              <a:rPr lang="en-US" dirty="0" smtClean="0"/>
              <a:t>all important </a:t>
            </a:r>
            <a:r>
              <a:rPr lang="en-US" dirty="0"/>
              <a:t>and meaningful areas of research.</a:t>
            </a:r>
          </a:p>
        </p:txBody>
      </p:sp>
    </p:spTree>
    <p:extLst>
      <p:ext uri="{BB962C8B-B14F-4D97-AF65-F5344CB8AC3E}">
        <p14:creationId xmlns:p14="http://schemas.microsoft.com/office/powerpoint/2010/main" val="3716333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669701"/>
            <a:ext cx="10671220" cy="550726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The methods to study the media have been borrowed from social sciences </a:t>
            </a:r>
            <a:r>
              <a:rPr lang="en-US" dirty="0" smtClean="0"/>
              <a:t>like Sociology</a:t>
            </a:r>
            <a:r>
              <a:rPr lang="en-US" dirty="0"/>
              <a:t>, Psychology and Anthropology, etc. Empirical methods, widely used </a:t>
            </a:r>
            <a:r>
              <a:rPr lang="en-US" dirty="0" smtClean="0"/>
              <a:t>in Economics</a:t>
            </a:r>
            <a:r>
              <a:rPr lang="en-US" dirty="0"/>
              <a:t>, are very much in use in today's media research.</a:t>
            </a:r>
          </a:p>
          <a:p>
            <a:pPr algn="just"/>
            <a:r>
              <a:rPr lang="en-US" dirty="0"/>
              <a:t>Media research, like social science research, uses both qualitative and </a:t>
            </a:r>
            <a:r>
              <a:rPr lang="en-US" dirty="0" smtClean="0"/>
              <a:t>quantitative methods</a:t>
            </a:r>
            <a:r>
              <a:rPr lang="en-US" dirty="0"/>
              <a:t>. It uses qualitative and interpretative methods to summarize findings in words.</a:t>
            </a:r>
          </a:p>
          <a:p>
            <a:pPr algn="just"/>
            <a:r>
              <a:rPr lang="en-US" dirty="0"/>
              <a:t>It uses quantitative or statistical methods to summarize findings in numbers.</a:t>
            </a:r>
          </a:p>
          <a:p>
            <a:pPr algn="just"/>
            <a:r>
              <a:rPr lang="en-US" dirty="0"/>
              <a:t>The impact of communication research as in case of the role of the </a:t>
            </a:r>
            <a:r>
              <a:rPr lang="en-US" dirty="0" smtClean="0"/>
              <a:t>electronic media </a:t>
            </a:r>
            <a:r>
              <a:rPr lang="en-US" dirty="0"/>
              <a:t>on problem of intercultural communication including that between subcultures </a:t>
            </a:r>
            <a:r>
              <a:rPr lang="en-US" dirty="0" smtClean="0"/>
              <a:t>in modern </a:t>
            </a:r>
            <a:r>
              <a:rPr lang="en-US" dirty="0"/>
              <a:t>multi ethnic societies have been extended to a great extent as a result of the </a:t>
            </a:r>
            <a:r>
              <a:rPr lang="en-US" dirty="0" smtClean="0"/>
              <a:t>use of </a:t>
            </a:r>
            <a:r>
              <a:rPr lang="en-US" dirty="0"/>
              <a:t>social scientific methods.</a:t>
            </a:r>
          </a:p>
        </p:txBody>
      </p:sp>
    </p:spTree>
    <p:extLst>
      <p:ext uri="{BB962C8B-B14F-4D97-AF65-F5344CB8AC3E}">
        <p14:creationId xmlns:p14="http://schemas.microsoft.com/office/powerpoint/2010/main" val="239646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669701"/>
            <a:ext cx="10676586" cy="5602310"/>
          </a:xfrm>
        </p:spPr>
        <p:txBody>
          <a:bodyPr>
            <a:noAutofit/>
          </a:bodyPr>
          <a:lstStyle/>
          <a:p>
            <a:pPr algn="just"/>
            <a:r>
              <a:rPr lang="en-US" sz="3200" dirty="0"/>
              <a:t>Media technologies like computers have also contributed a lot to changes in </a:t>
            </a:r>
            <a:r>
              <a:rPr lang="en-US" sz="3200" dirty="0" smtClean="0"/>
              <a:t>the society</a:t>
            </a:r>
            <a:r>
              <a:rPr lang="en-US" sz="3200" dirty="0"/>
              <a:t>. At a functional level, these technologies are used to produce desktop </a:t>
            </a:r>
            <a:r>
              <a:rPr lang="en-US" sz="3200" dirty="0" smtClean="0"/>
              <a:t>published materials</a:t>
            </a:r>
            <a:r>
              <a:rPr lang="en-US" sz="3200" dirty="0"/>
              <a:t>, as a new commercial mass medium in the form of videotext, and are </a:t>
            </a:r>
            <a:r>
              <a:rPr lang="en-US" sz="3200" dirty="0" smtClean="0"/>
              <a:t>direct links </a:t>
            </a:r>
            <a:r>
              <a:rPr lang="en-US" sz="3200" dirty="0"/>
              <a:t>between individuals in the form of electronic mail.</a:t>
            </a:r>
          </a:p>
          <a:p>
            <a:pPr algn="just"/>
            <a:r>
              <a:rPr lang="en-US" sz="3200" dirty="0"/>
              <a:t>The electronic networks are creating communities that are physically </a:t>
            </a:r>
            <a:r>
              <a:rPr lang="en-US" sz="3200" dirty="0" smtClean="0"/>
              <a:t>dispersed across </a:t>
            </a:r>
            <a:r>
              <a:rPr lang="en-US" sz="3200" dirty="0"/>
              <a:t>a country or around the world, but are connected through machines. </a:t>
            </a:r>
            <a:r>
              <a:rPr lang="en-US" sz="3200" dirty="0" smtClean="0"/>
              <a:t>These computer </a:t>
            </a:r>
            <a:r>
              <a:rPr lang="en-US" sz="3200" dirty="0"/>
              <a:t>and Internet-linked virtual societies with new kinds of experiences </a:t>
            </a:r>
            <a:r>
              <a:rPr lang="en-US" sz="3200" dirty="0" smtClean="0"/>
              <a:t>have created </a:t>
            </a:r>
            <a:r>
              <a:rPr lang="en-US" sz="3200" dirty="0"/>
              <a:t>an important area of research. This is what a growing number of today’s </a:t>
            </a:r>
            <a:r>
              <a:rPr lang="en-US" sz="3200" dirty="0" smtClean="0"/>
              <a:t>social scientists </a:t>
            </a:r>
            <a:r>
              <a:rPr lang="en-US" sz="3200" dirty="0"/>
              <a:t>and media researchers are exploring.</a:t>
            </a:r>
          </a:p>
        </p:txBody>
      </p:sp>
    </p:spTree>
    <p:extLst>
      <p:ext uri="{BB962C8B-B14F-4D97-AF65-F5344CB8AC3E}">
        <p14:creationId xmlns:p14="http://schemas.microsoft.com/office/powerpoint/2010/main" val="2212182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399245"/>
            <a:ext cx="10503794" cy="5777718"/>
          </a:xfrm>
        </p:spPr>
        <p:txBody>
          <a:bodyPr>
            <a:noAutofit/>
          </a:bodyPr>
          <a:lstStyle/>
          <a:p>
            <a:pPr algn="just"/>
            <a:r>
              <a:rPr lang="en-US" sz="3200" dirty="0"/>
              <a:t>There is an increasing use of computers and other technologies </a:t>
            </a:r>
            <a:r>
              <a:rPr lang="en-US" sz="3200" dirty="0" smtClean="0"/>
              <a:t>for communication </a:t>
            </a:r>
            <a:r>
              <a:rPr lang="en-US" sz="3200" dirty="0"/>
              <a:t>research. From research design preparation, to data collection, </a:t>
            </a:r>
            <a:r>
              <a:rPr lang="en-US" sz="3200" dirty="0" smtClean="0"/>
              <a:t>to tabulation</a:t>
            </a:r>
            <a:r>
              <a:rPr lang="en-US" sz="3200" dirty="0"/>
              <a:t>, to data analysis, these modern technologies are being increasingly used.</a:t>
            </a:r>
          </a:p>
          <a:p>
            <a:pPr algn="just"/>
            <a:r>
              <a:rPr lang="en-US" sz="3200" dirty="0"/>
              <a:t>Other areas in which both social scientists and media researchers are </a:t>
            </a:r>
            <a:r>
              <a:rPr lang="en-US" sz="3200" dirty="0" smtClean="0"/>
              <a:t>interested pertain </a:t>
            </a:r>
            <a:r>
              <a:rPr lang="en-US" sz="3200" dirty="0"/>
              <a:t>to the relationships among gender and ethnic stereotypes. They are </a:t>
            </a:r>
            <a:r>
              <a:rPr lang="en-US" sz="3200" dirty="0" smtClean="0"/>
              <a:t>concerned with </a:t>
            </a:r>
            <a:r>
              <a:rPr lang="en-US" sz="3200" dirty="0"/>
              <a:t>the portrayals of these groups in the mass media. Also they study this issue with </a:t>
            </a:r>
            <a:r>
              <a:rPr lang="en-US" sz="3200" dirty="0" smtClean="0"/>
              <a:t>a focus </a:t>
            </a:r>
            <a:r>
              <a:rPr lang="en-US" sz="3200" dirty="0"/>
              <a:t>on the impacts of media across national and cultural boundaries.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98560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399245"/>
            <a:ext cx="10503794" cy="577771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Both media researchers and social scientists are focusing on the ways to increase the diversity and representativeness with a view to enriching the context of democracy itself.</a:t>
            </a:r>
          </a:p>
          <a:p>
            <a:pPr algn="just"/>
            <a:r>
              <a:rPr lang="en-US" sz="3600" dirty="0" smtClean="0"/>
              <a:t>Media and social sciences research are also concerned with the ever-growing relationship between media and society as a result of the introduction of new technologies. How the both disciplines will respond to this new challenge and in what areas they both will develop to achieve a higher understanding of the human self and society is a pivotal question.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3735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4923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3" y="1532586"/>
            <a:ext cx="11281893" cy="486821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Media research is the study of the social, psychological and physical aspects and </a:t>
            </a:r>
            <a:r>
              <a:rPr lang="en-US" dirty="0" smtClean="0"/>
              <a:t>effects of </a:t>
            </a:r>
            <a:r>
              <a:rPr lang="en-US" dirty="0"/>
              <a:t>the different mass media.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how much time do people spend with </a:t>
            </a:r>
            <a:r>
              <a:rPr lang="en-US" dirty="0" smtClean="0"/>
              <a:t>a particular </a:t>
            </a:r>
            <a:r>
              <a:rPr lang="en-US" dirty="0"/>
              <a:t>medium? Whether it has the effect of bringing about changes in </a:t>
            </a:r>
            <a:r>
              <a:rPr lang="en-US" dirty="0" smtClean="0"/>
              <a:t>the perspectives </a:t>
            </a:r>
            <a:r>
              <a:rPr lang="en-US" dirty="0"/>
              <a:t>of people? Does the use of medium have any harmful effects? </a:t>
            </a:r>
            <a:r>
              <a:rPr lang="en-US" dirty="0" smtClean="0"/>
              <a:t>Whether these </a:t>
            </a:r>
            <a:r>
              <a:rPr lang="en-US" dirty="0"/>
              <a:t>effects are because of technology or the programme contents. What the </a:t>
            </a:r>
            <a:r>
              <a:rPr lang="en-US" dirty="0" smtClean="0"/>
              <a:t>media users </a:t>
            </a:r>
            <a:r>
              <a:rPr lang="en-US" dirty="0"/>
              <a:t>want and expect to hear or read or see and experience</a:t>
            </a:r>
            <a:r>
              <a:rPr lang="en-US" dirty="0" smtClean="0"/>
              <a:t>?</a:t>
            </a:r>
          </a:p>
          <a:p>
            <a:pPr algn="just"/>
            <a:r>
              <a:rPr lang="en-US" dirty="0"/>
              <a:t>In this connection it is also researched whether a medium can provide </a:t>
            </a:r>
            <a:r>
              <a:rPr lang="en-US" dirty="0" smtClean="0"/>
              <a:t>information and </a:t>
            </a:r>
            <a:r>
              <a:rPr lang="en-US" dirty="0"/>
              <a:t>entertainment to more and different types of people. In what way, new </a:t>
            </a:r>
            <a:r>
              <a:rPr lang="en-US" dirty="0" smtClean="0"/>
              <a:t>technology can </a:t>
            </a:r>
            <a:r>
              <a:rPr lang="en-US" dirty="0"/>
              <a:t>be used to improve or enhance the sight or sound of the medium? How is it </a:t>
            </a:r>
            <a:r>
              <a:rPr lang="en-US" dirty="0" smtClean="0"/>
              <a:t>possible to </a:t>
            </a:r>
            <a:r>
              <a:rPr lang="en-US" dirty="0"/>
              <a:t>change the content or programming to make it more valuable effective </a:t>
            </a:r>
            <a:r>
              <a:rPr lang="en-US" dirty="0" smtClean="0"/>
              <a:t>and entertaining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9468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MEDIA RESEARCH- AN INTRODUCTION: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313"/>
            <a:ext cx="10515600" cy="4721650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Media research includes a whole range of study about the development of media, </a:t>
            </a:r>
            <a:r>
              <a:rPr lang="en-US" sz="3600" dirty="0" smtClean="0"/>
              <a:t>their achievements </a:t>
            </a:r>
            <a:r>
              <a:rPr lang="en-US" sz="3600" dirty="0"/>
              <a:t>and effects. It includes the methods used in collecting and </a:t>
            </a:r>
            <a:r>
              <a:rPr lang="en-US" sz="3600" dirty="0" smtClean="0"/>
              <a:t>analyzing information </a:t>
            </a:r>
            <a:r>
              <a:rPr lang="en-US" sz="3600" dirty="0"/>
              <a:t>with regard to newspapers, magazines, radio, TV, Cinema or other </a:t>
            </a:r>
            <a:r>
              <a:rPr lang="en-US" sz="3600" dirty="0" smtClean="0"/>
              <a:t>mass media</a:t>
            </a:r>
            <a:r>
              <a:rPr lang="en-US" sz="3600" dirty="0"/>
              <a:t>. </a:t>
            </a:r>
            <a:endParaRPr lang="en-US" sz="3600" dirty="0" smtClean="0"/>
          </a:p>
          <a:p>
            <a:pPr algn="just"/>
            <a:r>
              <a:rPr lang="en-US" sz="3600" dirty="0" smtClean="0"/>
              <a:t>It </a:t>
            </a:r>
            <a:r>
              <a:rPr lang="en-US" sz="3600" dirty="0"/>
              <a:t>also concerns with an expanded discussion of the scientific methods </a:t>
            </a:r>
            <a:r>
              <a:rPr lang="en-US" sz="3600" dirty="0" smtClean="0"/>
              <a:t>of research</a:t>
            </a:r>
            <a:r>
              <a:rPr lang="en-US" sz="3600" dirty="0"/>
              <a:t>. While studying any medium of communication we may ask series of questions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084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888642"/>
            <a:ext cx="10568189" cy="5288321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nature of the medium?</a:t>
            </a:r>
          </a:p>
          <a:p>
            <a:r>
              <a:rPr lang="en-US" dirty="0" smtClean="0"/>
              <a:t>How does it work?</a:t>
            </a:r>
          </a:p>
          <a:p>
            <a:r>
              <a:rPr lang="en-US" dirty="0" smtClean="0"/>
              <a:t>What technology does it involve?</a:t>
            </a:r>
          </a:p>
          <a:p>
            <a:r>
              <a:rPr lang="en-US" dirty="0" smtClean="0"/>
              <a:t>How is it different or similar to any other media in any ways?</a:t>
            </a:r>
          </a:p>
          <a:p>
            <a:r>
              <a:rPr lang="en-US" dirty="0" smtClean="0"/>
              <a:t>What function and/or services does it provide?</a:t>
            </a:r>
          </a:p>
          <a:p>
            <a:r>
              <a:rPr lang="en-US" dirty="0" smtClean="0"/>
              <a:t>How much does it cost?</a:t>
            </a:r>
          </a:p>
          <a:p>
            <a:r>
              <a:rPr lang="en-US" dirty="0" smtClean="0"/>
              <a:t>Who will have access to the new medium?</a:t>
            </a:r>
          </a:p>
          <a:p>
            <a:r>
              <a:rPr lang="en-US" dirty="0" smtClean="0"/>
              <a:t>Is this medium effective?</a:t>
            </a:r>
          </a:p>
          <a:p>
            <a:r>
              <a:rPr lang="en-US" dirty="0" smtClean="0"/>
              <a:t>Can its performance be improved?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4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695459"/>
            <a:ext cx="10555310" cy="5481504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Media research also accumulates information about the uses of the mass media and </a:t>
            </a:r>
            <a:r>
              <a:rPr lang="en-US" sz="3200" dirty="0" smtClean="0"/>
              <a:t>also the </a:t>
            </a:r>
            <a:r>
              <a:rPr lang="en-US" sz="3200" dirty="0"/>
              <a:t>users of the mass media. In this connection we may ask:</a:t>
            </a:r>
          </a:p>
          <a:p>
            <a:pPr algn="just"/>
            <a:r>
              <a:rPr lang="en-US" sz="3200" dirty="0" smtClean="0"/>
              <a:t>How </a:t>
            </a:r>
            <a:r>
              <a:rPr lang="en-US" sz="3200" dirty="0"/>
              <a:t>the people use a medium or the various media?</a:t>
            </a:r>
          </a:p>
          <a:p>
            <a:pPr algn="just"/>
            <a:r>
              <a:rPr lang="en-US" sz="3200" dirty="0" smtClean="0"/>
              <a:t>Whether </a:t>
            </a:r>
            <a:r>
              <a:rPr lang="en-US" sz="3200" dirty="0"/>
              <a:t>it is used for information only and/or for entertainment and </a:t>
            </a:r>
            <a:r>
              <a:rPr lang="en-US" sz="3200" dirty="0" smtClean="0"/>
              <a:t>education also?</a:t>
            </a:r>
          </a:p>
          <a:p>
            <a:pPr algn="just"/>
            <a:r>
              <a:rPr lang="en-US" sz="3200" dirty="0"/>
              <a:t>Which category of people use the different media more and why?</a:t>
            </a:r>
          </a:p>
          <a:p>
            <a:pPr algn="just"/>
            <a:r>
              <a:rPr lang="en-US" sz="3200" dirty="0" smtClean="0"/>
              <a:t>What </a:t>
            </a:r>
            <a:r>
              <a:rPr lang="en-US" sz="3200" dirty="0"/>
              <a:t>gratification do the media provide?</a:t>
            </a:r>
          </a:p>
          <a:p>
            <a:pPr algn="just"/>
            <a:r>
              <a:rPr lang="en-US" sz="3200" dirty="0" smtClean="0"/>
              <a:t>What </a:t>
            </a:r>
            <a:r>
              <a:rPr lang="en-US" sz="3200" dirty="0"/>
              <a:t>types of uses the media are put to?</a:t>
            </a:r>
          </a:p>
        </p:txBody>
      </p:sp>
    </p:spTree>
    <p:extLst>
      <p:ext uri="{BB962C8B-B14F-4D97-AF65-F5344CB8AC3E}">
        <p14:creationId xmlns:p14="http://schemas.microsoft.com/office/powerpoint/2010/main" val="99618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824248"/>
            <a:ext cx="10555310" cy="5352715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We have been discussing about too many questions. Well, that is what research is </a:t>
            </a:r>
            <a:r>
              <a:rPr lang="en-US" sz="3600" dirty="0" smtClean="0"/>
              <a:t>all about</a:t>
            </a:r>
            <a:r>
              <a:rPr lang="en-US" sz="3600" dirty="0"/>
              <a:t>. </a:t>
            </a:r>
            <a:endParaRPr lang="en-US" sz="3600" dirty="0" smtClean="0"/>
          </a:p>
          <a:p>
            <a:pPr algn="just"/>
            <a:r>
              <a:rPr lang="en-US" sz="3600" dirty="0" smtClean="0"/>
              <a:t>A </a:t>
            </a:r>
            <a:r>
              <a:rPr lang="en-US" sz="3600" dirty="0"/>
              <a:t>researcher has to have a highly inquisitive mind full of questions as he or </a:t>
            </a:r>
            <a:r>
              <a:rPr lang="en-US" sz="3600" dirty="0" smtClean="0"/>
              <a:t>she tries </a:t>
            </a:r>
            <a:r>
              <a:rPr lang="en-US" sz="3600" dirty="0"/>
              <a:t>to find valid answers to these questions. </a:t>
            </a:r>
            <a:endParaRPr lang="en-US" sz="3600" dirty="0" smtClean="0"/>
          </a:p>
          <a:p>
            <a:pPr algn="just"/>
            <a:r>
              <a:rPr lang="en-US" sz="3600" dirty="0" smtClean="0"/>
              <a:t>Research </a:t>
            </a:r>
            <a:r>
              <a:rPr lang="en-US" sz="3600" dirty="0"/>
              <a:t>is a never-ending process. </a:t>
            </a:r>
            <a:r>
              <a:rPr lang="en-US" sz="3600" dirty="0" smtClean="0"/>
              <a:t>A research </a:t>
            </a:r>
            <a:r>
              <a:rPr lang="en-US" sz="3600" dirty="0"/>
              <a:t>project, which is originally designed to answer one series of questions, </a:t>
            </a:r>
            <a:r>
              <a:rPr lang="en-US" sz="3600" dirty="0" smtClean="0"/>
              <a:t>may finally </a:t>
            </a:r>
            <a:r>
              <a:rPr lang="en-US" sz="3600" dirty="0"/>
              <a:t>give rise to a new set of questions no one had thought of before.</a:t>
            </a:r>
          </a:p>
        </p:txBody>
      </p:sp>
    </p:spTree>
    <p:extLst>
      <p:ext uri="{BB962C8B-B14F-4D97-AF65-F5344CB8AC3E}">
        <p14:creationId xmlns:p14="http://schemas.microsoft.com/office/powerpoint/2010/main" val="214748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734096"/>
            <a:ext cx="10529552" cy="544286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/>
              <a:t>If we take radio, there can be several studies this medium.</a:t>
            </a:r>
          </a:p>
          <a:p>
            <a:pPr algn="just"/>
            <a:r>
              <a:rPr lang="en-US" i="1" dirty="0" smtClean="0"/>
              <a:t>On </a:t>
            </a:r>
            <a:r>
              <a:rPr lang="en-US" i="1" dirty="0"/>
              <a:t>the uses of radio</a:t>
            </a:r>
            <a:r>
              <a:rPr lang="en-US" dirty="0"/>
              <a:t>: What specific moods radio listening generates?</a:t>
            </a:r>
          </a:p>
          <a:p>
            <a:pPr algn="just"/>
            <a:r>
              <a:rPr lang="en-US" i="1" dirty="0" smtClean="0"/>
              <a:t>Effect </a:t>
            </a:r>
            <a:r>
              <a:rPr lang="en-US" i="1" dirty="0"/>
              <a:t>of radio,</a:t>
            </a:r>
          </a:p>
          <a:p>
            <a:pPr algn="just"/>
            <a:r>
              <a:rPr lang="en-US" i="1" dirty="0" smtClean="0"/>
              <a:t>Improvement </a:t>
            </a:r>
            <a:r>
              <a:rPr lang="en-US" i="1" dirty="0"/>
              <a:t>in the broadcasting technologies.</a:t>
            </a:r>
          </a:p>
          <a:p>
            <a:pPr algn="just"/>
            <a:r>
              <a:rPr lang="en-US" dirty="0"/>
              <a:t>During </a:t>
            </a:r>
            <a:r>
              <a:rPr lang="en-US" i="1" dirty="0"/>
              <a:t>World War I</a:t>
            </a:r>
            <a:r>
              <a:rPr lang="en-US" dirty="0"/>
              <a:t>, Harold </a:t>
            </a:r>
            <a:r>
              <a:rPr lang="en-US" dirty="0" err="1"/>
              <a:t>Lasswell</a:t>
            </a:r>
            <a:r>
              <a:rPr lang="en-US" dirty="0"/>
              <a:t> studied the nature of propaganda from a </a:t>
            </a:r>
            <a:r>
              <a:rPr lang="en-US" dirty="0" smtClean="0"/>
              <a:t>stimulus response point </a:t>
            </a:r>
            <a:r>
              <a:rPr lang="en-US" dirty="0"/>
              <a:t>of view. He thought that media could exert very powerful influence </a:t>
            </a:r>
            <a:r>
              <a:rPr lang="en-US" dirty="0" smtClean="0"/>
              <a:t>over their </a:t>
            </a:r>
            <a:r>
              <a:rPr lang="en-US" dirty="0"/>
              <a:t>audiences. Some experts were of the opinion that mass communication, to </a:t>
            </a:r>
            <a:r>
              <a:rPr lang="en-US" dirty="0" smtClean="0"/>
              <a:t>be effective</a:t>
            </a:r>
            <a:r>
              <a:rPr lang="en-US" dirty="0"/>
              <a:t>, need only transmit messages to an audience. By doing so they would </a:t>
            </a:r>
            <a:r>
              <a:rPr lang="en-US" dirty="0" smtClean="0"/>
              <a:t>produce preplanned </a:t>
            </a:r>
            <a:r>
              <a:rPr lang="en-US" dirty="0"/>
              <a:t>and almost universal effect</a:t>
            </a:r>
            <a:r>
              <a:rPr lang="en-US" dirty="0" smtClean="0"/>
              <a:t>.</a:t>
            </a:r>
            <a:r>
              <a:rPr lang="en-US" b="1" dirty="0"/>
              <a:t> </a:t>
            </a:r>
            <a:endParaRPr lang="en-US" b="1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concept was later named as the </a:t>
            </a:r>
            <a:r>
              <a:rPr lang="en-US" i="1" dirty="0" smtClean="0"/>
              <a:t>Hypodermic </a:t>
            </a:r>
            <a:r>
              <a:rPr lang="en-US" i="1" dirty="0"/>
              <a:t>Needle Model of Communication</a:t>
            </a:r>
            <a:r>
              <a:rPr lang="en-US" dirty="0"/>
              <a:t>. The model is deficient in one very significant </a:t>
            </a:r>
            <a:r>
              <a:rPr lang="en-US" dirty="0" smtClean="0"/>
              <a:t>respect that </a:t>
            </a:r>
            <a:r>
              <a:rPr lang="en-US" dirty="0"/>
              <a:t>it did not take into account the individual differences among people.</a:t>
            </a:r>
          </a:p>
        </p:txBody>
      </p:sp>
    </p:spTree>
    <p:extLst>
      <p:ext uri="{BB962C8B-B14F-4D97-AF65-F5344CB8AC3E}">
        <p14:creationId xmlns:p14="http://schemas.microsoft.com/office/powerpoint/2010/main" val="2601566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1" y="476518"/>
            <a:ext cx="11372045" cy="570044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 lot of media related research is done for practical application purposes. From </a:t>
            </a:r>
            <a:r>
              <a:rPr lang="en-US" dirty="0" smtClean="0"/>
              <a:t>the fifties </a:t>
            </a:r>
            <a:r>
              <a:rPr lang="en-US" dirty="0"/>
              <a:t>and sixties, advertisers have been using media </a:t>
            </a:r>
            <a:r>
              <a:rPr lang="en-US" dirty="0" smtClean="0"/>
              <a:t>research </a:t>
            </a:r>
            <a:r>
              <a:rPr lang="en-US" dirty="0"/>
              <a:t>to devise ways </a:t>
            </a:r>
            <a:r>
              <a:rPr lang="en-US" dirty="0" smtClean="0"/>
              <a:t>to persuade </a:t>
            </a:r>
            <a:r>
              <a:rPr lang="en-US" dirty="0"/>
              <a:t>potential customers to buy products and services.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a result, a large </a:t>
            </a:r>
            <a:r>
              <a:rPr lang="en-US" dirty="0" smtClean="0"/>
              <a:t>number of </a:t>
            </a:r>
            <a:r>
              <a:rPr lang="en-US" dirty="0"/>
              <a:t>media studies were conducted on message effectiveness. </a:t>
            </a:r>
            <a:r>
              <a:rPr lang="en-US" i="1" dirty="0"/>
              <a:t>Demography, and size </a:t>
            </a:r>
            <a:r>
              <a:rPr lang="en-US" i="1" dirty="0" smtClean="0"/>
              <a:t>of audience</a:t>
            </a:r>
            <a:r>
              <a:rPr lang="en-US" i="1" dirty="0"/>
              <a:t>, role of advertising in achieving higher degree of acceptance and sell</a:t>
            </a:r>
            <a:r>
              <a:rPr lang="en-US" i="1" dirty="0" smtClean="0"/>
              <a:t>, frequencies </a:t>
            </a:r>
            <a:r>
              <a:rPr lang="en-US" i="1" dirty="0"/>
              <a:t>of message to persuade potential customers and selection of media </a:t>
            </a:r>
            <a:r>
              <a:rPr lang="en-US" i="1" dirty="0" smtClean="0"/>
              <a:t>that best </a:t>
            </a:r>
            <a:r>
              <a:rPr lang="en-US" i="1" dirty="0"/>
              <a:t>suited to reach the target audience </a:t>
            </a:r>
            <a:r>
              <a:rPr lang="en-US" dirty="0"/>
              <a:t>were some of the advertising related </a:t>
            </a:r>
            <a:r>
              <a:rPr lang="en-US" dirty="0" smtClean="0"/>
              <a:t>media research </a:t>
            </a:r>
            <a:r>
              <a:rPr lang="en-US" dirty="0"/>
              <a:t>areas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In the seventies and eighties, a new trend in media research set in. Several </a:t>
            </a:r>
            <a:r>
              <a:rPr lang="en-US" dirty="0" smtClean="0"/>
              <a:t>studies focused </a:t>
            </a:r>
            <a:r>
              <a:rPr lang="en-US" dirty="0"/>
              <a:t>on the effects of the media on the public, including the effects on children. </a:t>
            </a:r>
            <a:r>
              <a:rPr lang="en-US" dirty="0" smtClean="0"/>
              <a:t>Many investigations </a:t>
            </a:r>
            <a:r>
              <a:rPr lang="en-US" dirty="0"/>
              <a:t>relating to violence and sexual content in television </a:t>
            </a:r>
            <a:r>
              <a:rPr lang="en-US" dirty="0" err="1"/>
              <a:t>programmes</a:t>
            </a:r>
            <a:r>
              <a:rPr lang="en-US" dirty="0"/>
              <a:t> come </a:t>
            </a:r>
            <a:r>
              <a:rPr lang="en-US" dirty="0" smtClean="0"/>
              <a:t>in this </a:t>
            </a:r>
            <a:r>
              <a:rPr lang="en-US" dirty="0"/>
              <a:t>category. Researchers also studied the positive and pro-social as well as </a:t>
            </a:r>
            <a:r>
              <a:rPr lang="en-US" dirty="0" smtClean="0"/>
              <a:t>the negative </a:t>
            </a:r>
            <a:r>
              <a:rPr lang="en-US" dirty="0"/>
              <a:t>and antisocial effects of television.</a:t>
            </a:r>
          </a:p>
        </p:txBody>
      </p:sp>
    </p:spTree>
    <p:extLst>
      <p:ext uri="{BB962C8B-B14F-4D97-AF65-F5344CB8AC3E}">
        <p14:creationId xmlns:p14="http://schemas.microsoft.com/office/powerpoint/2010/main" val="1773767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399244"/>
            <a:ext cx="11204619" cy="6027313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The competition among different media for audience-share and </a:t>
            </a:r>
            <a:r>
              <a:rPr lang="en-US" sz="3600" dirty="0" smtClean="0"/>
              <a:t>advertising revenue has </a:t>
            </a:r>
            <a:r>
              <a:rPr lang="en-US" sz="3600" dirty="0"/>
              <a:t>led to the growth of research. Now media research has grown to be </a:t>
            </a:r>
            <a:r>
              <a:rPr lang="en-US" sz="3600" dirty="0" smtClean="0"/>
              <a:t>highly sophisticated</a:t>
            </a:r>
            <a:r>
              <a:rPr lang="en-US" sz="3600" dirty="0"/>
              <a:t>. It utilizes long-range plans. Research is, in a way, a tool in </a:t>
            </a:r>
            <a:r>
              <a:rPr lang="en-US" sz="3600" dirty="0" smtClean="0"/>
              <a:t>the </a:t>
            </a:r>
            <a:r>
              <a:rPr lang="en-US" sz="3600" i="1" dirty="0" smtClean="0"/>
              <a:t>management-by-objective </a:t>
            </a:r>
            <a:r>
              <a:rPr lang="en-US" sz="3600" dirty="0" smtClean="0"/>
              <a:t>process</a:t>
            </a:r>
            <a:r>
              <a:rPr lang="en-US" sz="3600" dirty="0"/>
              <a:t>. </a:t>
            </a:r>
            <a:endParaRPr lang="en-US" sz="3600" dirty="0" smtClean="0"/>
          </a:p>
          <a:p>
            <a:pPr algn="just"/>
            <a:r>
              <a:rPr lang="en-US" sz="3600" dirty="0" smtClean="0"/>
              <a:t>There </a:t>
            </a:r>
            <a:r>
              <a:rPr lang="en-US" sz="3600" dirty="0"/>
              <a:t>is an increasing dependency on data </a:t>
            </a:r>
            <a:r>
              <a:rPr lang="en-US" sz="3600" dirty="0" smtClean="0"/>
              <a:t>to support </a:t>
            </a:r>
            <a:r>
              <a:rPr lang="en-US" sz="3600" dirty="0"/>
              <a:t>the decision-making process. Even programme producers also seek </a:t>
            </a:r>
            <a:r>
              <a:rPr lang="en-US" sz="3600" dirty="0" smtClean="0"/>
              <a:t> relevant research </a:t>
            </a:r>
            <a:r>
              <a:rPr lang="en-US" sz="3600" dirty="0"/>
              <a:t>data to develop the creative side of their </a:t>
            </a:r>
            <a:r>
              <a:rPr lang="en-US" sz="3600" dirty="0" err="1"/>
              <a:t>programmes</a:t>
            </a:r>
            <a:r>
              <a:rPr lang="en-US" sz="3600" dirty="0" smtClean="0"/>
              <a:t>.</a:t>
            </a:r>
          </a:p>
          <a:p>
            <a:pPr algn="just"/>
            <a:r>
              <a:rPr lang="en-US" sz="3600" dirty="0"/>
              <a:t>Mass media are now heading towards audience fragmentation and </a:t>
            </a:r>
            <a:r>
              <a:rPr lang="en-US" sz="3600" dirty="0" smtClean="0"/>
              <a:t>massive demassification </a:t>
            </a:r>
            <a:r>
              <a:rPr lang="en-US" sz="3600" dirty="0"/>
              <a:t>has set in.</a:t>
            </a:r>
          </a:p>
        </p:txBody>
      </p:sp>
    </p:spTree>
    <p:extLst>
      <p:ext uri="{BB962C8B-B14F-4D97-AF65-F5344CB8AC3E}">
        <p14:creationId xmlns:p14="http://schemas.microsoft.com/office/powerpoint/2010/main" val="2786682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1994</Words>
  <Application>Microsoft Office PowerPoint</Application>
  <PresentationFormat>Widescreen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Media Research- Role and Functions</vt:lpstr>
      <vt:lpstr>INTRODUCTION:</vt:lpstr>
      <vt:lpstr>MEDIA RESEARCH- AN INTRODUCTION: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DIFFERENCES BETWEEN MEDIA RESEARCH AND SOCIAL RESEARCH: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Research- Role and Functions</dc:title>
  <dc:creator>Mudasir zargar</dc:creator>
  <cp:lastModifiedBy>Mudasir zargar</cp:lastModifiedBy>
  <cp:revision>8</cp:revision>
  <dcterms:created xsi:type="dcterms:W3CDTF">2021-04-03T06:28:23Z</dcterms:created>
  <dcterms:modified xsi:type="dcterms:W3CDTF">2021-04-03T07:33:29Z</dcterms:modified>
</cp:coreProperties>
</file>